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Montserrat Medium"/>
      <p:regular r:id="rId23"/>
      <p:bold r:id="rId24"/>
      <p:italic r:id="rId25"/>
      <p:boldItalic r:id="rId26"/>
    </p:embeddedFont>
    <p:embeddedFont>
      <p:font typeface="Montserrat ExtraLight"/>
      <p:regular r:id="rId27"/>
      <p:bold r:id="rId28"/>
      <p:italic r:id="rId29"/>
      <p:boldItalic r:id="rId30"/>
    </p:embeddedFont>
    <p:embeddedFont>
      <p:font typeface="Montserrat ExtraBold"/>
      <p:bold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MontserratMedium-bold.fntdata"/><Relationship Id="rId23" Type="http://schemas.openxmlformats.org/officeDocument/2006/relationships/font" Target="fonts/MontserratMedium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Medium-boldItalic.fntdata"/><Relationship Id="rId25" Type="http://schemas.openxmlformats.org/officeDocument/2006/relationships/font" Target="fonts/MontserratMedium-italic.fntdata"/><Relationship Id="rId28" Type="http://schemas.openxmlformats.org/officeDocument/2006/relationships/font" Target="fonts/MontserratExtraLight-bold.fntdata"/><Relationship Id="rId27" Type="http://schemas.openxmlformats.org/officeDocument/2006/relationships/font" Target="fonts/MontserratExtra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Extra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ExtraBold-bold.fntdata"/><Relationship Id="rId30" Type="http://schemas.openxmlformats.org/officeDocument/2006/relationships/font" Target="fonts/MontserratExtraLigh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MontserratExtraBold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f9262ee2f_0_26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7f9262ee2f_0_26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f9262ee2f_0_26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f9262ee2f_0_26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0fc758ae5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10fc758ae5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0fc758ae5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0fc758ae5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10fc758ae5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10fc758ae5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0fc758ae5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0fc758ae5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0fc758ae5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0fc758ae5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0fc758ae52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0fc758ae52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729023341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729023341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f9262ee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7f9262ee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729023341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729023341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72902334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72902334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762670" y="3177750"/>
            <a:ext cx="30687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1048270" y="3287500"/>
            <a:ext cx="2412900" cy="931500"/>
          </a:xfrm>
          <a:prstGeom prst="rect">
            <a:avLst/>
          </a:prstGeom>
          <a:effectLst>
            <a:outerShdw blurRad="114300" rotWithShape="0" algn="bl" dir="6360000" dist="28575">
              <a:schemeClr val="accen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3762670" y="3720650"/>
            <a:ext cx="30687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5337175" y="1297125"/>
            <a:ext cx="2837400" cy="125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5337175" y="2593875"/>
            <a:ext cx="28374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929477" y="436183"/>
            <a:ext cx="2746500" cy="40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pic>
        <p:nvPicPr>
          <p:cNvPr id="29" name="Google Shape;2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278924" y="414050"/>
            <a:ext cx="7626551" cy="288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5400000">
            <a:off x="4822414" y="-351911"/>
            <a:ext cx="9309797" cy="35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idx="1" type="subTitle"/>
          </p:nvPr>
        </p:nvSpPr>
        <p:spPr>
          <a:xfrm>
            <a:off x="938500" y="1769575"/>
            <a:ext cx="28716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703375" y="909600"/>
            <a:ext cx="3468900" cy="33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938500" y="445025"/>
            <a:ext cx="32238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hasCustomPrompt="1" type="title"/>
          </p:nvPr>
        </p:nvSpPr>
        <p:spPr>
          <a:xfrm>
            <a:off x="1920750" y="1634425"/>
            <a:ext cx="53025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2786550" y="3094475"/>
            <a:ext cx="3570900" cy="5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429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2pPr>
            <a:lvl3pPr indent="-3429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3pPr>
            <a:lvl4pPr indent="-3429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4pPr>
            <a:lvl5pPr indent="-3429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5pPr>
            <a:lvl6pPr indent="-3429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6pPr>
            <a:lvl7pPr indent="-3429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7pPr>
            <a:lvl8pPr indent="-3429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8pPr>
            <a:lvl9pPr indent="-3429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 Points">
  <p:cSld name="CAPTION_ONL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938500" y="1246025"/>
            <a:ext cx="7172100" cy="30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1625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1pPr>
            <a:lvl2pPr indent="-301625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2pPr>
            <a:lvl3pPr indent="-301625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3pPr>
            <a:lvl4pPr indent="-301625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4pPr>
            <a:lvl5pPr indent="-301625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5pPr>
            <a:lvl6pPr indent="-301625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6pPr>
            <a:lvl7pPr indent="-301625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7pPr>
            <a:lvl8pPr indent="-301625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8pPr>
            <a:lvl9pPr indent="-301625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SECTION_TITLE_AND_DESCRIPTION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3538497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14"/>
          <p:cNvSpPr txBox="1"/>
          <p:nvPr>
            <p:ph idx="1" type="subTitle"/>
          </p:nvPr>
        </p:nvSpPr>
        <p:spPr>
          <a:xfrm>
            <a:off x="3538497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4"/>
          <p:cNvSpPr txBox="1"/>
          <p:nvPr>
            <p:ph idx="2" type="title"/>
          </p:nvPr>
        </p:nvSpPr>
        <p:spPr>
          <a:xfrm>
            <a:off x="6028553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4"/>
          <p:cNvSpPr txBox="1"/>
          <p:nvPr>
            <p:ph idx="3" type="subTitle"/>
          </p:nvPr>
        </p:nvSpPr>
        <p:spPr>
          <a:xfrm>
            <a:off x="6028553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4"/>
          <p:cNvSpPr txBox="1"/>
          <p:nvPr>
            <p:ph idx="4" type="title"/>
          </p:nvPr>
        </p:nvSpPr>
        <p:spPr>
          <a:xfrm>
            <a:off x="1048447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14"/>
          <p:cNvSpPr txBox="1"/>
          <p:nvPr>
            <p:ph idx="5" type="subTitle"/>
          </p:nvPr>
        </p:nvSpPr>
        <p:spPr>
          <a:xfrm>
            <a:off x="1048447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4"/>
          <p:cNvSpPr txBox="1"/>
          <p:nvPr>
            <p:ph hasCustomPrompt="1" idx="6" type="title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/>
          <p:nvPr>
            <p:ph hasCustomPrompt="1" idx="7" type="title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4"/>
          <p:cNvSpPr txBox="1"/>
          <p:nvPr>
            <p:ph hasCustomPrompt="1" idx="8" type="title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ctrTitle"/>
          </p:nvPr>
        </p:nvSpPr>
        <p:spPr>
          <a:xfrm>
            <a:off x="4285500" y="2832875"/>
            <a:ext cx="3657300" cy="644700"/>
          </a:xfrm>
          <a:prstGeom prst="rect">
            <a:avLst/>
          </a:prstGeom>
          <a:effectLst>
            <a:outerShdw blurRad="57150" rotWithShape="0" algn="bl" dir="5400000" dist="19050">
              <a:srgbClr val="76A5AF">
                <a:alpha val="88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5"/>
          <p:cNvSpPr txBox="1"/>
          <p:nvPr>
            <p:ph idx="1" type="subTitle"/>
          </p:nvPr>
        </p:nvSpPr>
        <p:spPr>
          <a:xfrm>
            <a:off x="4144050" y="3549850"/>
            <a:ext cx="394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ctrTitle"/>
          </p:nvPr>
        </p:nvSpPr>
        <p:spPr>
          <a:xfrm>
            <a:off x="1850525" y="1157925"/>
            <a:ext cx="5442900" cy="26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6"/>
          <p:cNvSpPr txBox="1"/>
          <p:nvPr>
            <p:ph idx="1" type="subTitle"/>
          </p:nvPr>
        </p:nvSpPr>
        <p:spPr>
          <a:xfrm>
            <a:off x="2481900" y="3945600"/>
            <a:ext cx="418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wo Columns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type="title"/>
          </p:nvPr>
        </p:nvSpPr>
        <p:spPr>
          <a:xfrm>
            <a:off x="1937338" y="2463175"/>
            <a:ext cx="23901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7"/>
          <p:cNvSpPr txBox="1"/>
          <p:nvPr>
            <p:ph idx="1" type="subTitle"/>
          </p:nvPr>
        </p:nvSpPr>
        <p:spPr>
          <a:xfrm>
            <a:off x="1937338" y="3148075"/>
            <a:ext cx="2390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7"/>
          <p:cNvSpPr txBox="1"/>
          <p:nvPr>
            <p:ph idx="2" type="title"/>
          </p:nvPr>
        </p:nvSpPr>
        <p:spPr>
          <a:xfrm>
            <a:off x="4816563" y="2463175"/>
            <a:ext cx="23901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7"/>
          <p:cNvSpPr txBox="1"/>
          <p:nvPr>
            <p:ph idx="3" type="subTitle"/>
          </p:nvPr>
        </p:nvSpPr>
        <p:spPr>
          <a:xfrm>
            <a:off x="4816563" y="3148075"/>
            <a:ext cx="2390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7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hree Columns ">
  <p:cSld name="SECTION_TITLE_AND_DESCRIPTION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" name="Google Shape;68;p18"/>
          <p:cNvSpPr txBox="1"/>
          <p:nvPr>
            <p:ph idx="1" type="subTitle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18"/>
          <p:cNvSpPr txBox="1"/>
          <p:nvPr>
            <p:ph idx="2" type="title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8"/>
          <p:cNvSpPr txBox="1"/>
          <p:nvPr>
            <p:ph idx="3" type="subTitle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8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idx="5" type="title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6" type="subTitle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TITLE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1273500" y="1369000"/>
            <a:ext cx="6597000" cy="21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2481900" y="2519525"/>
            <a:ext cx="418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CAPTION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1">
  <p:cSld name="CAPTION_ONL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2">
  <p:cSld name="CAPTION_ONL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3">
  <p:cSld name="CAPTION_ONLY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wo Lists">
  <p:cSld name="SECTION_TITLE_AND_DESCRIPTION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/>
          <p:nvPr>
            <p:ph type="title"/>
          </p:nvPr>
        </p:nvSpPr>
        <p:spPr>
          <a:xfrm>
            <a:off x="938500" y="445025"/>
            <a:ext cx="4964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1067241" y="2651775"/>
            <a:ext cx="3258900" cy="17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2" type="body"/>
          </p:nvPr>
        </p:nvSpPr>
        <p:spPr>
          <a:xfrm>
            <a:off x="4673852" y="2651775"/>
            <a:ext cx="3258900" cy="17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3" type="title"/>
          </p:nvPr>
        </p:nvSpPr>
        <p:spPr>
          <a:xfrm>
            <a:off x="1213499" y="1955125"/>
            <a:ext cx="32589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24"/>
          <p:cNvSpPr txBox="1"/>
          <p:nvPr>
            <p:ph idx="4" type="title"/>
          </p:nvPr>
        </p:nvSpPr>
        <p:spPr>
          <a:xfrm>
            <a:off x="4820099" y="1955125"/>
            <a:ext cx="32589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ur Columns">
  <p:cSld name="TITLE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25"/>
          <p:cNvSpPr txBox="1"/>
          <p:nvPr>
            <p:ph idx="2" type="title"/>
          </p:nvPr>
        </p:nvSpPr>
        <p:spPr>
          <a:xfrm>
            <a:off x="898386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25"/>
          <p:cNvSpPr txBox="1"/>
          <p:nvPr>
            <p:ph idx="1" type="subTitle"/>
          </p:nvPr>
        </p:nvSpPr>
        <p:spPr>
          <a:xfrm>
            <a:off x="898389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5"/>
          <p:cNvSpPr txBox="1"/>
          <p:nvPr>
            <p:ph idx="3" type="title"/>
          </p:nvPr>
        </p:nvSpPr>
        <p:spPr>
          <a:xfrm>
            <a:off x="2790261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4" type="subTitle"/>
          </p:nvPr>
        </p:nvSpPr>
        <p:spPr>
          <a:xfrm>
            <a:off x="2790264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5" type="title"/>
          </p:nvPr>
        </p:nvSpPr>
        <p:spPr>
          <a:xfrm>
            <a:off x="4682136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6" type="subTitle"/>
          </p:nvPr>
        </p:nvSpPr>
        <p:spPr>
          <a:xfrm>
            <a:off x="4682139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5"/>
          <p:cNvSpPr txBox="1"/>
          <p:nvPr>
            <p:ph idx="7" type="title"/>
          </p:nvPr>
        </p:nvSpPr>
        <p:spPr>
          <a:xfrm>
            <a:off x="6574011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8" type="subTitle"/>
          </p:nvPr>
        </p:nvSpPr>
        <p:spPr>
          <a:xfrm>
            <a:off x="6574014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Numbers">
  <p:cSld name="CAPTION_ONL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hasCustomPrompt="1" type="title"/>
          </p:nvPr>
        </p:nvSpPr>
        <p:spPr>
          <a:xfrm>
            <a:off x="4996800" y="66184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6"/>
          <p:cNvSpPr txBox="1"/>
          <p:nvPr>
            <p:ph idx="1" type="subTitle"/>
          </p:nvPr>
        </p:nvSpPr>
        <p:spPr>
          <a:xfrm>
            <a:off x="4911000" y="126585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hasCustomPrompt="1" idx="2" type="title"/>
          </p:nvPr>
        </p:nvSpPr>
        <p:spPr>
          <a:xfrm>
            <a:off x="4996800" y="209919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6"/>
          <p:cNvSpPr txBox="1"/>
          <p:nvPr>
            <p:ph idx="3" type="subTitle"/>
          </p:nvPr>
        </p:nvSpPr>
        <p:spPr>
          <a:xfrm>
            <a:off x="4911000" y="270320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6" name="Google Shape;106;p26"/>
          <p:cNvSpPr txBox="1"/>
          <p:nvPr>
            <p:ph hasCustomPrompt="1" idx="4" type="title"/>
          </p:nvPr>
        </p:nvSpPr>
        <p:spPr>
          <a:xfrm>
            <a:off x="4996800" y="353654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26"/>
          <p:cNvSpPr txBox="1"/>
          <p:nvPr>
            <p:ph idx="5" type="subTitle"/>
          </p:nvPr>
        </p:nvSpPr>
        <p:spPr>
          <a:xfrm>
            <a:off x="4911000" y="414055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ix Columns  ">
  <p:cSld name="SECTION_TITLE_AND_DESCRIPTION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/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7"/>
          <p:cNvSpPr txBox="1"/>
          <p:nvPr>
            <p:ph idx="1" type="subTitle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7"/>
          <p:cNvSpPr txBox="1"/>
          <p:nvPr>
            <p:ph idx="2" type="title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27"/>
          <p:cNvSpPr txBox="1"/>
          <p:nvPr>
            <p:ph idx="3" type="subTitle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7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27"/>
          <p:cNvSpPr txBox="1"/>
          <p:nvPr>
            <p:ph idx="5" type="title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27"/>
          <p:cNvSpPr txBox="1"/>
          <p:nvPr>
            <p:ph idx="6" type="subTitle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27"/>
          <p:cNvSpPr txBox="1"/>
          <p:nvPr>
            <p:ph idx="7" type="title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" name="Google Shape;117;p27"/>
          <p:cNvSpPr txBox="1"/>
          <p:nvPr>
            <p:ph idx="8" type="subTitle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8" name="Google Shape;118;p27"/>
          <p:cNvSpPr txBox="1"/>
          <p:nvPr>
            <p:ph idx="9" type="title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7"/>
          <p:cNvSpPr txBox="1"/>
          <p:nvPr>
            <p:ph idx="13" type="subTitle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14" type="title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5" type="subTitle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ur Columns 1">
  <p:cSld name="TITLE_1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title"/>
          </p:nvPr>
        </p:nvSpPr>
        <p:spPr>
          <a:xfrm>
            <a:off x="938500" y="445025"/>
            <a:ext cx="50436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28"/>
          <p:cNvSpPr txBox="1"/>
          <p:nvPr>
            <p:ph idx="2" type="title"/>
          </p:nvPr>
        </p:nvSpPr>
        <p:spPr>
          <a:xfrm>
            <a:off x="1338238" y="2359825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5" name="Google Shape;125;p28"/>
          <p:cNvSpPr txBox="1"/>
          <p:nvPr>
            <p:ph idx="1" type="subTitle"/>
          </p:nvPr>
        </p:nvSpPr>
        <p:spPr>
          <a:xfrm>
            <a:off x="1338238" y="1713051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28"/>
          <p:cNvSpPr txBox="1"/>
          <p:nvPr>
            <p:ph idx="3" type="title"/>
          </p:nvPr>
        </p:nvSpPr>
        <p:spPr>
          <a:xfrm>
            <a:off x="1338238" y="3988950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7" name="Google Shape;127;p28"/>
          <p:cNvSpPr txBox="1"/>
          <p:nvPr>
            <p:ph idx="4" type="subTitle"/>
          </p:nvPr>
        </p:nvSpPr>
        <p:spPr>
          <a:xfrm>
            <a:off x="1338238" y="3342176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8"/>
          <p:cNvSpPr txBox="1"/>
          <p:nvPr>
            <p:ph idx="5" type="title"/>
          </p:nvPr>
        </p:nvSpPr>
        <p:spPr>
          <a:xfrm>
            <a:off x="5078163" y="2359825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6" type="subTitle"/>
          </p:nvPr>
        </p:nvSpPr>
        <p:spPr>
          <a:xfrm>
            <a:off x="5078163" y="1713051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7" type="title"/>
          </p:nvPr>
        </p:nvSpPr>
        <p:spPr>
          <a:xfrm>
            <a:off x="5078163" y="3988950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8"/>
          <p:cNvSpPr txBox="1"/>
          <p:nvPr>
            <p:ph idx="8" type="subTitle"/>
          </p:nvPr>
        </p:nvSpPr>
        <p:spPr>
          <a:xfrm>
            <a:off x="5078163" y="3342176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SECTION_TITLE_AND_DESCRIPTION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>
            <p:ph idx="1" type="subTitle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9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1" type="subTitle"/>
          </p:nvPr>
        </p:nvSpPr>
        <p:spPr>
          <a:xfrm>
            <a:off x="93850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2">
  <p:cSld name="CAPTION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31"/>
          <p:cNvSpPr txBox="1"/>
          <p:nvPr>
            <p:ph idx="1" type="subTitle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">
  <p:cSld name="SECTION_HEADER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/>
          <p:nvPr>
            <p:ph type="title"/>
          </p:nvPr>
        </p:nvSpPr>
        <p:spPr>
          <a:xfrm>
            <a:off x="2062800" y="2442050"/>
            <a:ext cx="50184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32"/>
          <p:cNvSpPr txBox="1"/>
          <p:nvPr>
            <p:ph idx="1" type="subTitle"/>
          </p:nvPr>
        </p:nvSpPr>
        <p:spPr>
          <a:xfrm>
            <a:off x="2896500" y="3391325"/>
            <a:ext cx="33510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+ Credits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924870" y="760375"/>
            <a:ext cx="30687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" name="Google Shape;146;p33"/>
          <p:cNvSpPr txBox="1"/>
          <p:nvPr>
            <p:ph idx="1" type="subTitle"/>
          </p:nvPr>
        </p:nvSpPr>
        <p:spPr>
          <a:xfrm>
            <a:off x="924875" y="1684275"/>
            <a:ext cx="3305400" cy="10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7" name="Google Shape;147;p33"/>
          <p:cNvSpPr txBox="1"/>
          <p:nvPr/>
        </p:nvSpPr>
        <p:spPr>
          <a:xfrm>
            <a:off x="924875" y="3570000"/>
            <a:ext cx="3305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and infographics &amp; images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 points 1">
  <p:cSld name="SECTION_TITLE_AND_DESCRIPTION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0" name="Google Shape;150;p34"/>
          <p:cNvSpPr txBox="1"/>
          <p:nvPr>
            <p:ph idx="1" type="body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list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" name="Google Shape;153;p35"/>
          <p:cNvSpPr txBox="1"/>
          <p:nvPr>
            <p:ph idx="1" type="body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17A416emVDNWrnMKbLCJB08IRe8g_5I7/view" TargetMode="External"/><Relationship Id="rId4" Type="http://schemas.openxmlformats.org/officeDocument/2006/relationships/image" Target="../media/image2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fb.me/e/Hwis1JlH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6"/>
          <p:cNvSpPr txBox="1"/>
          <p:nvPr>
            <p:ph type="ctrTitle"/>
          </p:nvPr>
        </p:nvSpPr>
        <p:spPr>
          <a:xfrm>
            <a:off x="2175900" y="1828300"/>
            <a:ext cx="4792200" cy="644700"/>
          </a:xfrm>
          <a:prstGeom prst="rect">
            <a:avLst/>
          </a:prstGeom>
          <a:effectLst>
            <a:outerShdw blurRad="142875" rotWithShape="0" algn="bl" dir="8760000" dist="19050">
              <a:srgbClr val="76A5AF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Viitorul României depinde de </a:t>
            </a:r>
            <a:endParaRPr sz="3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fiecare dintre noi! </a:t>
            </a:r>
            <a:endParaRPr sz="3500"/>
          </a:p>
        </p:txBody>
      </p:sp>
      <p:sp>
        <p:nvSpPr>
          <p:cNvPr id="159" name="Google Shape;159;p36"/>
          <p:cNvSpPr txBox="1"/>
          <p:nvPr>
            <p:ph idx="1" type="subTitle"/>
          </p:nvPr>
        </p:nvSpPr>
        <p:spPr>
          <a:xfrm>
            <a:off x="1796250" y="3704650"/>
            <a:ext cx="55515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</a:rPr>
              <a:t>      De ce anume are nevoie România pentru a prospera? 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60" name="Google Shape;160;p36"/>
          <p:cNvSpPr txBox="1"/>
          <p:nvPr>
            <p:ph type="ctrTitle"/>
          </p:nvPr>
        </p:nvSpPr>
        <p:spPr>
          <a:xfrm>
            <a:off x="2469450" y="2856475"/>
            <a:ext cx="4205100" cy="464700"/>
          </a:xfrm>
          <a:prstGeom prst="rect">
            <a:avLst/>
          </a:prstGeom>
          <a:effectLst>
            <a:outerShdw blurRad="100013" rotWithShape="0" algn="bl" dir="8460000" dist="19050">
              <a:srgbClr val="76A5AF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200">
                <a:latin typeface="Montserrat ExtraLight"/>
                <a:ea typeface="Montserrat ExtraLight"/>
                <a:cs typeface="Montserrat ExtraLight"/>
                <a:sym typeface="Montserrat ExtraLight"/>
              </a:rPr>
              <a:t>Alexandra Irina Pînzariu</a:t>
            </a:r>
            <a:endParaRPr b="0" sz="220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1" name="Google Shape;161;p36"/>
          <p:cNvCxnSpPr/>
          <p:nvPr/>
        </p:nvCxnSpPr>
        <p:spPr>
          <a:xfrm>
            <a:off x="3190500" y="256517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/>
          <p:nvPr>
            <p:ph type="title"/>
          </p:nvPr>
        </p:nvSpPr>
        <p:spPr>
          <a:xfrm>
            <a:off x="854950" y="620275"/>
            <a:ext cx="6013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D70F5"/>
                </a:solidFill>
              </a:rPr>
              <a:t>În afara spațiului profesional, </a:t>
            </a:r>
            <a:endParaRPr sz="1800">
              <a:solidFill>
                <a:srgbClr val="BD70F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D70F5"/>
                </a:solidFill>
              </a:rPr>
              <a:t>fiecare dintre noi are o misiune socială:</a:t>
            </a:r>
            <a:endParaRPr sz="1800">
              <a:solidFill>
                <a:srgbClr val="BD70F5"/>
              </a:solidFill>
            </a:endParaRPr>
          </a:p>
        </p:txBody>
      </p:sp>
      <p:sp>
        <p:nvSpPr>
          <p:cNvPr id="167" name="Google Shape;167;p37"/>
          <p:cNvSpPr txBox="1"/>
          <p:nvPr>
            <p:ph idx="1" type="body"/>
          </p:nvPr>
        </p:nvSpPr>
        <p:spPr>
          <a:xfrm>
            <a:off x="938500" y="1714075"/>
            <a:ext cx="7172100" cy="30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50"/>
              <a:t>Aceea de a acționa </a:t>
            </a:r>
            <a:r>
              <a:rPr b="1" lang="en" sz="1750"/>
              <a:t>pentru</a:t>
            </a:r>
            <a:r>
              <a:rPr b="1" lang="en" sz="1750"/>
              <a:t> b</a:t>
            </a:r>
            <a:r>
              <a:rPr b="1" lang="en" sz="1750"/>
              <a:t>inele comun. </a:t>
            </a:r>
            <a:endParaRPr b="1"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50"/>
              <a:t>A f</a:t>
            </a:r>
            <a:r>
              <a:rPr b="1" lang="en" sz="1750"/>
              <a:t>ace (mai) bine pentru sine și societate. </a:t>
            </a:r>
            <a:endParaRPr b="1" sz="17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Cum anume? </a:t>
            </a:r>
            <a:endParaRPr sz="1750">
              <a:solidFill>
                <a:schemeClr val="dk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50">
                <a:solidFill>
                  <a:schemeClr val="dk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Câteva exemple personale…</a:t>
            </a:r>
            <a:endParaRPr sz="1750">
              <a:solidFill>
                <a:schemeClr val="dk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50"/>
          </a:p>
        </p:txBody>
      </p:sp>
      <p:cxnSp>
        <p:nvCxnSpPr>
          <p:cNvPr id="168" name="Google Shape;168;p37"/>
          <p:cNvCxnSpPr/>
          <p:nvPr/>
        </p:nvCxnSpPr>
        <p:spPr>
          <a:xfrm>
            <a:off x="927600" y="41402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sp>
        <p:nvSpPr>
          <p:cNvPr id="169" name="Google Shape;169;p37"/>
          <p:cNvSpPr txBox="1"/>
          <p:nvPr/>
        </p:nvSpPr>
        <p:spPr>
          <a:xfrm>
            <a:off x="938500" y="4221950"/>
            <a:ext cx="6820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150">
              <a:solidFill>
                <a:schemeClr val="accen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8"/>
          <p:cNvSpPr txBox="1"/>
          <p:nvPr>
            <p:ph idx="6" type="title"/>
          </p:nvPr>
        </p:nvSpPr>
        <p:spPr>
          <a:xfrm>
            <a:off x="3284475" y="485600"/>
            <a:ext cx="2222400" cy="9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175" name="Google Shape;175;p38"/>
          <p:cNvSpPr txBox="1"/>
          <p:nvPr>
            <p:ph type="title"/>
          </p:nvPr>
        </p:nvSpPr>
        <p:spPr>
          <a:xfrm>
            <a:off x="2526403" y="3050238"/>
            <a:ext cx="37383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 fost transmisă decidenților de resort în această dimineață. </a:t>
            </a:r>
            <a:endParaRPr/>
          </a:p>
        </p:txBody>
      </p:sp>
      <p:sp>
        <p:nvSpPr>
          <p:cNvPr id="176" name="Google Shape;176;p38"/>
          <p:cNvSpPr txBox="1"/>
          <p:nvPr>
            <p:ph idx="4" type="title"/>
          </p:nvPr>
        </p:nvSpPr>
        <p:spPr>
          <a:xfrm>
            <a:off x="2904226" y="1579900"/>
            <a:ext cx="29829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Scrisoarea deschisă </a:t>
            </a:r>
            <a:endParaRPr/>
          </a:p>
        </p:txBody>
      </p:sp>
      <p:sp>
        <p:nvSpPr>
          <p:cNvPr id="177" name="Google Shape;177;p38"/>
          <p:cNvSpPr txBox="1"/>
          <p:nvPr>
            <p:ph idx="5" type="subTitle"/>
          </p:nvPr>
        </p:nvSpPr>
        <p:spPr>
          <a:xfrm>
            <a:off x="2206275" y="2051425"/>
            <a:ext cx="4378800" cy="5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p</a:t>
            </a:r>
            <a:r>
              <a:rPr lang="en" sz="1500"/>
              <a:t>rivind viitorul educației și forței de muncă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 din România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cxnSp>
        <p:nvCxnSpPr>
          <p:cNvPr id="178" name="Google Shape;178;p38"/>
          <p:cNvCxnSpPr/>
          <p:nvPr/>
        </p:nvCxnSpPr>
        <p:spPr>
          <a:xfrm>
            <a:off x="4182093" y="1359300"/>
            <a:ext cx="42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sp>
        <p:nvSpPr>
          <p:cNvPr id="179" name="Google Shape;179;p38"/>
          <p:cNvSpPr txBox="1"/>
          <p:nvPr>
            <p:ph idx="5" type="subTitle"/>
          </p:nvPr>
        </p:nvSpPr>
        <p:spPr>
          <a:xfrm>
            <a:off x="2118050" y="3732475"/>
            <a:ext cx="4723500" cy="5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Inițiatori: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FutureKit &amp; Consiliul Tineretului din România</a:t>
            </a:r>
            <a:endParaRPr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450" y="761200"/>
            <a:ext cx="5771949" cy="413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675" y="761200"/>
            <a:ext cx="2988726" cy="415047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9"/>
          <p:cNvSpPr txBox="1"/>
          <p:nvPr>
            <p:ph idx="6" type="title"/>
          </p:nvPr>
        </p:nvSpPr>
        <p:spPr>
          <a:xfrm>
            <a:off x="1789500" y="-144175"/>
            <a:ext cx="5412600" cy="9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Un demers voluntar în lupta către „România Educată”.</a:t>
            </a:r>
            <a:endParaRPr sz="1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0"/>
          <p:cNvSpPr txBox="1"/>
          <p:nvPr>
            <p:ph idx="6" type="title"/>
          </p:nvPr>
        </p:nvSpPr>
        <p:spPr>
          <a:xfrm>
            <a:off x="1789500" y="8225"/>
            <a:ext cx="5412600" cy="957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Un demers voluntar pentru meritocrația tinerilor 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/>
              <a:t>și conectarea educației cu cerințele pieței forței de muncă. </a:t>
            </a:r>
            <a:endParaRPr sz="1300"/>
          </a:p>
        </p:txBody>
      </p:sp>
      <p:pic>
        <p:nvPicPr>
          <p:cNvPr id="192" name="Google Shape;19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613" y="965075"/>
            <a:ext cx="7782775" cy="407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1"/>
          <p:cNvSpPr txBox="1"/>
          <p:nvPr>
            <p:ph type="title"/>
          </p:nvPr>
        </p:nvSpPr>
        <p:spPr>
          <a:xfrm>
            <a:off x="3295197" y="15590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Storyada.ro</a:t>
            </a:r>
            <a:endParaRPr/>
          </a:p>
        </p:txBody>
      </p:sp>
      <p:sp>
        <p:nvSpPr>
          <p:cNvPr id="198" name="Google Shape;198;p41"/>
          <p:cNvSpPr txBox="1"/>
          <p:nvPr>
            <p:ph idx="1" type="subTitle"/>
          </p:nvPr>
        </p:nvSpPr>
        <p:spPr>
          <a:xfrm>
            <a:off x="874948" y="2295850"/>
            <a:ext cx="69075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Storyada.ro este o inițiativă de promovare a celor care pot fi o sursă de #civicspirație și de mobilizare pentru tineri și nu numai.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Storyada.ro este #ComunitateaCivicprenorilor,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acelor oameni care se implică activ să aducă schimbare sustenabilă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în „bucățica lor de lume” 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prin activism comunitar și #PoveștideTrezitMagiadinTINEri.</a:t>
            </a:r>
            <a:endParaRPr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1"/>
          <p:cNvSpPr txBox="1"/>
          <p:nvPr>
            <p:ph idx="7" type="title"/>
          </p:nvPr>
        </p:nvSpPr>
        <p:spPr>
          <a:xfrm>
            <a:off x="3295200" y="7142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cxnSp>
        <p:nvCxnSpPr>
          <p:cNvPr id="200" name="Google Shape;200;p41"/>
          <p:cNvCxnSpPr/>
          <p:nvPr/>
        </p:nvCxnSpPr>
        <p:spPr>
          <a:xfrm>
            <a:off x="4130100" y="1337260"/>
            <a:ext cx="397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2" title="TFK &amp; Storyada promo video final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938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3"/>
          <p:cNvSpPr txBox="1"/>
          <p:nvPr>
            <p:ph idx="2" type="title"/>
          </p:nvPr>
        </p:nvSpPr>
        <p:spPr>
          <a:xfrm>
            <a:off x="1320000" y="2305450"/>
            <a:ext cx="60918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Participare și implicare pro.activă în programul de leadership și acțiune axat pe ODD: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UNITE 2030 Youth Delegates.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43"/>
          <p:cNvSpPr txBox="1"/>
          <p:nvPr>
            <p:ph idx="3" type="subTitle"/>
          </p:nvPr>
        </p:nvSpPr>
        <p:spPr>
          <a:xfrm>
            <a:off x="1343701" y="3651750"/>
            <a:ext cx="59514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 exemplu de comunitate globală,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funcțională, sustenabilă și rezilientă. </a:t>
            </a:r>
            <a:endParaRPr/>
          </a:p>
        </p:txBody>
      </p:sp>
      <p:sp>
        <p:nvSpPr>
          <p:cNvPr id="212" name="Google Shape;212;p43"/>
          <p:cNvSpPr txBox="1"/>
          <p:nvPr>
            <p:ph idx="8" type="title"/>
          </p:nvPr>
        </p:nvSpPr>
        <p:spPr>
          <a:xfrm>
            <a:off x="3285900" y="712275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cxnSp>
        <p:nvCxnSpPr>
          <p:cNvPr id="213" name="Google Shape;213;p43"/>
          <p:cNvCxnSpPr/>
          <p:nvPr/>
        </p:nvCxnSpPr>
        <p:spPr>
          <a:xfrm>
            <a:off x="4120800" y="1335335"/>
            <a:ext cx="397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pic>
        <p:nvPicPr>
          <p:cNvPr id="214" name="Google Shape;214;p43"/>
          <p:cNvPicPr preferRelativeResize="0"/>
          <p:nvPr/>
        </p:nvPicPr>
        <p:blipFill rotWithShape="1">
          <a:blip r:embed="rId3">
            <a:alphaModFix/>
          </a:blip>
          <a:srcRect b="15330" l="0" r="0" t="9740"/>
          <a:stretch/>
        </p:blipFill>
        <p:spPr>
          <a:xfrm>
            <a:off x="0" y="2509775"/>
            <a:ext cx="9144000" cy="114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5363" y="0"/>
            <a:ext cx="7153275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44"/>
          <p:cNvPicPr preferRelativeResize="0"/>
          <p:nvPr/>
        </p:nvPicPr>
        <p:blipFill rotWithShape="1">
          <a:blip r:embed="rId4">
            <a:alphaModFix/>
          </a:blip>
          <a:srcRect b="0" l="0" r="1332" t="19263"/>
          <a:stretch/>
        </p:blipFill>
        <p:spPr>
          <a:xfrm>
            <a:off x="0" y="3030550"/>
            <a:ext cx="9144000" cy="220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5"/>
          <p:cNvSpPr txBox="1"/>
          <p:nvPr>
            <p:ph type="ctrTitle"/>
          </p:nvPr>
        </p:nvSpPr>
        <p:spPr>
          <a:xfrm>
            <a:off x="4285500" y="1537475"/>
            <a:ext cx="36573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WHOA! Soluția?</a:t>
            </a:r>
            <a:endParaRPr/>
          </a:p>
        </p:txBody>
      </p:sp>
      <p:sp>
        <p:nvSpPr>
          <p:cNvPr id="226" name="Google Shape;226;p45"/>
          <p:cNvSpPr txBox="1"/>
          <p:nvPr>
            <p:ph idx="1" type="subTitle"/>
          </p:nvPr>
        </p:nvSpPr>
        <p:spPr>
          <a:xfrm>
            <a:off x="3349500" y="2606700"/>
            <a:ext cx="5329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✊ Dacă ești nemulțumit/ă de modul în care funcționează statul, ai ai posibilitatea să te implici #pebune, în loc să te lamentezi și să tot aștepți.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Aplicând cei 3S (solidaritate, sustenabilitate și sinergie)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zi de zi, în viețile noastre, putem face diferența și construi viitorul pe care îl tot sperăm. 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 txBox="1"/>
          <p:nvPr>
            <p:ph type="title"/>
          </p:nvPr>
        </p:nvSpPr>
        <p:spPr>
          <a:xfrm>
            <a:off x="473100" y="4309925"/>
            <a:ext cx="81978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Helix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model of innovation</a:t>
            </a:r>
            <a:endParaRPr/>
          </a:p>
        </p:txBody>
      </p:sp>
      <p:cxnSp>
        <p:nvCxnSpPr>
          <p:cNvPr id="232" name="Google Shape;232;p46"/>
          <p:cNvCxnSpPr/>
          <p:nvPr/>
        </p:nvCxnSpPr>
        <p:spPr>
          <a:xfrm>
            <a:off x="268400" y="4033172"/>
            <a:ext cx="0" cy="9999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pic>
        <p:nvPicPr>
          <p:cNvPr id="233" name="Google Shape;233;p46"/>
          <p:cNvPicPr preferRelativeResize="0"/>
          <p:nvPr/>
        </p:nvPicPr>
        <p:blipFill rotWithShape="1">
          <a:blip r:embed="rId3">
            <a:alphaModFix/>
          </a:blip>
          <a:srcRect b="-3039" l="0" r="0" t="3040"/>
          <a:stretch/>
        </p:blipFill>
        <p:spPr>
          <a:xfrm>
            <a:off x="3437100" y="119800"/>
            <a:ext cx="4941174" cy="419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"/>
          <p:cNvSpPr txBox="1"/>
          <p:nvPr>
            <p:ph idx="1" type="subTitle"/>
          </p:nvPr>
        </p:nvSpPr>
        <p:spPr>
          <a:xfrm>
            <a:off x="1337400" y="3672625"/>
            <a:ext cx="6469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 Nicolae Titulescu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(diplomat român)</a:t>
            </a:r>
            <a:endParaRPr/>
          </a:p>
        </p:txBody>
      </p:sp>
      <p:sp>
        <p:nvSpPr>
          <p:cNvPr id="239" name="Google Shape;239;p47"/>
          <p:cNvSpPr txBox="1"/>
          <p:nvPr>
            <p:ph type="ctrTitle"/>
          </p:nvPr>
        </p:nvSpPr>
        <p:spPr>
          <a:xfrm>
            <a:off x="1178400" y="951700"/>
            <a:ext cx="6787200" cy="26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“Ș</a:t>
            </a:r>
            <a:r>
              <a:rPr lang="en"/>
              <a:t>i chiar de nu voi fi un far, ci o candelă, ajunge.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Și chiar de nu voi fi nici candelă, tot ajunge, fiindcă m-am străduit să aprind lumina.</a:t>
            </a:r>
            <a:r>
              <a:rPr lang="en"/>
              <a:t>”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8"/>
          <p:cNvSpPr txBox="1"/>
          <p:nvPr>
            <p:ph type="title"/>
          </p:nvPr>
        </p:nvSpPr>
        <p:spPr>
          <a:xfrm>
            <a:off x="709900" y="597425"/>
            <a:ext cx="50040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Începem un dialog #pebune pentru viitorul României?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5" name="Google Shape;245;p48"/>
          <p:cNvSpPr txBox="1"/>
          <p:nvPr>
            <p:ph idx="1" type="body"/>
          </p:nvPr>
        </p:nvSpPr>
        <p:spPr>
          <a:xfrm>
            <a:off x="797600" y="1447900"/>
            <a:ext cx="6464400" cy="23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Vă mulțumesc pentru atenție și pentru timpul acordat!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Rămânem </a:t>
            </a:r>
            <a:r>
              <a:rPr b="1" lang="en" u="sng">
                <a:solidFill>
                  <a:schemeClr val="hlink"/>
                </a:solidFill>
                <a:hlinkClick r:id="rId3"/>
              </a:rPr>
              <a:t>ÎmprEUnă pentru educația și forța de muncă a viitorului</a:t>
            </a:r>
            <a:r>
              <a:rPr b="1" lang="en"/>
              <a:t>!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Cu stimă,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Alexandra Irina PÎNZARIU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/>
              <a:t>Fondatoare a inițiativelor sociale The FutureKit &amp; www.Storyada.ro</a:t>
            </a:r>
            <a:r>
              <a:rPr lang="en"/>
              <a:t> </a:t>
            </a:r>
            <a:r>
              <a:rPr lang="en">
                <a:solidFill>
                  <a:schemeClr val="lt2"/>
                </a:solidFill>
              </a:rPr>
              <a:t>alexandrairina.pinzariu@gmail.com </a:t>
            </a:r>
            <a:endParaRPr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+40 724 264 138</a:t>
            </a:r>
            <a:endParaRPr/>
          </a:p>
        </p:txBody>
      </p:sp>
      <p:cxnSp>
        <p:nvCxnSpPr>
          <p:cNvPr id="246" name="Google Shape;246;p48"/>
          <p:cNvCxnSpPr/>
          <p:nvPr/>
        </p:nvCxnSpPr>
        <p:spPr>
          <a:xfrm>
            <a:off x="797600" y="41402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uturistic Background by Slidesgo">
  <a:themeElements>
    <a:clrScheme name="Simple Light">
      <a:dk1>
        <a:srgbClr val="001633"/>
      </a:dk1>
      <a:lt1>
        <a:srgbClr val="FFFFFF"/>
      </a:lt1>
      <a:dk2>
        <a:srgbClr val="85D5E6"/>
      </a:dk2>
      <a:lt2>
        <a:srgbClr val="FFAB40"/>
      </a:lt2>
      <a:accent1>
        <a:srgbClr val="FFAB40"/>
      </a:accent1>
      <a:accent2>
        <a:srgbClr val="85D5E6"/>
      </a:accent2>
      <a:accent3>
        <a:srgbClr val="78909C"/>
      </a:accent3>
      <a:accent4>
        <a:srgbClr val="FFAB40"/>
      </a:accent4>
      <a:accent5>
        <a:srgbClr val="0097A7"/>
      </a:accent5>
      <a:accent6>
        <a:srgbClr val="00163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