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b" ContentType="application/vnd.ms-excel.sheet.binary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charts/chart1.xml" ContentType="application/vnd.openxmlformats-officedocument.drawingml.chart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134807830" r:id="rId5"/>
    <p:sldId id="2134807826" r:id="rId6"/>
    <p:sldId id="393" r:id="rId7"/>
    <p:sldId id="2134807832" r:id="rId8"/>
    <p:sldId id="2134807827" r:id="rId9"/>
    <p:sldId id="2134807831" r:id="rId10"/>
    <p:sldId id="2134807828" r:id="rId11"/>
    <p:sldId id="2134807829" r:id="rId12"/>
  </p:sldIdLst>
  <p:sldSz cx="12192000" cy="6858000"/>
  <p:notesSz cx="6985000" cy="92837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728" userDrawn="1">
          <p15:clr>
            <a:srgbClr val="A4A3A4"/>
          </p15:clr>
        </p15:guide>
        <p15:guide id="4" orient="horz" pos="1296" userDrawn="1">
          <p15:clr>
            <a:srgbClr val="A4A3A4"/>
          </p15:clr>
        </p15:guide>
        <p15:guide id="5" orient="horz" pos="864" userDrawn="1">
          <p15:clr>
            <a:srgbClr val="A4A3A4"/>
          </p15:clr>
        </p15:guide>
        <p15:guide id="6" orient="horz" pos="434" userDrawn="1">
          <p15:clr>
            <a:srgbClr val="A4A3A4"/>
          </p15:clr>
        </p15:guide>
        <p15:guide id="7" orient="horz" pos="2590" userDrawn="1">
          <p15:clr>
            <a:srgbClr val="A4A3A4"/>
          </p15:clr>
        </p15:guide>
        <p15:guide id="8" orient="horz" pos="3022" userDrawn="1">
          <p15:clr>
            <a:srgbClr val="A4A3A4"/>
          </p15:clr>
        </p15:guide>
        <p15:guide id="9" orient="horz" pos="3454" userDrawn="1">
          <p15:clr>
            <a:srgbClr val="A4A3A4"/>
          </p15:clr>
        </p15:guide>
        <p15:guide id="10" orient="horz" pos="3884" userDrawn="1">
          <p15:clr>
            <a:srgbClr val="A4A3A4"/>
          </p15:clr>
        </p15:guide>
        <p15:guide id="11" pos="3359" userDrawn="1">
          <p15:clr>
            <a:srgbClr val="A4A3A4"/>
          </p15:clr>
        </p15:guide>
        <p15:guide id="12" pos="2880" userDrawn="1">
          <p15:clr>
            <a:srgbClr val="A4A3A4"/>
          </p15:clr>
        </p15:guide>
        <p15:guide id="13" pos="2398" userDrawn="1">
          <p15:clr>
            <a:srgbClr val="A4A3A4"/>
          </p15:clr>
        </p15:guide>
        <p15:guide id="14" pos="1920" userDrawn="1">
          <p15:clr>
            <a:srgbClr val="A4A3A4"/>
          </p15:clr>
        </p15:guide>
        <p15:guide id="15" pos="1438" userDrawn="1">
          <p15:clr>
            <a:srgbClr val="A4A3A4"/>
          </p15:clr>
        </p15:guide>
        <p15:guide id="16" pos="960" userDrawn="1">
          <p15:clr>
            <a:srgbClr val="A4A3A4"/>
          </p15:clr>
        </p15:guide>
        <p15:guide id="17" pos="479" userDrawn="1">
          <p15:clr>
            <a:srgbClr val="A4A3A4"/>
          </p15:clr>
        </p15:guide>
        <p15:guide id="18" pos="4320" userDrawn="1">
          <p15:clr>
            <a:srgbClr val="A4A3A4"/>
          </p15:clr>
        </p15:guide>
        <p15:guide id="19" pos="4798" userDrawn="1">
          <p15:clr>
            <a:srgbClr val="A4A3A4"/>
          </p15:clr>
        </p15:guide>
        <p15:guide id="20" pos="5278" userDrawn="1">
          <p15:clr>
            <a:srgbClr val="A4A3A4"/>
          </p15:clr>
        </p15:guide>
        <p15:guide id="21" pos="5756" userDrawn="1">
          <p15:clr>
            <a:srgbClr val="A4A3A4"/>
          </p15:clr>
        </p15:guide>
        <p15:guide id="22" pos="6236" userDrawn="1">
          <p15:clr>
            <a:srgbClr val="A4A3A4"/>
          </p15:clr>
        </p15:guide>
        <p15:guide id="23" pos="6718" userDrawn="1">
          <p15:clr>
            <a:srgbClr val="A4A3A4"/>
          </p15:clr>
        </p15:guide>
        <p15:guide id="24" pos="7198" userDrawn="1">
          <p15:clr>
            <a:srgbClr val="A4A3A4"/>
          </p15:clr>
        </p15:guide>
        <p15:guide id="25" orient="horz" pos="2152">
          <p15:clr>
            <a:srgbClr val="A4A3A4"/>
          </p15:clr>
        </p15:guide>
        <p15:guide id="26" orient="horz" pos="8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F16AD4"/>
    <a:srgbClr val="F5F1FC"/>
    <a:srgbClr val="FE570D"/>
    <a:srgbClr val="F33607"/>
    <a:srgbClr val="55BD5A"/>
    <a:srgbClr val="028C59"/>
    <a:srgbClr val="40B9E6"/>
    <a:srgbClr val="0655FA"/>
    <a:srgbClr val="FE0F64"/>
    <a:srgbClr val="E71401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35" autoAdjust="0"/>
    <p:restoredTop sz="94381" autoAdjust="0"/>
  </p:normalViewPr>
  <p:slideViewPr>
    <p:cSldViewPr snapToGrid="0" snapToObjects="1">
      <p:cViewPr varScale="1">
        <p:scale>
          <a:sx n="72" d="100"/>
          <a:sy n="72" d="100"/>
        </p:scale>
        <p:origin x="834" y="66"/>
      </p:cViewPr>
      <p:guideLst>
        <p:guide pos="3840"/>
        <p:guide orient="horz" pos="2160"/>
        <p:guide orient="horz" pos="1728"/>
        <p:guide orient="horz" pos="1296"/>
        <p:guide orient="horz" pos="864"/>
        <p:guide orient="horz" pos="434"/>
        <p:guide orient="horz" pos="2590"/>
        <p:guide orient="horz" pos="3022"/>
        <p:guide orient="horz" pos="3454"/>
        <p:guide orient="horz" pos="3884"/>
        <p:guide pos="3359"/>
        <p:guide pos="2880"/>
        <p:guide pos="2398"/>
        <p:guide pos="1920"/>
        <p:guide pos="1438"/>
        <p:guide pos="960"/>
        <p:guide pos="479"/>
        <p:guide pos="4320"/>
        <p:guide pos="4798"/>
        <p:guide pos="5278"/>
        <p:guide pos="5756"/>
        <p:guide pos="6236"/>
        <p:guide pos="6718"/>
        <p:guide pos="7198"/>
        <p:guide orient="horz" pos="2152"/>
        <p:guide orient="horz" pos="870"/>
      </p:guideLst>
    </p:cSldViewPr>
  </p:slideViewPr>
  <p:outlineViewPr>
    <p:cViewPr>
      <p:scale>
        <a:sx n="33" d="100"/>
        <a:sy n="33" d="100"/>
      </p:scale>
      <p:origin x="0" y="-439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enelcom-my.sharepoint.com/personal/davide_demichino_enel_com/Documents/Desktop/DB_sales_LDV%20models_v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enelcom-my.sharepoint.com/personal/davide_demichino_enel_com/Documents/Desktop/DB_sales_LDV%20models_v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95291201982652E-2"/>
          <c:y val="6.2880324543610547E-2"/>
          <c:w val="0.89993804213135065"/>
          <c:h val="0.87423935091277893"/>
        </c:manualLayout>
      </c:layout>
      <c:scatterChart>
        <c:scatterStyle val="lineMarker"/>
        <c:varyColors val="0"/>
        <c:ser>
          <c:idx val="0"/>
          <c:order val="0"/>
          <c:spPr>
            <a:ln w="28575" algn="ctr">
              <a:solidFill>
                <a:schemeClr val="tx2"/>
              </a:solidFill>
              <a:prstDash val="solid"/>
            </a:ln>
          </c:spPr>
          <c:marker>
            <c:symbol val="none"/>
          </c:marker>
          <c:xVal>
            <c:numRef>
              <c:f>Sheet1!$A$1:$BP$1</c:f>
              <c:numCache>
                <c:formatCode>General</c:formatCode>
                <c:ptCount val="68"/>
                <c:pt idx="0">
                  <c:v>17167</c:v>
                </c:pt>
                <c:pt idx="1">
                  <c:v>17198</c:v>
                </c:pt>
                <c:pt idx="2">
                  <c:v>17226</c:v>
                </c:pt>
                <c:pt idx="3">
                  <c:v>17257</c:v>
                </c:pt>
                <c:pt idx="4">
                  <c:v>17287</c:v>
                </c:pt>
                <c:pt idx="5">
                  <c:v>17318</c:v>
                </c:pt>
                <c:pt idx="6">
                  <c:v>17348</c:v>
                </c:pt>
                <c:pt idx="7">
                  <c:v>17379</c:v>
                </c:pt>
                <c:pt idx="8">
                  <c:v>17410</c:v>
                </c:pt>
                <c:pt idx="9">
                  <c:v>17440</c:v>
                </c:pt>
                <c:pt idx="10">
                  <c:v>17471</c:v>
                </c:pt>
                <c:pt idx="11">
                  <c:v>17501</c:v>
                </c:pt>
                <c:pt idx="12">
                  <c:v>17532</c:v>
                </c:pt>
                <c:pt idx="13">
                  <c:v>17563</c:v>
                </c:pt>
                <c:pt idx="14">
                  <c:v>17591</c:v>
                </c:pt>
                <c:pt idx="15">
                  <c:v>17622</c:v>
                </c:pt>
                <c:pt idx="16">
                  <c:v>17652</c:v>
                </c:pt>
                <c:pt idx="17">
                  <c:v>17683</c:v>
                </c:pt>
                <c:pt idx="18">
                  <c:v>17713</c:v>
                </c:pt>
                <c:pt idx="19">
                  <c:v>17744</c:v>
                </c:pt>
                <c:pt idx="20">
                  <c:v>17775</c:v>
                </c:pt>
                <c:pt idx="21">
                  <c:v>17805</c:v>
                </c:pt>
                <c:pt idx="22">
                  <c:v>17836</c:v>
                </c:pt>
                <c:pt idx="23">
                  <c:v>17866</c:v>
                </c:pt>
                <c:pt idx="24">
                  <c:v>17897</c:v>
                </c:pt>
                <c:pt idx="25">
                  <c:v>17928</c:v>
                </c:pt>
                <c:pt idx="26">
                  <c:v>17956</c:v>
                </c:pt>
                <c:pt idx="27">
                  <c:v>17987</c:v>
                </c:pt>
                <c:pt idx="28">
                  <c:v>18017</c:v>
                </c:pt>
                <c:pt idx="29">
                  <c:v>18048</c:v>
                </c:pt>
                <c:pt idx="30">
                  <c:v>18078</c:v>
                </c:pt>
                <c:pt idx="31">
                  <c:v>18109</c:v>
                </c:pt>
                <c:pt idx="32">
                  <c:v>18140</c:v>
                </c:pt>
                <c:pt idx="33">
                  <c:v>18170</c:v>
                </c:pt>
                <c:pt idx="34">
                  <c:v>18201</c:v>
                </c:pt>
                <c:pt idx="35">
                  <c:v>18231</c:v>
                </c:pt>
                <c:pt idx="36">
                  <c:v>18262</c:v>
                </c:pt>
                <c:pt idx="37">
                  <c:v>18293</c:v>
                </c:pt>
                <c:pt idx="38">
                  <c:v>18322</c:v>
                </c:pt>
                <c:pt idx="39">
                  <c:v>18353</c:v>
                </c:pt>
                <c:pt idx="40">
                  <c:v>18383</c:v>
                </c:pt>
                <c:pt idx="41">
                  <c:v>18414</c:v>
                </c:pt>
                <c:pt idx="42">
                  <c:v>18444</c:v>
                </c:pt>
                <c:pt idx="43">
                  <c:v>18475</c:v>
                </c:pt>
                <c:pt idx="44">
                  <c:v>18506</c:v>
                </c:pt>
                <c:pt idx="45">
                  <c:v>18536</c:v>
                </c:pt>
                <c:pt idx="46">
                  <c:v>18567</c:v>
                </c:pt>
                <c:pt idx="47">
                  <c:v>18597</c:v>
                </c:pt>
                <c:pt idx="48">
                  <c:v>18628</c:v>
                </c:pt>
                <c:pt idx="49">
                  <c:v>18659</c:v>
                </c:pt>
                <c:pt idx="50">
                  <c:v>18687</c:v>
                </c:pt>
                <c:pt idx="51">
                  <c:v>18718</c:v>
                </c:pt>
                <c:pt idx="52">
                  <c:v>18748</c:v>
                </c:pt>
                <c:pt idx="53">
                  <c:v>18779</c:v>
                </c:pt>
                <c:pt idx="54">
                  <c:v>18809</c:v>
                </c:pt>
                <c:pt idx="55">
                  <c:v>18840</c:v>
                </c:pt>
                <c:pt idx="56">
                  <c:v>18871</c:v>
                </c:pt>
                <c:pt idx="57">
                  <c:v>18901</c:v>
                </c:pt>
                <c:pt idx="58">
                  <c:v>18932</c:v>
                </c:pt>
                <c:pt idx="59">
                  <c:v>18962</c:v>
                </c:pt>
                <c:pt idx="60">
                  <c:v>18993</c:v>
                </c:pt>
                <c:pt idx="61">
                  <c:v>19024</c:v>
                </c:pt>
                <c:pt idx="62">
                  <c:v>19052</c:v>
                </c:pt>
                <c:pt idx="63">
                  <c:v>19083</c:v>
                </c:pt>
                <c:pt idx="64">
                  <c:v>19113</c:v>
                </c:pt>
                <c:pt idx="65">
                  <c:v>19144</c:v>
                </c:pt>
                <c:pt idx="66">
                  <c:v>19174</c:v>
                </c:pt>
                <c:pt idx="67">
                  <c:v>19205</c:v>
                </c:pt>
              </c:numCache>
            </c:numRef>
          </c:xVal>
          <c:yVal>
            <c:numRef>
              <c:f>Sheet1!$A$2:$BP$2</c:f>
              <c:numCache>
                <c:formatCode>General</c:formatCode>
                <c:ptCount val="68"/>
                <c:pt idx="0">
                  <c:v>75.08</c:v>
                </c:pt>
                <c:pt idx="1">
                  <c:v>55.29</c:v>
                </c:pt>
                <c:pt idx="2">
                  <c:v>37.450000000000003</c:v>
                </c:pt>
                <c:pt idx="3">
                  <c:v>38.520000000000003</c:v>
                </c:pt>
                <c:pt idx="4">
                  <c:v>43.67</c:v>
                </c:pt>
                <c:pt idx="5">
                  <c:v>43.5</c:v>
                </c:pt>
                <c:pt idx="6">
                  <c:v>52.34</c:v>
                </c:pt>
                <c:pt idx="7">
                  <c:v>58.96</c:v>
                </c:pt>
                <c:pt idx="8">
                  <c:v>44.2</c:v>
                </c:pt>
                <c:pt idx="9">
                  <c:v>47.38</c:v>
                </c:pt>
                <c:pt idx="10">
                  <c:v>57.4</c:v>
                </c:pt>
                <c:pt idx="11">
                  <c:v>39.17</c:v>
                </c:pt>
                <c:pt idx="12">
                  <c:v>35.17</c:v>
                </c:pt>
                <c:pt idx="13">
                  <c:v>39.64</c:v>
                </c:pt>
                <c:pt idx="14">
                  <c:v>35.5</c:v>
                </c:pt>
                <c:pt idx="15">
                  <c:v>27.31</c:v>
                </c:pt>
                <c:pt idx="16">
                  <c:v>42.21</c:v>
                </c:pt>
                <c:pt idx="17">
                  <c:v>48.55</c:v>
                </c:pt>
                <c:pt idx="18">
                  <c:v>39.979999999999997</c:v>
                </c:pt>
                <c:pt idx="19">
                  <c:v>53.35</c:v>
                </c:pt>
                <c:pt idx="20">
                  <c:v>60.61</c:v>
                </c:pt>
                <c:pt idx="21">
                  <c:v>62.52</c:v>
                </c:pt>
                <c:pt idx="22">
                  <c:v>61.63</c:v>
                </c:pt>
                <c:pt idx="23">
                  <c:v>66.45</c:v>
                </c:pt>
                <c:pt idx="24">
                  <c:v>78.52</c:v>
                </c:pt>
                <c:pt idx="25">
                  <c:v>50</c:v>
                </c:pt>
                <c:pt idx="26">
                  <c:v>39.94</c:v>
                </c:pt>
                <c:pt idx="27">
                  <c:v>47.04</c:v>
                </c:pt>
                <c:pt idx="28">
                  <c:v>41.58</c:v>
                </c:pt>
                <c:pt idx="29">
                  <c:v>41.01</c:v>
                </c:pt>
                <c:pt idx="30">
                  <c:v>57.42</c:v>
                </c:pt>
                <c:pt idx="31">
                  <c:v>62.97</c:v>
                </c:pt>
                <c:pt idx="32">
                  <c:v>63.61</c:v>
                </c:pt>
                <c:pt idx="33">
                  <c:v>59.47</c:v>
                </c:pt>
                <c:pt idx="34">
                  <c:v>44.4</c:v>
                </c:pt>
                <c:pt idx="35">
                  <c:v>43.01</c:v>
                </c:pt>
                <c:pt idx="36">
                  <c:v>53.79</c:v>
                </c:pt>
                <c:pt idx="37">
                  <c:v>41.28</c:v>
                </c:pt>
                <c:pt idx="38">
                  <c:v>30.45</c:v>
                </c:pt>
                <c:pt idx="39">
                  <c:v>25.76</c:v>
                </c:pt>
                <c:pt idx="40">
                  <c:v>25.24</c:v>
                </c:pt>
                <c:pt idx="41">
                  <c:v>30.92</c:v>
                </c:pt>
                <c:pt idx="42">
                  <c:v>37.49</c:v>
                </c:pt>
                <c:pt idx="43">
                  <c:v>38.39</c:v>
                </c:pt>
                <c:pt idx="44">
                  <c:v>46.45</c:v>
                </c:pt>
                <c:pt idx="45">
                  <c:v>43.14</c:v>
                </c:pt>
                <c:pt idx="46">
                  <c:v>50.47</c:v>
                </c:pt>
                <c:pt idx="47">
                  <c:v>60.84</c:v>
                </c:pt>
                <c:pt idx="48">
                  <c:v>57.72</c:v>
                </c:pt>
                <c:pt idx="49">
                  <c:v>49.57</c:v>
                </c:pt>
                <c:pt idx="50">
                  <c:v>55.21</c:v>
                </c:pt>
                <c:pt idx="51">
                  <c:v>63.81</c:v>
                </c:pt>
                <c:pt idx="52">
                  <c:v>59.8</c:v>
                </c:pt>
                <c:pt idx="53">
                  <c:v>76.7</c:v>
                </c:pt>
                <c:pt idx="54">
                  <c:v>95.62</c:v>
                </c:pt>
                <c:pt idx="55">
                  <c:v>114.87</c:v>
                </c:pt>
                <c:pt idx="56">
                  <c:v>135.13</c:v>
                </c:pt>
                <c:pt idx="57">
                  <c:v>197.61</c:v>
                </c:pt>
                <c:pt idx="58">
                  <c:v>219.61</c:v>
                </c:pt>
                <c:pt idx="59">
                  <c:v>237.15</c:v>
                </c:pt>
                <c:pt idx="60">
                  <c:v>197.96</c:v>
                </c:pt>
                <c:pt idx="61">
                  <c:v>191.25</c:v>
                </c:pt>
                <c:pt idx="62">
                  <c:v>281.68</c:v>
                </c:pt>
                <c:pt idx="63">
                  <c:v>179.47</c:v>
                </c:pt>
                <c:pt idx="64">
                  <c:v>206.07</c:v>
                </c:pt>
                <c:pt idx="65">
                  <c:v>237.06</c:v>
                </c:pt>
                <c:pt idx="66">
                  <c:v>374.48</c:v>
                </c:pt>
                <c:pt idx="67">
                  <c:v>495.21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DDE-4C65-8318-8FAC5C464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3103"/>
        <c:axId val="1"/>
      </c:scatterChart>
      <c:valAx>
        <c:axId val="883103"/>
        <c:scaling>
          <c:orientation val="minMax"/>
          <c:max val="19358"/>
          <c:min val="17167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crossBetween val="midCat"/>
      </c:valAx>
      <c:valAx>
        <c:axId val="1"/>
        <c:scaling>
          <c:orientation val="minMax"/>
          <c:max val="5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3103"/>
        <c:crosses val="min"/>
        <c:crossBetween val="midCat"/>
        <c:majorUnit val="1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632233639805302"/>
          <c:y val="4.2379788101059496E-2"/>
          <c:w val="0.60735532720389407"/>
          <c:h val="0.9152404237978809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461E7D"/>
              </a:solidFill>
              <a:ln w="9525" algn="ctr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FAD-41C0-A19D-DE4432F6732C}"/>
              </c:ext>
            </c:extLst>
          </c:dPt>
          <c:dPt>
            <c:idx val="1"/>
            <c:bubble3D val="0"/>
            <c:spPr>
              <a:solidFill>
                <a:srgbClr val="865AA3"/>
              </a:solidFill>
              <a:ln w="9525" algn="ctr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8FAD-41C0-A19D-DE4432F6732C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9525" algn="ctr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8FAD-41C0-A19D-DE4432F6732C}"/>
              </c:ext>
            </c:extLst>
          </c:dPt>
          <c:dPt>
            <c:idx val="3"/>
            <c:bubble3D val="0"/>
            <c:spPr>
              <a:solidFill>
                <a:srgbClr val="EAE8E2"/>
              </a:solidFill>
              <a:ln w="9525" algn="ctr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8FAD-41C0-A19D-DE4432F6732C}"/>
              </c:ext>
            </c:extLst>
          </c:dPt>
          <c:dLbls>
            <c:dLbl>
              <c:idx val="0"/>
              <c:layout>
                <c:manualLayout>
                  <c:x val="0"/>
                  <c:y val="0.14506927465362673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600" b="1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FAD-41C0-A19D-DE4432F6732C}"/>
                </c:ext>
              </c:extLst>
            </c:dLbl>
            <c:dLbl>
              <c:idx val="2"/>
              <c:layout>
                <c:manualLayout>
                  <c:x val="2.0551649540292049E-2"/>
                  <c:y val="-0.16299918500407498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100" b="1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8FAD-41C0-A19D-DE4432F673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Sheet1!$A$1:$A$4</c:f>
              <c:numCache>
                <c:formatCode>General</c:formatCode>
                <c:ptCount val="4"/>
                <c:pt idx="0">
                  <c:v>80</c:v>
                </c:pt>
                <c:pt idx="1">
                  <c:v>10</c:v>
                </c:pt>
                <c:pt idx="2">
                  <c:v>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AD-41C0-A19D-DE4432F673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"/>
      </c:pieChart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1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noProof="0" dirty="0"/>
              <a:t>BEV </a:t>
            </a:r>
            <a:r>
              <a:rPr lang="en-US" b="1" noProof="0" dirty="0" err="1"/>
              <a:t>oficial</a:t>
            </a:r>
            <a:r>
              <a:rPr lang="en-US" b="1" noProof="0" dirty="0"/>
              <a:t> </a:t>
            </a:r>
            <a:r>
              <a:rPr lang="en-US" b="1" noProof="0" dirty="0" err="1"/>
              <a:t>activat</a:t>
            </a:r>
            <a:r>
              <a:rPr lang="ro-RO" b="1" noProof="0" dirty="0"/>
              <a:t>e</a:t>
            </a:r>
            <a:r>
              <a:rPr lang="en-US" b="1" noProof="0" dirty="0"/>
              <a:t> pentru V2X per </a:t>
            </a:r>
            <a:r>
              <a:rPr lang="en-US" b="1" noProof="0" dirty="0" err="1"/>
              <a:t>țară</a:t>
            </a:r>
            <a:endParaRPr lang="ro-RO" b="1" noProof="0" dirty="0"/>
          </a:p>
          <a:p>
            <a:pPr>
              <a:defRPr lang="en-US" b="1" noProof="0"/>
            </a:pPr>
            <a:r>
              <a:rPr lang="en-US" b="0" noProof="0" dirty="0"/>
              <a:t>(</a:t>
            </a:r>
            <a:r>
              <a:rPr lang="en-US" b="0" noProof="0" dirty="0" err="1"/>
              <a:t>flota</a:t>
            </a:r>
            <a:r>
              <a:rPr lang="en-US" b="0" noProof="0" dirty="0"/>
              <a:t> </a:t>
            </a:r>
            <a:r>
              <a:rPr lang="ro-RO" b="0" noProof="0" dirty="0"/>
              <a:t>în circulație î</a:t>
            </a:r>
            <a:r>
              <a:rPr lang="en-US" b="0" noProof="0" dirty="0"/>
              <a:t>n </a:t>
            </a:r>
            <a:r>
              <a:rPr lang="ro-RO" b="0" noProof="0" dirty="0"/>
              <a:t>mii de</a:t>
            </a:r>
            <a:r>
              <a:rPr lang="en-US" b="0" noProof="0" dirty="0"/>
              <a:t> unit</a:t>
            </a:r>
            <a:r>
              <a:rPr lang="ro-RO" b="0" noProof="0" dirty="0"/>
              <a:t>ăț</a:t>
            </a:r>
            <a:r>
              <a:rPr lang="en-US" b="0" noProof="0" dirty="0" err="1"/>
              <a:t>i</a:t>
            </a:r>
            <a:r>
              <a:rPr lang="en-US" b="0" noProof="0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1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Elaboration!$B$23</c:f>
              <c:strCache>
                <c:ptCount val="1"/>
                <c:pt idx="0">
                  <c:v>Nissan e-NV200 BEV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Elaboration!$A$24:$A$35</c:f>
              <c:strCache>
                <c:ptCount val="12"/>
                <c:pt idx="0">
                  <c:v>Japan</c:v>
                </c:pt>
                <c:pt idx="1">
                  <c:v>USA</c:v>
                </c:pt>
                <c:pt idx="2">
                  <c:v>UK</c:v>
                </c:pt>
                <c:pt idx="3">
                  <c:v>Norway</c:v>
                </c:pt>
                <c:pt idx="4">
                  <c:v>France</c:v>
                </c:pt>
                <c:pt idx="5">
                  <c:v>Germany</c:v>
                </c:pt>
                <c:pt idx="6">
                  <c:v>Canada</c:v>
                </c:pt>
                <c:pt idx="7">
                  <c:v>Sweden</c:v>
                </c:pt>
                <c:pt idx="8">
                  <c:v>Netherlands</c:v>
                </c:pt>
                <c:pt idx="9">
                  <c:v>Italy</c:v>
                </c:pt>
                <c:pt idx="10">
                  <c:v>Spain</c:v>
                </c:pt>
                <c:pt idx="11">
                  <c:v>Others</c:v>
                </c:pt>
              </c:strCache>
            </c:strRef>
          </c:cat>
          <c:val>
            <c:numRef>
              <c:f>Elaboration!$B$24:$B$35</c:f>
              <c:numCache>
                <c:formatCode>General</c:formatCode>
                <c:ptCount val="12"/>
                <c:pt idx="0">
                  <c:v>2.3660000000000001</c:v>
                </c:pt>
                <c:pt idx="1">
                  <c:v>0</c:v>
                </c:pt>
                <c:pt idx="2">
                  <c:v>8.7650000000000006</c:v>
                </c:pt>
                <c:pt idx="3">
                  <c:v>4.8479999999999999</c:v>
                </c:pt>
                <c:pt idx="4">
                  <c:v>4.1920000000000002</c:v>
                </c:pt>
                <c:pt idx="5">
                  <c:v>3.7229999999999999</c:v>
                </c:pt>
                <c:pt idx="6">
                  <c:v>0</c:v>
                </c:pt>
                <c:pt idx="7">
                  <c:v>2.09</c:v>
                </c:pt>
                <c:pt idx="8">
                  <c:v>1.746</c:v>
                </c:pt>
                <c:pt idx="9">
                  <c:v>1.66</c:v>
                </c:pt>
                <c:pt idx="10">
                  <c:v>2.222</c:v>
                </c:pt>
                <c:pt idx="11">
                  <c:v>5.2279999999999998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CE-479C-A46D-2EFFE775DD39}"/>
            </c:ext>
          </c:extLst>
        </c:ser>
        <c:ser>
          <c:idx val="1"/>
          <c:order val="1"/>
          <c:tx>
            <c:strRef>
              <c:f>Elaboration!$C$23</c:f>
              <c:strCache>
                <c:ptCount val="1"/>
                <c:pt idx="0">
                  <c:v>Nissan e-NV200 Evalia BEV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Elaboration!$A$24:$A$35</c:f>
              <c:strCache>
                <c:ptCount val="12"/>
                <c:pt idx="0">
                  <c:v>Japan</c:v>
                </c:pt>
                <c:pt idx="1">
                  <c:v>USA</c:v>
                </c:pt>
                <c:pt idx="2">
                  <c:v>UK</c:v>
                </c:pt>
                <c:pt idx="3">
                  <c:v>Norway</c:v>
                </c:pt>
                <c:pt idx="4">
                  <c:v>France</c:v>
                </c:pt>
                <c:pt idx="5">
                  <c:v>Germany</c:v>
                </c:pt>
                <c:pt idx="6">
                  <c:v>Canada</c:v>
                </c:pt>
                <c:pt idx="7">
                  <c:v>Sweden</c:v>
                </c:pt>
                <c:pt idx="8">
                  <c:v>Netherlands</c:v>
                </c:pt>
                <c:pt idx="9">
                  <c:v>Italy</c:v>
                </c:pt>
                <c:pt idx="10">
                  <c:v>Spain</c:v>
                </c:pt>
                <c:pt idx="11">
                  <c:v>Others</c:v>
                </c:pt>
              </c:strCache>
            </c:strRef>
          </c:cat>
          <c:val>
            <c:numRef>
              <c:f>Elaboration!$C$24:$C$35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1.109</c:v>
                </c:pt>
                <c:pt idx="3">
                  <c:v>1.45</c:v>
                </c:pt>
                <c:pt idx="4">
                  <c:v>0.40500000000000003</c:v>
                </c:pt>
                <c:pt idx="5">
                  <c:v>1.464</c:v>
                </c:pt>
                <c:pt idx="6">
                  <c:v>0</c:v>
                </c:pt>
                <c:pt idx="7">
                  <c:v>0.23599999999999999</c:v>
                </c:pt>
                <c:pt idx="8">
                  <c:v>0.315</c:v>
                </c:pt>
                <c:pt idx="9">
                  <c:v>0.36899999999999999</c:v>
                </c:pt>
                <c:pt idx="10">
                  <c:v>0.61099999999999999</c:v>
                </c:pt>
                <c:pt idx="11">
                  <c:v>1.1279999999999999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CE-479C-A46D-2EFFE775DD39}"/>
            </c:ext>
          </c:extLst>
        </c:ser>
        <c:ser>
          <c:idx val="2"/>
          <c:order val="2"/>
          <c:tx>
            <c:strRef>
              <c:f>Elaboration!$D$23</c:f>
              <c:strCache>
                <c:ptCount val="1"/>
                <c:pt idx="0">
                  <c:v>Nissan Leaf BEV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Elaboration!$A$24:$A$35</c:f>
              <c:strCache>
                <c:ptCount val="12"/>
                <c:pt idx="0">
                  <c:v>Japan</c:v>
                </c:pt>
                <c:pt idx="1">
                  <c:v>USA</c:v>
                </c:pt>
                <c:pt idx="2">
                  <c:v>UK</c:v>
                </c:pt>
                <c:pt idx="3">
                  <c:v>Norway</c:v>
                </c:pt>
                <c:pt idx="4">
                  <c:v>France</c:v>
                </c:pt>
                <c:pt idx="5">
                  <c:v>Germany</c:v>
                </c:pt>
                <c:pt idx="6">
                  <c:v>Canada</c:v>
                </c:pt>
                <c:pt idx="7">
                  <c:v>Sweden</c:v>
                </c:pt>
                <c:pt idx="8">
                  <c:v>Netherlands</c:v>
                </c:pt>
                <c:pt idx="9">
                  <c:v>Italy</c:v>
                </c:pt>
                <c:pt idx="10">
                  <c:v>Spain</c:v>
                </c:pt>
                <c:pt idx="11">
                  <c:v>Others</c:v>
                </c:pt>
              </c:strCache>
            </c:strRef>
          </c:cat>
          <c:val>
            <c:numRef>
              <c:f>Elaboration!$D$24:$D$35</c:f>
              <c:numCache>
                <c:formatCode>General</c:formatCode>
                <c:ptCount val="12"/>
                <c:pt idx="0">
                  <c:v>116.30800000000001</c:v>
                </c:pt>
                <c:pt idx="1">
                  <c:v>101.4</c:v>
                </c:pt>
                <c:pt idx="2">
                  <c:v>46.887999999999998</c:v>
                </c:pt>
                <c:pt idx="3">
                  <c:v>41.134</c:v>
                </c:pt>
                <c:pt idx="4">
                  <c:v>25.190999999999999</c:v>
                </c:pt>
                <c:pt idx="5">
                  <c:v>18.718</c:v>
                </c:pt>
                <c:pt idx="6">
                  <c:v>15.821</c:v>
                </c:pt>
                <c:pt idx="7">
                  <c:v>12.597</c:v>
                </c:pt>
                <c:pt idx="8">
                  <c:v>12.231999999999999</c:v>
                </c:pt>
                <c:pt idx="9">
                  <c:v>7.5090000000000003</c:v>
                </c:pt>
                <c:pt idx="10">
                  <c:v>6.03</c:v>
                </c:pt>
                <c:pt idx="11">
                  <c:v>49.710999999999999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CE-479C-A46D-2EFFE775D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6413343"/>
        <c:axId val="796416671"/>
      </c:barChart>
      <c:catAx>
        <c:axId val="796413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416671"/>
        <c:crosses val="autoZero"/>
        <c:auto val="1"/>
        <c:lblAlgn val="ctr"/>
        <c:lblOffset val="100"/>
        <c:noMultiLvlLbl val="0"/>
      </c:catAx>
      <c:valAx>
        <c:axId val="796416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4133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40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noProof="0" dirty="0"/>
              <a:t>BEV </a:t>
            </a:r>
            <a:r>
              <a:rPr lang="en-US" b="1" noProof="0" dirty="0" err="1"/>
              <a:t>activat</a:t>
            </a:r>
            <a:r>
              <a:rPr lang="en-US" b="1" noProof="0" dirty="0"/>
              <a:t> pentru V2X la </a:t>
            </a:r>
            <a:r>
              <a:rPr lang="en-US" b="1" noProof="0" dirty="0" err="1"/>
              <a:t>nivel</a:t>
            </a:r>
            <a:r>
              <a:rPr lang="en-US" b="1" noProof="0" dirty="0"/>
              <a:t> </a:t>
            </a:r>
            <a:r>
              <a:rPr lang="ro-RO" b="1" noProof="0" dirty="0"/>
              <a:t>global</a:t>
            </a:r>
          </a:p>
          <a:p>
            <a:pPr>
              <a:defRPr lang="en-US" noProof="0"/>
            </a:pPr>
            <a:r>
              <a:rPr lang="en-US" b="0" noProof="0" dirty="0"/>
              <a:t>(</a:t>
            </a:r>
            <a:r>
              <a:rPr lang="en-US" b="0" noProof="0" dirty="0" err="1"/>
              <a:t>flota</a:t>
            </a:r>
            <a:r>
              <a:rPr lang="en-US" b="0" noProof="0" dirty="0"/>
              <a:t> </a:t>
            </a:r>
            <a:r>
              <a:rPr lang="en-US" b="0" noProof="0" dirty="0" err="1"/>
              <a:t>în</a:t>
            </a:r>
            <a:r>
              <a:rPr lang="en-US" b="0" noProof="0" dirty="0"/>
              <a:t> </a:t>
            </a:r>
            <a:r>
              <a:rPr lang="en-US" b="0" noProof="0" dirty="0" err="1"/>
              <a:t>circulație</a:t>
            </a:r>
            <a:r>
              <a:rPr lang="en-US" b="0" noProof="0" dirty="0"/>
              <a:t> </a:t>
            </a:r>
            <a:r>
              <a:rPr lang="en-US" b="0" noProof="0" dirty="0" err="1"/>
              <a:t>în</a:t>
            </a:r>
            <a:r>
              <a:rPr lang="en-US" b="0" noProof="0" dirty="0"/>
              <a:t> </a:t>
            </a:r>
            <a:r>
              <a:rPr lang="en-US" b="0" noProof="0" dirty="0" err="1"/>
              <a:t>milioane</a:t>
            </a:r>
            <a:r>
              <a:rPr lang="en-US" b="0" noProof="0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40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5D4-44FE-B9F0-6F753DCFEA91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5D4-44FE-B9F0-6F753DCFEA91}"/>
              </c:ext>
            </c:extLst>
          </c:dPt>
          <c:dPt>
            <c:idx val="2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5D4-44FE-B9F0-6F753DCFEA9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5D4-44FE-B9F0-6F753DCFEA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Elaboration!$A$2:$A$4</c:f>
              <c:strCache>
                <c:ptCount val="3"/>
                <c:pt idx="0">
                  <c:v>Non V2X BEV</c:v>
                </c:pt>
                <c:pt idx="1">
                  <c:v>V2X BEV</c:v>
                </c:pt>
                <c:pt idx="2">
                  <c:v>V2X BEV (Claimed to be compatibile via OTA update)</c:v>
                </c:pt>
              </c:strCache>
            </c:strRef>
          </c:cat>
          <c:val>
            <c:numRef>
              <c:f>Elaboration!$B$2:$B$4</c:f>
              <c:numCache>
                <c:formatCode>0.0</c:formatCode>
                <c:ptCount val="3"/>
                <c:pt idx="0">
                  <c:v>14.765269</c:v>
                </c:pt>
                <c:pt idx="1">
                  <c:v>0.49746600000000002</c:v>
                </c:pt>
                <c:pt idx="2">
                  <c:v>0.43253999999999998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D4-44FE-B9F0-6F753DCFEA91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B5D4-44FE-B9F0-6F753DCFEA91}"/>
              </c:ext>
            </c:extLst>
          </c:dPt>
          <c:cat>
            <c:strRef>
              <c:f>Elaboration!$A$2:$A$4</c:f>
              <c:strCache>
                <c:ptCount val="3"/>
                <c:pt idx="0">
                  <c:v>Non V2X BEV</c:v>
                </c:pt>
                <c:pt idx="1">
                  <c:v>V2X BEV</c:v>
                </c:pt>
                <c:pt idx="2">
                  <c:v>V2X BEV (Claimed to be compatibile via OTA update)</c:v>
                </c:pt>
              </c:strCache>
            </c:strRef>
          </c:cat>
          <c:val>
            <c:numRef>
              <c:f>Elaboration!$F$23</c:f>
              <c:numCache>
                <c:formatCode>General</c:formatCode>
                <c:ptCount val="1"/>
                <c:pt idx="0">
                  <c:v>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5D4-44FE-B9F0-6F753DCFE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5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4A71F510-2865-AD40-B295-EFE53B47B615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B7C96FB-A7F6-4D46-979D-BE69A3DE08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753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038A2DA8-FDC1-D147-9E87-8AE9AC161936}" type="datetimeFigureOut">
              <a:rPr lang="en-GB" smtClean="0"/>
              <a:pPr/>
              <a:t>14/09/2022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1A54B304-E99A-554B-A154-AA493B70D9F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3023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54B304-E99A-554B-A154-AA493B70D9F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192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1723877"/>
            <a:ext cx="7616824" cy="1368425"/>
          </a:xfrm>
        </p:spPr>
        <p:txBody>
          <a:bodyPr anchor="t">
            <a:no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2825" y="3429007"/>
            <a:ext cx="6109388" cy="276999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519" y="3429007"/>
            <a:ext cx="1510613" cy="276999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800">
                <a:solidFill>
                  <a:schemeClr val="tx1"/>
                </a:solidFill>
              </a:defRPr>
            </a:lvl1pPr>
          </a:lstStyle>
          <a:p>
            <a:fld id="{70664C38-4CDB-4B61-BD05-788569828659}" type="datetime1">
              <a:rPr lang="en-GB" smtClean="0"/>
              <a:pPr/>
              <a:t>14/09/2022</a:t>
            </a:fld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 rot="16200000">
            <a:off x="1615349" y="-157777"/>
            <a:ext cx="691602" cy="23982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31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D150A53C-B9A1-449F-85EE-BC4B5D4FF9EA}" type="datetime1">
              <a:rPr lang="en-GB" smtClean="0"/>
              <a:pPr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fld id="{1ED2235E-0982-3B42-A838-A74550CD444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5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772211" y="6264005"/>
            <a:ext cx="1510613" cy="153888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356F6CFE-A517-4275-AA56-6BD84B48BDCC}" type="datetime1">
              <a:rPr lang="en-GB" smtClean="0"/>
              <a:pPr/>
              <a:t>14/09/2022</a:t>
            </a:fld>
            <a:endParaRPr lang="en-GB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82825" y="6264005"/>
            <a:ext cx="8381999" cy="153888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759392" y="688247"/>
            <a:ext cx="986996" cy="3422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>
              <a:solidFill>
                <a:srgbClr val="0655FA"/>
              </a:solidFill>
            </a:endParaRPr>
          </a:p>
        </p:txBody>
      </p:sp>
      <p:sp>
        <p:nvSpPr>
          <p:cNvPr id="14" name="Title 9"/>
          <p:cNvSpPr>
            <a:spLocks noGrp="1"/>
          </p:cNvSpPr>
          <p:nvPr>
            <p:ph type="title" hasCustomPrompt="1"/>
          </p:nvPr>
        </p:nvSpPr>
        <p:spPr>
          <a:xfrm>
            <a:off x="2082306" y="615086"/>
            <a:ext cx="5534519" cy="3495811"/>
          </a:xfrm>
        </p:spPr>
        <p:txBody>
          <a:bodyPr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604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1999" y="2057399"/>
            <a:ext cx="5334001" cy="41084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9" y="2057399"/>
            <a:ext cx="5330825" cy="41084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3503-3813-4708-87E5-8D03E2DED331}" type="datetime1">
              <a:rPr lang="en-GB" smtClean="0"/>
              <a:pPr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057399"/>
            <a:ext cx="3554412" cy="41084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6413" y="2057399"/>
            <a:ext cx="3554411" cy="41084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7CBFF-0232-46AA-B1EA-4628300F9256}" type="datetime1">
              <a:rPr lang="en-GB" smtClean="0"/>
              <a:pPr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7870824" y="2057400"/>
            <a:ext cx="3554411" cy="41084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594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spcAft>
                <a:spcPts val="1200"/>
              </a:spcAft>
              <a:defRPr sz="3800"/>
            </a:lvl1pPr>
            <a:lvl2pPr>
              <a:defRPr i="1"/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C4B-5D4E-4A13-8498-4F86131BD996}" type="datetime1">
              <a:rPr lang="en-GB" smtClean="0"/>
              <a:pPr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1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Messag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C66A36-F2B2-414D-B665-038D8B5EB2AB}" type="datetime1">
              <a:rPr lang="en-GB" smtClean="0"/>
              <a:pPr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1845391" y="-394416"/>
            <a:ext cx="878042" cy="3044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72211" y="1905918"/>
            <a:ext cx="7606614" cy="3577306"/>
          </a:xfrm>
        </p:spPr>
        <p:txBody>
          <a:bodyPr/>
          <a:lstStyle>
            <a:lvl1pPr>
              <a:defRPr sz="4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412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80A5-C5EE-4C63-88CC-32FFBFC5B302}" type="datetime1">
              <a:rPr lang="en-GB" smtClean="0"/>
              <a:pPr/>
              <a:t>14/09/2022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860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490-FD7D-49B4-BBB6-9FA0B72A0C7C}" type="datetime1">
              <a:rPr lang="en-GB" smtClean="0"/>
              <a:pPr/>
              <a:t>14/09/2022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80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ggetto 7" hidden="1">
            <a:extLst>
              <a:ext uri="{FF2B5EF4-FFF2-40B4-BE49-F238E27FC236}">
                <a16:creationId xmlns:a16="http://schemas.microsoft.com/office/drawing/2014/main" id="{75BA0F83-A030-D1D3-2400-D46D0DE056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036374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Diapositiva think-cell" r:id="rId13" imgW="444" imgH="443" progId="TCLayout.ActiveDocument.1">
                  <p:embed/>
                </p:oleObj>
              </mc:Choice>
              <mc:Fallback>
                <p:oleObj name="Diapositiva think-cell" r:id="rId13" imgW="444" imgH="443" progId="TCLayout.ActiveDocument.1">
                  <p:embed/>
                  <p:pic>
                    <p:nvPicPr>
                      <p:cNvPr id="8" name="Oggetto 7" hidden="1">
                        <a:extLst>
                          <a:ext uri="{FF2B5EF4-FFF2-40B4-BE49-F238E27FC236}">
                            <a16:creationId xmlns:a16="http://schemas.microsoft.com/office/drawing/2014/main" id="{75BA0F83-A030-D1D3-2400-D46D0DE056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it-IT" noProof="0"/>
              <a:t>Fare clic per modificare lo stile del titolo dello schema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999" y="2055703"/>
            <a:ext cx="10664825" cy="4110147"/>
          </a:xfrm>
          <a:prstGeom prst="rect">
            <a:avLst/>
          </a:prstGeom>
        </p:spPr>
        <p:txBody>
          <a:bodyPr vert="horz" wrap="square" lIns="0" tIns="0" rIns="180000" bIns="0" rtlCol="0">
            <a:noAutofit/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2211" y="6264005"/>
            <a:ext cx="1510613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3F7E2125-FBE5-45D0-96F7-C1D5B3F177F2}" type="datetime1">
              <a:rPr lang="en-GB" noProof="0" smtClean="0"/>
              <a:pPr/>
              <a:t>14/09/2022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2825" y="6264005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Presentation footer 10PT. Please add the relevant country to the footer.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4825" y="6264005"/>
            <a:ext cx="762000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ED2235E-0982-3B42-A838-A74550CD4449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Rectangle 9"/>
          <p:cNvSpPr/>
          <p:nvPr userDrawn="1"/>
        </p:nvSpPr>
        <p:spPr>
          <a:xfrm>
            <a:off x="403225" y="688975"/>
            <a:ext cx="196850" cy="682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/>
          </a:p>
        </p:txBody>
      </p:sp>
      <p:sp>
        <p:nvSpPr>
          <p:cNvPr id="9" name="MSIPCMContentMarking" descr="{&quot;HashCode&quot;:-75512786,&quot;Placement&quot;:&quot;Header&quot;,&quot;Top&quot;:0.0,&quot;Left&quot;:450.693634,&quot;SlideWidth&quot;:960,&quot;SlideHeight&quot;:540}">
            <a:extLst>
              <a:ext uri="{FF2B5EF4-FFF2-40B4-BE49-F238E27FC236}">
                <a16:creationId xmlns:a16="http://schemas.microsoft.com/office/drawing/2014/main" id="{27B8C859-7C0A-1971-EF79-490F8C16F7F0}"/>
              </a:ext>
            </a:extLst>
          </p:cNvPr>
          <p:cNvSpPr txBox="1"/>
          <p:nvPr userDrawn="1"/>
        </p:nvSpPr>
        <p:spPr>
          <a:xfrm>
            <a:off x="5723809" y="0"/>
            <a:ext cx="744382" cy="21764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800">
                <a:solidFill>
                  <a:srgbClr val="000000"/>
                </a:solidFill>
                <a:latin typeface="Arial" panose="020B0604020202020204" pitchFamily="34" charset="0"/>
              </a:rPr>
              <a:t>INTERNAL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2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65" r:id="rId3"/>
    <p:sldLayoutId id="2147483652" r:id="rId4"/>
    <p:sldLayoutId id="2147483657" r:id="rId5"/>
    <p:sldLayoutId id="2147483658" r:id="rId6"/>
    <p:sldLayoutId id="2147483659" r:id="rId7"/>
    <p:sldLayoutId id="2147483654" r:id="rId8"/>
    <p:sldLayoutId id="2147483655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/>
        <a:buNone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>
          <a:tab pos="1057275" algn="l"/>
        </a:tabLst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26987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1338" indent="-2714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541338" indent="-2714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80" userDrawn="1">
          <p15:clr>
            <a:srgbClr val="F26B43"/>
          </p15:clr>
        </p15:guide>
        <p15:guide id="4" pos="1920" userDrawn="1">
          <p15:clr>
            <a:srgbClr val="F26B43"/>
          </p15:clr>
        </p15:guide>
        <p15:guide id="5" pos="960" userDrawn="1">
          <p15:clr>
            <a:srgbClr val="F26B43"/>
          </p15:clr>
        </p15:guide>
        <p15:guide id="6" pos="1438" userDrawn="1">
          <p15:clr>
            <a:srgbClr val="F26B43"/>
          </p15:clr>
        </p15:guide>
        <p15:guide id="7" pos="2398" userDrawn="1">
          <p15:clr>
            <a:srgbClr val="F26B43"/>
          </p15:clr>
        </p15:guide>
        <p15:guide id="8" pos="2880" userDrawn="1">
          <p15:clr>
            <a:srgbClr val="F26B43"/>
          </p15:clr>
        </p15:guide>
        <p15:guide id="9" pos="3360" userDrawn="1">
          <p15:clr>
            <a:srgbClr val="F26B43"/>
          </p15:clr>
        </p15:guide>
        <p15:guide id="10" pos="4320" userDrawn="1">
          <p15:clr>
            <a:srgbClr val="F26B43"/>
          </p15:clr>
        </p15:guide>
        <p15:guide id="11" pos="4798" userDrawn="1">
          <p15:clr>
            <a:srgbClr val="F26B43"/>
          </p15:clr>
        </p15:guide>
        <p15:guide id="12" pos="5278" userDrawn="1">
          <p15:clr>
            <a:srgbClr val="F26B43"/>
          </p15:clr>
        </p15:guide>
        <p15:guide id="13" pos="5756" userDrawn="1">
          <p15:clr>
            <a:srgbClr val="F26B43"/>
          </p15:clr>
        </p15:guide>
        <p15:guide id="14" pos="6236" userDrawn="1">
          <p15:clr>
            <a:srgbClr val="F26B43"/>
          </p15:clr>
        </p15:guide>
        <p15:guide id="15" pos="6718" userDrawn="1">
          <p15:clr>
            <a:srgbClr val="F26B43"/>
          </p15:clr>
        </p15:guide>
        <p15:guide id="16" pos="7197" userDrawn="1">
          <p15:clr>
            <a:srgbClr val="F26B43"/>
          </p15:clr>
        </p15:guide>
        <p15:guide id="17" orient="horz" pos="1728" userDrawn="1">
          <p15:clr>
            <a:srgbClr val="F26B43"/>
          </p15:clr>
        </p15:guide>
        <p15:guide id="18" orient="horz" pos="1296" userDrawn="1">
          <p15:clr>
            <a:srgbClr val="F26B43"/>
          </p15:clr>
        </p15:guide>
        <p15:guide id="19" orient="horz" pos="864" userDrawn="1">
          <p15:clr>
            <a:srgbClr val="F26B43"/>
          </p15:clr>
        </p15:guide>
        <p15:guide id="20" orient="horz" pos="434" userDrawn="1">
          <p15:clr>
            <a:srgbClr val="F26B43"/>
          </p15:clr>
        </p15:guide>
        <p15:guide id="21" orient="horz" pos="2590" userDrawn="1">
          <p15:clr>
            <a:srgbClr val="F26B43"/>
          </p15:clr>
        </p15:guide>
        <p15:guide id="22" orient="horz" pos="3022" userDrawn="1">
          <p15:clr>
            <a:srgbClr val="F26B43"/>
          </p15:clr>
        </p15:guide>
        <p15:guide id="23" orient="horz" pos="3454" userDrawn="1">
          <p15:clr>
            <a:srgbClr val="F26B43"/>
          </p15:clr>
        </p15:guide>
        <p15:guide id="24" orient="horz" pos="38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4.xml"/><Relationship Id="rId7" Type="http://schemas.openxmlformats.org/officeDocument/2006/relationships/image" Target="../media/image32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1" Type="http://schemas.openxmlformats.org/officeDocument/2006/relationships/image" Target="../media/image37.png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tags" Target="../tags/tag21.xml"/><Relationship Id="rId2" Type="http://schemas.openxmlformats.org/officeDocument/2006/relationships/tags" Target="../tags/tag6.xml"/><Relationship Id="rId16" Type="http://schemas.openxmlformats.org/officeDocument/2006/relationships/tags" Target="../tags/tag20.xml"/><Relationship Id="rId20" Type="http://schemas.openxmlformats.org/officeDocument/2006/relationships/image" Target="../media/image36.svg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5" Type="http://schemas.openxmlformats.org/officeDocument/2006/relationships/tags" Target="../tags/tag9.xml"/><Relationship Id="rId15" Type="http://schemas.openxmlformats.org/officeDocument/2006/relationships/tags" Target="../tags/tag19.xml"/><Relationship Id="rId23" Type="http://schemas.openxmlformats.org/officeDocument/2006/relationships/image" Target="../media/image38.png"/><Relationship Id="rId10" Type="http://schemas.openxmlformats.org/officeDocument/2006/relationships/tags" Target="../tags/tag14.xml"/><Relationship Id="rId19" Type="http://schemas.openxmlformats.org/officeDocument/2006/relationships/image" Target="../media/image35.png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Relationship Id="rId2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3.png"/><Relationship Id="rId18" Type="http://schemas.openxmlformats.org/officeDocument/2006/relationships/image" Target="../media/image47.svg"/><Relationship Id="rId3" Type="http://schemas.openxmlformats.org/officeDocument/2006/relationships/tags" Target="../tags/tag24.xml"/><Relationship Id="rId21" Type="http://schemas.openxmlformats.org/officeDocument/2006/relationships/image" Target="../media/image50.png"/><Relationship Id="rId7" Type="http://schemas.openxmlformats.org/officeDocument/2006/relationships/tags" Target="../tags/tag28.xml"/><Relationship Id="rId12" Type="http://schemas.openxmlformats.org/officeDocument/2006/relationships/image" Target="../media/image42.png"/><Relationship Id="rId17" Type="http://schemas.openxmlformats.org/officeDocument/2006/relationships/image" Target="../media/image46.png"/><Relationship Id="rId2" Type="http://schemas.openxmlformats.org/officeDocument/2006/relationships/tags" Target="../tags/tag23.xml"/><Relationship Id="rId16" Type="http://schemas.openxmlformats.org/officeDocument/2006/relationships/chart" Target="../charts/chart2.xml"/><Relationship Id="rId20" Type="http://schemas.openxmlformats.org/officeDocument/2006/relationships/image" Target="../media/image49.svg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41.png"/><Relationship Id="rId24" Type="http://schemas.openxmlformats.org/officeDocument/2006/relationships/image" Target="../media/image53.svg"/><Relationship Id="rId5" Type="http://schemas.openxmlformats.org/officeDocument/2006/relationships/tags" Target="../tags/tag26.xml"/><Relationship Id="rId15" Type="http://schemas.openxmlformats.org/officeDocument/2006/relationships/image" Target="../media/image45.png"/><Relationship Id="rId23" Type="http://schemas.openxmlformats.org/officeDocument/2006/relationships/image" Target="../media/image52.png"/><Relationship Id="rId10" Type="http://schemas.openxmlformats.org/officeDocument/2006/relationships/image" Target="../media/image40.png"/><Relationship Id="rId19" Type="http://schemas.openxmlformats.org/officeDocument/2006/relationships/image" Target="../media/image48.png"/><Relationship Id="rId4" Type="http://schemas.openxmlformats.org/officeDocument/2006/relationships/tags" Target="../tags/tag25.xml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svg"/><Relationship Id="rId5" Type="http://schemas.openxmlformats.org/officeDocument/2006/relationships/image" Target="../media/image59.sv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00CC6-3BBC-45D5-9931-C3E6F236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A53C-B9A1-449F-85EE-BC4B5D4FF9EA}" type="datetime1">
              <a:rPr lang="en-GB" smtClean="0"/>
              <a:pPr/>
              <a:t>14/09/2022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DE067-344C-42AE-8C07-35B2212BA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footer 10PT. Please add the relevant country to the footer.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E6BD3-ED50-44A2-A0BB-E5FE80265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E2C7F0-A028-445D-8B71-122C3C5CC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7" y="1737009"/>
            <a:ext cx="7002966" cy="14637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9B3624-80A3-4660-95CC-A9F7DC97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370" y="3944908"/>
            <a:ext cx="7388630" cy="288010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EC1262-6FD8-49EE-AAE2-CAB64F9273F8}"/>
              </a:ext>
            </a:extLst>
          </p:cNvPr>
          <p:cNvSpPr/>
          <p:nvPr/>
        </p:nvSpPr>
        <p:spPr>
          <a:xfrm>
            <a:off x="-28025" y="1414315"/>
            <a:ext cx="14157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o-RO" sz="3200" b="0" u="sng" cap="none" spc="0" dirty="0">
                <a:ln w="0"/>
                <a:solidFill>
                  <a:srgbClr val="47474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Astăzi</a:t>
            </a:r>
            <a:r>
              <a:rPr lang="en-US" sz="3200" b="0" u="sng" cap="none" spc="0" dirty="0">
                <a:ln w="0"/>
                <a:solidFill>
                  <a:srgbClr val="47474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7CBC93-AAB6-4B56-991C-D4761F1073A9}"/>
              </a:ext>
            </a:extLst>
          </p:cNvPr>
          <p:cNvSpPr/>
          <p:nvPr/>
        </p:nvSpPr>
        <p:spPr>
          <a:xfrm>
            <a:off x="4555932" y="3963243"/>
            <a:ext cx="12255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o-RO" sz="3200" b="0" u="sng" cap="none" spc="0" dirty="0">
                <a:ln w="0"/>
                <a:solidFill>
                  <a:srgbClr val="2B6B7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Viitor</a:t>
            </a:r>
            <a:r>
              <a:rPr lang="en-US" sz="3200" b="0" u="sng" cap="none" spc="0" dirty="0">
                <a:ln w="0"/>
                <a:solidFill>
                  <a:srgbClr val="2B6B7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637D2B9-35FF-4E93-AD2F-180F254E7FC4}"/>
              </a:ext>
            </a:extLst>
          </p:cNvPr>
          <p:cNvGrpSpPr/>
          <p:nvPr/>
        </p:nvGrpSpPr>
        <p:grpSpPr>
          <a:xfrm>
            <a:off x="7149702" y="1749341"/>
            <a:ext cx="4913193" cy="1156558"/>
            <a:chOff x="7612922" y="1785016"/>
            <a:chExt cx="4356164" cy="115655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9136A9C-B11B-4E57-BB1A-2904D9D8B16F}"/>
                </a:ext>
              </a:extLst>
            </p:cNvPr>
            <p:cNvSpPr txBox="1"/>
            <p:nvPr/>
          </p:nvSpPr>
          <p:spPr>
            <a:xfrm>
              <a:off x="7612923" y="1886242"/>
              <a:ext cx="435616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rgbClr val="4C4C4C"/>
                  </a:solidFill>
                </a:rPr>
                <a:t>În</a:t>
              </a:r>
              <a:r>
                <a:rPr lang="en-US" sz="1400" b="1" dirty="0">
                  <a:solidFill>
                    <a:srgbClr val="4C4C4C"/>
                  </a:solidFill>
                </a:rPr>
                <a:t> mod </a:t>
              </a:r>
              <a:r>
                <a:rPr lang="en-US" sz="1400" b="1" dirty="0" err="1">
                  <a:solidFill>
                    <a:srgbClr val="4C4C4C"/>
                  </a:solidFill>
                </a:rPr>
                <a:t>tradițional</a:t>
              </a:r>
              <a:r>
                <a:rPr lang="en-US" sz="1400" b="1" dirty="0">
                  <a:solidFill>
                    <a:srgbClr val="4C4C4C"/>
                  </a:solidFill>
                </a:rPr>
                <a:t>, </a:t>
              </a:r>
              <a:r>
                <a:rPr lang="en-US" sz="1400" b="1" dirty="0" err="1">
                  <a:solidFill>
                    <a:srgbClr val="4C4C4C"/>
                  </a:solidFill>
                </a:rPr>
                <a:t>sistemele</a:t>
              </a:r>
              <a:r>
                <a:rPr lang="en-US" sz="1400" b="1" dirty="0">
                  <a:solidFill>
                    <a:srgbClr val="4C4C4C"/>
                  </a:solidFill>
                </a:rPr>
                <a:t> </a:t>
              </a:r>
              <a:r>
                <a:rPr lang="en-US" sz="1400" b="1" dirty="0" err="1">
                  <a:solidFill>
                    <a:srgbClr val="4C4C4C"/>
                  </a:solidFill>
                </a:rPr>
                <a:t>energetice</a:t>
              </a:r>
              <a:r>
                <a:rPr lang="en-US" sz="1400" b="1" dirty="0">
                  <a:solidFill>
                    <a:srgbClr val="4C4C4C"/>
                  </a:solidFill>
                </a:rPr>
                <a:t>, de la </a:t>
              </a:r>
              <a:r>
                <a:rPr lang="en-US" sz="1400" b="1" dirty="0" err="1">
                  <a:solidFill>
                    <a:srgbClr val="4C4C4C"/>
                  </a:solidFill>
                </a:rPr>
                <a:t>generarea</a:t>
              </a:r>
              <a:r>
                <a:rPr lang="en-US" sz="1400" b="1" dirty="0">
                  <a:solidFill>
                    <a:srgbClr val="4C4C4C"/>
                  </a:solidFill>
                </a:rPr>
                <a:t> de </a:t>
              </a:r>
              <a:r>
                <a:rPr lang="en-US" sz="1400" b="1" dirty="0" err="1">
                  <a:solidFill>
                    <a:srgbClr val="4C4C4C"/>
                  </a:solidFill>
                </a:rPr>
                <a:t>energie</a:t>
              </a:r>
              <a:r>
                <a:rPr lang="en-US" sz="1400" b="1" dirty="0">
                  <a:solidFill>
                    <a:srgbClr val="4C4C4C"/>
                  </a:solidFill>
                </a:rPr>
                <a:t> </a:t>
              </a:r>
              <a:r>
                <a:rPr lang="en-US" sz="1400" b="1" dirty="0" err="1">
                  <a:solidFill>
                    <a:srgbClr val="4C4C4C"/>
                  </a:solidFill>
                </a:rPr>
                <a:t>până</a:t>
              </a:r>
              <a:r>
                <a:rPr lang="en-US" sz="1400" b="1" dirty="0">
                  <a:solidFill>
                    <a:srgbClr val="4C4C4C"/>
                  </a:solidFill>
                </a:rPr>
                <a:t> la </a:t>
              </a:r>
              <a:r>
                <a:rPr lang="en-US" sz="1400" b="1" dirty="0" err="1">
                  <a:solidFill>
                    <a:srgbClr val="4C4C4C"/>
                  </a:solidFill>
                </a:rPr>
                <a:t>consumatori</a:t>
              </a:r>
              <a:r>
                <a:rPr lang="en-US" sz="1400" b="1" dirty="0">
                  <a:solidFill>
                    <a:srgbClr val="4C4C4C"/>
                  </a:solidFill>
                </a:rPr>
                <a:t>, sunt </a:t>
              </a:r>
              <a:r>
                <a:rPr lang="en-US" sz="1400" b="1" dirty="0" err="1">
                  <a:solidFill>
                    <a:srgbClr val="4C4C4C"/>
                  </a:solidFill>
                </a:rPr>
                <a:t>unidirecționale</a:t>
              </a:r>
              <a:r>
                <a:rPr lang="en-US" sz="1400" b="1" dirty="0">
                  <a:solidFill>
                    <a:srgbClr val="4C4C4C"/>
                  </a:solidFill>
                </a:rPr>
                <a:t> </a:t>
              </a:r>
              <a:r>
                <a:rPr lang="en-US" sz="1400" b="1" dirty="0" err="1">
                  <a:solidFill>
                    <a:srgbClr val="4C4C4C"/>
                  </a:solidFill>
                </a:rPr>
                <a:t>și</a:t>
              </a:r>
              <a:r>
                <a:rPr lang="en-US" sz="1400" b="1" dirty="0">
                  <a:solidFill>
                    <a:srgbClr val="4C4C4C"/>
                  </a:solidFill>
                </a:rPr>
                <a:t> se </a:t>
              </a:r>
              <a:r>
                <a:rPr lang="en-US" sz="1400" b="1" dirty="0" err="1">
                  <a:solidFill>
                    <a:srgbClr val="4C4C4C"/>
                  </a:solidFill>
                </a:rPr>
                <a:t>bazează</a:t>
              </a:r>
              <a:r>
                <a:rPr lang="en-US" sz="1400" b="1" dirty="0">
                  <a:solidFill>
                    <a:srgbClr val="4C4C4C"/>
                  </a:solidFill>
                </a:rPr>
                <a:t> pe o </a:t>
              </a:r>
              <a:r>
                <a:rPr lang="en-US" sz="1400" b="1" dirty="0" err="1">
                  <a:solidFill>
                    <a:srgbClr val="4C4C4C"/>
                  </a:solidFill>
                </a:rPr>
                <a:t>producție</a:t>
              </a:r>
              <a:r>
                <a:rPr lang="en-US" sz="1400" b="1" dirty="0">
                  <a:solidFill>
                    <a:srgbClr val="4C4C4C"/>
                  </a:solidFill>
                </a:rPr>
                <a:t> de </a:t>
              </a:r>
              <a:r>
                <a:rPr lang="en-US" sz="1400" b="1" dirty="0" err="1">
                  <a:solidFill>
                    <a:srgbClr val="4C4C4C"/>
                  </a:solidFill>
                </a:rPr>
                <a:t>energie</a:t>
              </a:r>
              <a:r>
                <a:rPr lang="en-US" sz="1400" b="1" dirty="0">
                  <a:solidFill>
                    <a:srgbClr val="4C4C4C"/>
                  </a:solidFill>
                </a:rPr>
                <a:t> </a:t>
              </a:r>
              <a:r>
                <a:rPr lang="en-US" sz="1400" b="1" dirty="0" err="1">
                  <a:solidFill>
                    <a:srgbClr val="4C4C4C"/>
                  </a:solidFill>
                </a:rPr>
                <a:t>previzibilă</a:t>
              </a:r>
              <a:r>
                <a:rPr lang="en-US" sz="1400" b="1" dirty="0">
                  <a:solidFill>
                    <a:srgbClr val="4C4C4C"/>
                  </a:solidFill>
                </a:rPr>
                <a:t>, </a:t>
              </a:r>
              <a:r>
                <a:rPr lang="en-US" sz="1400" b="1" dirty="0" err="1">
                  <a:solidFill>
                    <a:srgbClr val="4C4C4C"/>
                  </a:solidFill>
                </a:rPr>
                <a:t>controlabilă</a:t>
              </a:r>
              <a:r>
                <a:rPr lang="en-US" sz="1400" b="1" dirty="0">
                  <a:solidFill>
                    <a:srgbClr val="4C4C4C"/>
                  </a:solidFill>
                </a:rPr>
                <a:t> </a:t>
              </a:r>
              <a:r>
                <a:rPr lang="en-US" sz="1400" b="1" dirty="0" err="1">
                  <a:solidFill>
                    <a:srgbClr val="4C4C4C"/>
                  </a:solidFill>
                </a:rPr>
                <a:t>și</a:t>
              </a:r>
              <a:r>
                <a:rPr lang="en-US" sz="1400" b="1" dirty="0">
                  <a:solidFill>
                    <a:srgbClr val="4C4C4C"/>
                  </a:solidFill>
                </a:rPr>
                <a:t> </a:t>
              </a:r>
              <a:r>
                <a:rPr lang="en-US" sz="1400" b="1" dirty="0" err="1">
                  <a:solidFill>
                    <a:srgbClr val="4C4C4C"/>
                  </a:solidFill>
                </a:rPr>
                <a:t>centralizată</a:t>
              </a:r>
              <a:r>
                <a:rPr lang="en-US" sz="1400" b="1" dirty="0">
                  <a:solidFill>
                    <a:srgbClr val="4C4C4C"/>
                  </a:solidFill>
                </a:rPr>
                <a:t>.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468CE48-196B-4898-8B87-37FB30D0A6CF}"/>
                </a:ext>
              </a:extLst>
            </p:cNvPr>
            <p:cNvSpPr/>
            <p:nvPr/>
          </p:nvSpPr>
          <p:spPr>
            <a:xfrm>
              <a:off x="7612922" y="1785016"/>
              <a:ext cx="4356163" cy="1156558"/>
            </a:xfrm>
            <a:prstGeom prst="roundRect">
              <a:avLst/>
            </a:prstGeom>
            <a:noFill/>
            <a:ln>
              <a:solidFill>
                <a:srgbClr val="5E5E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2000" dirty="0" err="1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0238B1C-138F-4FE8-88AF-0FFAF5220ABD}"/>
              </a:ext>
            </a:extLst>
          </p:cNvPr>
          <p:cNvSpPr txBox="1"/>
          <p:nvPr/>
        </p:nvSpPr>
        <p:spPr>
          <a:xfrm>
            <a:off x="1046328" y="3175686"/>
            <a:ext cx="10099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>
                <a:solidFill>
                  <a:srgbClr val="3E80BD"/>
                </a:solidFill>
              </a:rPr>
              <a:t>Tranzitia</a:t>
            </a:r>
            <a:r>
              <a:rPr lang="en-US" sz="1600" b="1" dirty="0">
                <a:solidFill>
                  <a:srgbClr val="3E80BD"/>
                </a:solidFill>
              </a:rPr>
              <a:t> energetic</a:t>
            </a:r>
            <a:r>
              <a:rPr lang="ro-RO" sz="1600" b="1" dirty="0">
                <a:solidFill>
                  <a:srgbClr val="3E80BD"/>
                </a:solidFill>
              </a:rPr>
              <a:t>ă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necesită</a:t>
            </a:r>
            <a:r>
              <a:rPr lang="en-US" sz="1600" b="1" dirty="0">
                <a:solidFill>
                  <a:srgbClr val="3E80BD"/>
                </a:solidFill>
              </a:rPr>
              <a:t> o </a:t>
            </a:r>
            <a:r>
              <a:rPr lang="en-US" sz="1600" b="1" dirty="0" err="1">
                <a:solidFill>
                  <a:srgbClr val="3E80BD"/>
                </a:solidFill>
              </a:rPr>
              <a:t>regândire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radicală</a:t>
            </a:r>
            <a:r>
              <a:rPr lang="en-US" sz="1600" b="1" dirty="0">
                <a:solidFill>
                  <a:srgbClr val="3E80BD"/>
                </a:solidFill>
              </a:rPr>
              <a:t> a </a:t>
            </a:r>
            <a:r>
              <a:rPr lang="en-US" sz="1600" b="1" dirty="0" err="1">
                <a:solidFill>
                  <a:srgbClr val="3E80BD"/>
                </a:solidFill>
              </a:rPr>
              <a:t>modului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în</a:t>
            </a:r>
            <a:r>
              <a:rPr lang="en-US" sz="1600" b="1" dirty="0">
                <a:solidFill>
                  <a:srgbClr val="3E80BD"/>
                </a:solidFill>
              </a:rPr>
              <a:t> care se </a:t>
            </a:r>
            <a:r>
              <a:rPr lang="en-US" sz="1600" b="1" dirty="0" err="1">
                <a:solidFill>
                  <a:srgbClr val="3E80BD"/>
                </a:solidFill>
              </a:rPr>
              <a:t>poate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menține</a:t>
            </a:r>
            <a:r>
              <a:rPr lang="en-US" sz="1600" b="1" dirty="0">
                <a:solidFill>
                  <a:srgbClr val="3E80BD"/>
                </a:solidFill>
              </a:rPr>
              <a:t> lumina </a:t>
            </a:r>
            <a:r>
              <a:rPr lang="en-US" sz="1600" b="1" dirty="0" err="1">
                <a:solidFill>
                  <a:srgbClr val="3E80BD"/>
                </a:solidFill>
              </a:rPr>
              <a:t>aprinsă</a:t>
            </a:r>
            <a:r>
              <a:rPr lang="en-US" sz="1600" b="1" dirty="0">
                <a:solidFill>
                  <a:srgbClr val="3E80BD"/>
                </a:solidFill>
              </a:rPr>
              <a:t>, </a:t>
            </a:r>
            <a:r>
              <a:rPr lang="en-US" sz="1600" b="1" dirty="0" err="1">
                <a:solidFill>
                  <a:srgbClr val="3E80BD"/>
                </a:solidFill>
              </a:rPr>
              <a:t>utilizând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în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același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timp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cât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mai</a:t>
            </a:r>
            <a:r>
              <a:rPr lang="en-US" sz="1600" b="1" dirty="0">
                <a:solidFill>
                  <a:srgbClr val="3E80BD"/>
                </a:solidFill>
              </a:rPr>
              <a:t> bine </a:t>
            </a:r>
            <a:r>
              <a:rPr lang="en-US" sz="1600" b="1" dirty="0" err="1">
                <a:solidFill>
                  <a:srgbClr val="3E80BD"/>
                </a:solidFill>
              </a:rPr>
              <a:t>noile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surse</a:t>
            </a:r>
            <a:r>
              <a:rPr lang="en-US" sz="1600" b="1" dirty="0">
                <a:solidFill>
                  <a:srgbClr val="3E80BD"/>
                </a:solidFill>
              </a:rPr>
              <a:t> de </a:t>
            </a:r>
            <a:r>
              <a:rPr lang="en-US" sz="1600" b="1" dirty="0" err="1">
                <a:solidFill>
                  <a:srgbClr val="3E80BD"/>
                </a:solidFill>
              </a:rPr>
              <a:t>energie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și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menținând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costurile</a:t>
            </a:r>
            <a:r>
              <a:rPr lang="en-US" sz="1600" b="1" dirty="0">
                <a:solidFill>
                  <a:srgbClr val="3E80BD"/>
                </a:solidFill>
              </a:rPr>
              <a:t> de </a:t>
            </a:r>
            <a:r>
              <a:rPr lang="en-US" sz="1600" b="1" dirty="0" err="1">
                <a:solidFill>
                  <a:srgbClr val="3E80BD"/>
                </a:solidFill>
              </a:rPr>
              <a:t>infrastructură</a:t>
            </a:r>
            <a:r>
              <a:rPr lang="en-US" sz="1600" b="1" dirty="0">
                <a:solidFill>
                  <a:srgbClr val="3E80BD"/>
                </a:solidFill>
              </a:rPr>
              <a:t> la un </a:t>
            </a:r>
            <a:r>
              <a:rPr lang="en-US" sz="1600" b="1" dirty="0" err="1">
                <a:solidFill>
                  <a:srgbClr val="3E80BD"/>
                </a:solidFill>
              </a:rPr>
              <a:t>nivel</a:t>
            </a:r>
            <a:r>
              <a:rPr lang="en-US" sz="1600" b="1" dirty="0">
                <a:solidFill>
                  <a:srgbClr val="3E80BD"/>
                </a:solidFill>
              </a:rPr>
              <a:t> </a:t>
            </a:r>
            <a:r>
              <a:rPr lang="en-US" sz="1600" b="1" dirty="0" err="1">
                <a:solidFill>
                  <a:srgbClr val="3E80BD"/>
                </a:solidFill>
              </a:rPr>
              <a:t>scăzut</a:t>
            </a:r>
            <a:r>
              <a:rPr lang="en-US" sz="1600" b="1" dirty="0">
                <a:solidFill>
                  <a:srgbClr val="3E80BD"/>
                </a:solidFill>
              </a:rPr>
              <a:t>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176F05C-F9C8-4D09-87E9-3D761D702998}"/>
              </a:ext>
            </a:extLst>
          </p:cNvPr>
          <p:cNvSpPr/>
          <p:nvPr/>
        </p:nvSpPr>
        <p:spPr>
          <a:xfrm>
            <a:off x="52926" y="4635408"/>
            <a:ext cx="4745207" cy="1831887"/>
          </a:xfrm>
          <a:prstGeom prst="roundRect">
            <a:avLst/>
          </a:prstGeom>
          <a:solidFill>
            <a:srgbClr val="2B6B7E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US" sz="1400" b="1" dirty="0"/>
              <a:t>Pe l</a:t>
            </a:r>
            <a:r>
              <a:rPr lang="ro-RO" sz="1400" b="1" dirty="0"/>
              <a:t>â</a:t>
            </a:r>
            <a:r>
              <a:rPr lang="en-US" sz="1400" b="1" dirty="0"/>
              <a:t>ng</a:t>
            </a:r>
            <a:r>
              <a:rPr lang="ro-RO" sz="1400" b="1" dirty="0"/>
              <a:t>ă</a:t>
            </a:r>
            <a:r>
              <a:rPr lang="en-US" sz="1400" b="1" dirty="0"/>
              <a:t> </a:t>
            </a:r>
            <a:r>
              <a:rPr lang="en-US" sz="1400" b="1" dirty="0" err="1"/>
              <a:t>extinderea</a:t>
            </a:r>
            <a:r>
              <a:rPr lang="en-US" sz="1400" b="1" dirty="0"/>
              <a:t> </a:t>
            </a:r>
            <a:r>
              <a:rPr lang="ro-RO" sz="1400" b="1" dirty="0"/>
              <a:t>ș</a:t>
            </a:r>
            <a:r>
              <a:rPr lang="en-US" sz="1400" b="1" dirty="0" err="1"/>
              <a:t>i</a:t>
            </a:r>
            <a:r>
              <a:rPr lang="en-US" sz="1400" b="1" dirty="0"/>
              <a:t> </a:t>
            </a:r>
            <a:r>
              <a:rPr lang="en-US" sz="1400" b="1" dirty="0" err="1"/>
              <a:t>modernizarea</a:t>
            </a:r>
            <a:r>
              <a:rPr lang="en-US" sz="1400" b="1" dirty="0"/>
              <a:t> </a:t>
            </a:r>
            <a:r>
              <a:rPr lang="en-US" sz="1400" b="1" dirty="0" err="1"/>
              <a:t>infrastructurii</a:t>
            </a:r>
            <a:r>
              <a:rPr lang="en-US" sz="1400" b="1" dirty="0"/>
              <a:t> </a:t>
            </a:r>
            <a:r>
              <a:rPr lang="en-US" sz="1400" b="1" dirty="0" err="1"/>
              <a:t>fizice</a:t>
            </a:r>
            <a:r>
              <a:rPr lang="en-US" sz="1400" b="1" dirty="0"/>
              <a:t>, sunt </a:t>
            </a:r>
            <a:r>
              <a:rPr lang="en-US" sz="1400" b="1" dirty="0" err="1"/>
              <a:t>introduse</a:t>
            </a:r>
            <a:r>
              <a:rPr lang="en-US" sz="1400" b="1" dirty="0"/>
              <a:t> </a:t>
            </a:r>
            <a:r>
              <a:rPr lang="en-US" sz="1400" b="1" dirty="0" err="1"/>
              <a:t>solu</a:t>
            </a:r>
            <a:r>
              <a:rPr lang="ro-RO" sz="1400" b="1" dirty="0"/>
              <a:t>ț</a:t>
            </a:r>
            <a:r>
              <a:rPr lang="en-US" sz="1400" b="1" dirty="0"/>
              <a:t>ii IT </a:t>
            </a:r>
            <a:r>
              <a:rPr lang="en-US" sz="1400" b="1" dirty="0" err="1"/>
              <a:t>complementare</a:t>
            </a:r>
            <a:r>
              <a:rPr lang="en-US" sz="1400" b="1" dirty="0"/>
              <a:t>, ad</a:t>
            </a:r>
            <a:r>
              <a:rPr lang="ro-RO" sz="1400" b="1" dirty="0"/>
              <a:t>ă</a:t>
            </a:r>
            <a:r>
              <a:rPr lang="en-US" sz="1400" b="1" dirty="0"/>
              <a:t>ug</a:t>
            </a:r>
            <a:r>
              <a:rPr lang="ro-RO" sz="1400" b="1" dirty="0"/>
              <a:t>â</a:t>
            </a:r>
            <a:r>
              <a:rPr lang="en-US" sz="1400" b="1" dirty="0" err="1"/>
              <a:t>nd</a:t>
            </a:r>
            <a:r>
              <a:rPr lang="en-US" sz="1400" b="1" dirty="0"/>
              <a:t> </a:t>
            </a:r>
            <a:r>
              <a:rPr lang="en-US" sz="1400" b="1" dirty="0" err="1"/>
              <a:t>comunicare</a:t>
            </a:r>
            <a:r>
              <a:rPr lang="en-US" sz="1400" b="1" dirty="0"/>
              <a:t>, </a:t>
            </a:r>
            <a:r>
              <a:rPr lang="en-US" sz="1400" b="1" dirty="0" err="1"/>
              <a:t>senzori</a:t>
            </a:r>
            <a:r>
              <a:rPr lang="en-US" sz="1400" b="1" dirty="0"/>
              <a:t> </a:t>
            </a:r>
            <a:r>
              <a:rPr lang="ro-RO" sz="1400" b="1" dirty="0"/>
              <a:t>ș</a:t>
            </a:r>
            <a:r>
              <a:rPr lang="en-US" sz="1400" b="1" dirty="0" err="1"/>
              <a:t>i</a:t>
            </a:r>
            <a:r>
              <a:rPr lang="en-US" sz="1400" b="1" dirty="0"/>
              <a:t> </a:t>
            </a:r>
            <a:r>
              <a:rPr lang="en-US" sz="1400" b="1" dirty="0" err="1"/>
              <a:t>automatizare</a:t>
            </a:r>
            <a:r>
              <a:rPr lang="en-US" sz="1400" b="1" dirty="0"/>
              <a:t>, care s</a:t>
            </a:r>
            <a:r>
              <a:rPr lang="ro-RO" sz="1400" b="1" dirty="0"/>
              <a:t>ă</a:t>
            </a:r>
            <a:r>
              <a:rPr lang="en-US" sz="1400" b="1" dirty="0"/>
              <a:t> permit</a:t>
            </a:r>
            <a:r>
              <a:rPr lang="ro-RO" sz="1400" b="1" dirty="0"/>
              <a:t>ă</a:t>
            </a:r>
            <a:r>
              <a:rPr lang="en-US" sz="1400" b="1" dirty="0"/>
              <a:t> OD </a:t>
            </a:r>
            <a:r>
              <a:rPr lang="en-US" sz="1400" b="1" dirty="0" err="1"/>
              <a:t>sa</a:t>
            </a:r>
            <a:r>
              <a:rPr lang="en-US" sz="1400" b="1" dirty="0"/>
              <a:t> </a:t>
            </a:r>
            <a:r>
              <a:rPr lang="en-US" sz="1400" b="1" dirty="0" err="1"/>
              <a:t>gestioneze</a:t>
            </a:r>
            <a:r>
              <a:rPr lang="en-US" sz="1400" b="1" dirty="0"/>
              <a:t> </a:t>
            </a:r>
            <a:r>
              <a:rPr lang="ro-RO" sz="1400" b="1" dirty="0"/>
              <a:t>î</a:t>
            </a:r>
            <a:r>
              <a:rPr lang="en-US" sz="1400" b="1" dirty="0"/>
              <a:t>n mod </a:t>
            </a:r>
            <a:r>
              <a:rPr lang="en-US" sz="1400" b="1" dirty="0" err="1"/>
              <a:t>activ</a:t>
            </a:r>
            <a:r>
              <a:rPr lang="en-US" sz="1400" b="1" dirty="0"/>
              <a:t> varia</a:t>
            </a:r>
            <a:r>
              <a:rPr lang="ro-RO" sz="1400" b="1" dirty="0"/>
              <a:t>ț</a:t>
            </a:r>
            <a:r>
              <a:rPr lang="en-US" sz="1400" b="1" dirty="0" err="1"/>
              <a:t>ia</a:t>
            </a:r>
            <a:r>
              <a:rPr lang="en-US" sz="1400" b="1" dirty="0"/>
              <a:t> </a:t>
            </a:r>
            <a:r>
              <a:rPr lang="en-US" sz="1400" b="1" dirty="0" err="1"/>
              <a:t>produc</a:t>
            </a:r>
            <a:r>
              <a:rPr lang="ro-RO" sz="1400" b="1" dirty="0"/>
              <a:t>ț</a:t>
            </a:r>
            <a:r>
              <a:rPr lang="en-US" sz="1400" b="1" dirty="0" err="1"/>
              <a:t>iei</a:t>
            </a:r>
            <a:r>
              <a:rPr lang="en-US" sz="1400" b="1" dirty="0"/>
              <a:t> </a:t>
            </a:r>
            <a:r>
              <a:rPr lang="ro-RO" sz="1400" b="1" dirty="0"/>
              <a:t>ș</a:t>
            </a:r>
            <a:r>
              <a:rPr lang="en-US" sz="1400" b="1" dirty="0" err="1"/>
              <a:t>i</a:t>
            </a:r>
            <a:r>
              <a:rPr lang="en-US" sz="1400" b="1" dirty="0"/>
              <a:t> a </a:t>
            </a:r>
            <a:r>
              <a:rPr lang="en-US" sz="1400" b="1" dirty="0" err="1"/>
              <a:t>cererii</a:t>
            </a:r>
            <a:r>
              <a:rPr lang="en-US" sz="1400" b="1" dirty="0"/>
              <a:t>.</a:t>
            </a:r>
          </a:p>
          <a:p>
            <a:pPr algn="ctr"/>
            <a:r>
              <a:rPr lang="en-US" sz="1400" b="1" dirty="0" err="1"/>
              <a:t>Aceast</a:t>
            </a:r>
            <a:r>
              <a:rPr lang="ro-RO" sz="1400" b="1" dirty="0"/>
              <a:t>ă</a:t>
            </a:r>
            <a:r>
              <a:rPr lang="en-US" sz="1400" b="1" dirty="0"/>
              <a:t> </a:t>
            </a:r>
            <a:r>
              <a:rPr lang="en-US" sz="1400" b="1" dirty="0" err="1"/>
              <a:t>combina</a:t>
            </a:r>
            <a:r>
              <a:rPr lang="ro-RO" sz="1400" b="1" dirty="0"/>
              <a:t>ț</a:t>
            </a:r>
            <a:r>
              <a:rPr lang="en-US" sz="1400" b="1" dirty="0" err="1"/>
              <a:t>ie</a:t>
            </a:r>
            <a:r>
              <a:rPr lang="en-US" sz="1400" b="1" dirty="0"/>
              <a:t> de </a:t>
            </a:r>
            <a:r>
              <a:rPr lang="en-US" sz="1400" b="1" dirty="0" err="1"/>
              <a:t>solu</a:t>
            </a:r>
            <a:r>
              <a:rPr lang="ro-RO" sz="1400" b="1" dirty="0"/>
              <a:t>ț</a:t>
            </a:r>
            <a:r>
              <a:rPr lang="en-US" sz="1400" b="1" dirty="0"/>
              <a:t>ii </a:t>
            </a:r>
            <a:r>
              <a:rPr lang="en-US" sz="1400" b="1" dirty="0" err="1"/>
              <a:t>este</a:t>
            </a:r>
            <a:r>
              <a:rPr lang="en-US" sz="1400" b="1" dirty="0"/>
              <a:t> </a:t>
            </a:r>
            <a:r>
              <a:rPr lang="en-US" sz="1400" b="1" dirty="0" err="1"/>
              <a:t>ceea</a:t>
            </a:r>
            <a:r>
              <a:rPr lang="en-US" sz="1400" b="1" dirty="0"/>
              <a:t> </a:t>
            </a:r>
            <a:r>
              <a:rPr lang="en-US" sz="1400" b="1" dirty="0" err="1"/>
              <a:t>ce</a:t>
            </a:r>
            <a:r>
              <a:rPr lang="en-US" sz="1400" b="1" dirty="0"/>
              <a:t> se </a:t>
            </a:r>
            <a:r>
              <a:rPr lang="en-US" sz="1400" b="1" dirty="0" err="1"/>
              <a:t>nume</a:t>
            </a:r>
            <a:r>
              <a:rPr lang="ro-RO" sz="1400" b="1" dirty="0"/>
              <a:t>ș</a:t>
            </a:r>
            <a:r>
              <a:rPr lang="en-US" sz="1400" b="1" dirty="0" err="1"/>
              <a:t>te</a:t>
            </a:r>
            <a:r>
              <a:rPr lang="en-US" sz="1400" b="1" dirty="0"/>
              <a:t> </a:t>
            </a:r>
            <a:r>
              <a:rPr lang="ro-RO" sz="1400" b="1" dirty="0"/>
              <a:t>î</a:t>
            </a:r>
            <a:r>
              <a:rPr lang="en-US" sz="1400" b="1" dirty="0"/>
              <a:t>n mod obi</a:t>
            </a:r>
            <a:r>
              <a:rPr lang="ro-RO" sz="1400" b="1" dirty="0"/>
              <a:t>ș</a:t>
            </a:r>
            <a:r>
              <a:rPr lang="en-US" sz="1400" b="1" dirty="0" err="1"/>
              <a:t>nuit</a:t>
            </a:r>
            <a:r>
              <a:rPr lang="en-US" sz="1400" b="1" dirty="0"/>
              <a:t> SMART GRIDS</a:t>
            </a:r>
          </a:p>
        </p:txBody>
      </p:sp>
      <p:sp>
        <p:nvSpPr>
          <p:cNvPr id="19" name="Titolo 1">
            <a:extLst>
              <a:ext uri="{FF2B5EF4-FFF2-40B4-BE49-F238E27FC236}">
                <a16:creationId xmlns:a16="http://schemas.microsoft.com/office/drawing/2014/main" id="{CDDA129F-E970-4DAA-B4B6-8F5550A759A4}"/>
              </a:ext>
            </a:extLst>
          </p:cNvPr>
          <p:cNvSpPr txBox="1">
            <a:spLocks/>
          </p:cNvSpPr>
          <p:nvPr/>
        </p:nvSpPr>
        <p:spPr>
          <a:xfrm>
            <a:off x="711853" y="831686"/>
            <a:ext cx="11412878" cy="39603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+mj-cs"/>
              </a:rPr>
              <a:t>SMART GRIDS</a:t>
            </a:r>
            <a:r>
              <a:rPr kumimoji="0" lang="ro-RO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+mj-cs"/>
              </a:rPr>
              <a:t> – </a:t>
            </a:r>
            <a:r>
              <a:rPr lang="en-US" sz="2400" dirty="0">
                <a:latin typeface="Arial"/>
              </a:rPr>
              <a:t>Re</a:t>
            </a:r>
            <a:r>
              <a:rPr lang="ro-RO" sz="2400" dirty="0">
                <a:latin typeface="Arial"/>
              </a:rPr>
              <a:t>ț</a:t>
            </a:r>
            <a:r>
              <a:rPr lang="en-US" sz="2400" dirty="0" err="1">
                <a:latin typeface="Arial"/>
              </a:rPr>
              <a:t>elele</a:t>
            </a:r>
            <a:r>
              <a:rPr lang="en-US" sz="2400" dirty="0">
                <a:latin typeface="Arial"/>
              </a:rPr>
              <a:t> </a:t>
            </a:r>
            <a:r>
              <a:rPr lang="en-US" sz="2400" dirty="0" err="1">
                <a:latin typeface="Arial"/>
              </a:rPr>
              <a:t>viitorului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23584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E0163-7D12-4D18-9F35-3E1DB858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>
                <a:solidFill>
                  <a:srgbClr val="C6C6C6">
                    <a:lumMod val="75000"/>
                  </a:srgbClr>
                </a:solidFill>
              </a:rPr>
              <a:pPr/>
              <a:t>2</a:t>
            </a:fld>
            <a:endParaRPr lang="en-GB">
              <a:solidFill>
                <a:srgbClr val="C6C6C6">
                  <a:lumMod val="75000"/>
                </a:srgbClr>
              </a:solidFill>
            </a:endParaRPr>
          </a:p>
        </p:txBody>
      </p:sp>
      <p:sp>
        <p:nvSpPr>
          <p:cNvPr id="6" name="object 159">
            <a:extLst>
              <a:ext uri="{FF2B5EF4-FFF2-40B4-BE49-F238E27FC236}">
                <a16:creationId xmlns:a16="http://schemas.microsoft.com/office/drawing/2014/main" id="{C7DC6D62-EEC1-408D-B8AD-D6503C8F763F}"/>
              </a:ext>
            </a:extLst>
          </p:cNvPr>
          <p:cNvSpPr txBox="1"/>
          <p:nvPr/>
        </p:nvSpPr>
        <p:spPr>
          <a:xfrm>
            <a:off x="2167684" y="5152621"/>
            <a:ext cx="1866051" cy="1046943"/>
          </a:xfrm>
          <a:prstGeom prst="rect">
            <a:avLst/>
          </a:prstGeom>
        </p:spPr>
        <p:txBody>
          <a:bodyPr wrap="square" lIns="0" tIns="57432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141">
            <a:extLst>
              <a:ext uri="{FF2B5EF4-FFF2-40B4-BE49-F238E27FC236}">
                <a16:creationId xmlns:a16="http://schemas.microsoft.com/office/drawing/2014/main" id="{9BE794E2-6124-43E3-AE14-C076673C7395}"/>
              </a:ext>
            </a:extLst>
          </p:cNvPr>
          <p:cNvSpPr/>
          <p:nvPr/>
        </p:nvSpPr>
        <p:spPr>
          <a:xfrm>
            <a:off x="6687883" y="2079697"/>
            <a:ext cx="4792829" cy="42131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42">
            <a:extLst>
              <a:ext uri="{FF2B5EF4-FFF2-40B4-BE49-F238E27FC236}">
                <a16:creationId xmlns:a16="http://schemas.microsoft.com/office/drawing/2014/main" id="{4EFF9D22-75D0-4ACF-9C53-9A36EAD32C7D}"/>
              </a:ext>
            </a:extLst>
          </p:cNvPr>
          <p:cNvSpPr/>
          <p:nvPr/>
        </p:nvSpPr>
        <p:spPr>
          <a:xfrm>
            <a:off x="6768962" y="2108075"/>
            <a:ext cx="4633711" cy="4058044"/>
          </a:xfrm>
          <a:custGeom>
            <a:avLst/>
            <a:gdLst/>
            <a:ahLst/>
            <a:cxnLst/>
            <a:rect l="l" t="t" r="r" b="b"/>
            <a:pathLst>
              <a:path w="3483864" h="3051048">
                <a:moveTo>
                  <a:pt x="0" y="3051048"/>
                </a:moveTo>
                <a:lnTo>
                  <a:pt x="3483864" y="3051048"/>
                </a:lnTo>
                <a:lnTo>
                  <a:pt x="3483864" y="0"/>
                </a:lnTo>
                <a:lnTo>
                  <a:pt x="0" y="0"/>
                </a:lnTo>
                <a:lnTo>
                  <a:pt x="0" y="30510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43">
            <a:extLst>
              <a:ext uri="{FF2B5EF4-FFF2-40B4-BE49-F238E27FC236}">
                <a16:creationId xmlns:a16="http://schemas.microsoft.com/office/drawing/2014/main" id="{3FF85429-FE87-4EED-B14F-D8E406A57486}"/>
              </a:ext>
            </a:extLst>
          </p:cNvPr>
          <p:cNvSpPr/>
          <p:nvPr/>
        </p:nvSpPr>
        <p:spPr>
          <a:xfrm>
            <a:off x="6768962" y="2108075"/>
            <a:ext cx="4633711" cy="4058044"/>
          </a:xfrm>
          <a:custGeom>
            <a:avLst/>
            <a:gdLst/>
            <a:ahLst/>
            <a:cxnLst/>
            <a:rect l="l" t="t" r="r" b="b"/>
            <a:pathLst>
              <a:path w="3483864" h="3051048">
                <a:moveTo>
                  <a:pt x="0" y="3051048"/>
                </a:moveTo>
                <a:lnTo>
                  <a:pt x="3483864" y="3051048"/>
                </a:lnTo>
                <a:lnTo>
                  <a:pt x="3483864" y="0"/>
                </a:lnTo>
                <a:lnTo>
                  <a:pt x="0" y="0"/>
                </a:lnTo>
                <a:lnTo>
                  <a:pt x="0" y="3051048"/>
                </a:lnTo>
                <a:close/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44">
            <a:extLst>
              <a:ext uri="{FF2B5EF4-FFF2-40B4-BE49-F238E27FC236}">
                <a16:creationId xmlns:a16="http://schemas.microsoft.com/office/drawing/2014/main" id="{9B1EA351-E2DE-47B4-89A8-E3F9AC6FC423}"/>
              </a:ext>
            </a:extLst>
          </p:cNvPr>
          <p:cNvSpPr/>
          <p:nvPr/>
        </p:nvSpPr>
        <p:spPr>
          <a:xfrm>
            <a:off x="7121660" y="4329661"/>
            <a:ext cx="247292" cy="567559"/>
          </a:xfrm>
          <a:custGeom>
            <a:avLst/>
            <a:gdLst/>
            <a:ahLst/>
            <a:cxnLst/>
            <a:rect l="l" t="t" r="r" b="b"/>
            <a:pathLst>
              <a:path w="185927" h="426720">
                <a:moveTo>
                  <a:pt x="0" y="0"/>
                </a:moveTo>
                <a:lnTo>
                  <a:pt x="0" y="426720"/>
                </a:lnTo>
                <a:lnTo>
                  <a:pt x="185927" y="213360"/>
                </a:lnTo>
                <a:lnTo>
                  <a:pt x="0" y="0"/>
                </a:lnTo>
                <a:close/>
              </a:path>
            </a:pathLst>
          </a:custGeom>
          <a:solidFill>
            <a:srgbClr val="54BC5A">
              <a:alpha val="6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45">
            <a:extLst>
              <a:ext uri="{FF2B5EF4-FFF2-40B4-BE49-F238E27FC236}">
                <a16:creationId xmlns:a16="http://schemas.microsoft.com/office/drawing/2014/main" id="{F8E52537-13BF-47EC-B5E7-528ABF1AC0B2}"/>
              </a:ext>
            </a:extLst>
          </p:cNvPr>
          <p:cNvSpPr/>
          <p:nvPr/>
        </p:nvSpPr>
        <p:spPr>
          <a:xfrm>
            <a:off x="7004094" y="4337770"/>
            <a:ext cx="247292" cy="567557"/>
          </a:xfrm>
          <a:custGeom>
            <a:avLst/>
            <a:gdLst/>
            <a:ahLst/>
            <a:cxnLst/>
            <a:rect l="l" t="t" r="r" b="b"/>
            <a:pathLst>
              <a:path w="185927" h="426719">
                <a:moveTo>
                  <a:pt x="0" y="0"/>
                </a:moveTo>
                <a:lnTo>
                  <a:pt x="0" y="426719"/>
                </a:lnTo>
                <a:lnTo>
                  <a:pt x="185927" y="213359"/>
                </a:lnTo>
                <a:lnTo>
                  <a:pt x="0" y="0"/>
                </a:lnTo>
                <a:close/>
              </a:path>
            </a:pathLst>
          </a:custGeom>
          <a:solidFill>
            <a:srgbClr val="54BC5A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46">
            <a:extLst>
              <a:ext uri="{FF2B5EF4-FFF2-40B4-BE49-F238E27FC236}">
                <a16:creationId xmlns:a16="http://schemas.microsoft.com/office/drawing/2014/main" id="{E758BD6C-ADD6-43CA-B1B2-E8AE45EF09A7}"/>
              </a:ext>
            </a:extLst>
          </p:cNvPr>
          <p:cNvSpPr/>
          <p:nvPr/>
        </p:nvSpPr>
        <p:spPr>
          <a:xfrm>
            <a:off x="7235172" y="4329661"/>
            <a:ext cx="247292" cy="567559"/>
          </a:xfrm>
          <a:custGeom>
            <a:avLst/>
            <a:gdLst/>
            <a:ahLst/>
            <a:cxnLst/>
            <a:rect l="l" t="t" r="r" b="b"/>
            <a:pathLst>
              <a:path w="185927" h="426720">
                <a:moveTo>
                  <a:pt x="0" y="0"/>
                </a:moveTo>
                <a:lnTo>
                  <a:pt x="0" y="426720"/>
                </a:lnTo>
                <a:lnTo>
                  <a:pt x="185927" y="213360"/>
                </a:lnTo>
                <a:lnTo>
                  <a:pt x="0" y="0"/>
                </a:lnTo>
                <a:close/>
              </a:path>
            </a:pathLst>
          </a:custGeom>
          <a:solidFill>
            <a:srgbClr val="54BC5A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7">
            <a:extLst>
              <a:ext uri="{FF2B5EF4-FFF2-40B4-BE49-F238E27FC236}">
                <a16:creationId xmlns:a16="http://schemas.microsoft.com/office/drawing/2014/main" id="{3431D2EB-EC6B-47DE-B24F-5E1194CE314F}"/>
              </a:ext>
            </a:extLst>
          </p:cNvPr>
          <p:cNvSpPr/>
          <p:nvPr/>
        </p:nvSpPr>
        <p:spPr>
          <a:xfrm>
            <a:off x="7125714" y="3324273"/>
            <a:ext cx="251346" cy="567557"/>
          </a:xfrm>
          <a:custGeom>
            <a:avLst/>
            <a:gdLst/>
            <a:ahLst/>
            <a:cxnLst/>
            <a:rect l="l" t="t" r="r" b="b"/>
            <a:pathLst>
              <a:path w="188975" h="426719">
                <a:moveTo>
                  <a:pt x="0" y="0"/>
                </a:moveTo>
                <a:lnTo>
                  <a:pt x="0" y="426719"/>
                </a:lnTo>
                <a:lnTo>
                  <a:pt x="188975" y="213359"/>
                </a:lnTo>
                <a:lnTo>
                  <a:pt x="0" y="0"/>
                </a:lnTo>
                <a:close/>
              </a:path>
            </a:pathLst>
          </a:custGeom>
          <a:solidFill>
            <a:srgbClr val="6F2F9F">
              <a:alpha val="6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48">
            <a:extLst>
              <a:ext uri="{FF2B5EF4-FFF2-40B4-BE49-F238E27FC236}">
                <a16:creationId xmlns:a16="http://schemas.microsoft.com/office/drawing/2014/main" id="{04035C06-9B14-420A-8ED7-33D2234A8D1B}"/>
              </a:ext>
            </a:extLst>
          </p:cNvPr>
          <p:cNvSpPr/>
          <p:nvPr/>
        </p:nvSpPr>
        <p:spPr>
          <a:xfrm>
            <a:off x="7004094" y="3332381"/>
            <a:ext cx="251346" cy="567557"/>
          </a:xfrm>
          <a:custGeom>
            <a:avLst/>
            <a:gdLst/>
            <a:ahLst/>
            <a:cxnLst/>
            <a:rect l="l" t="t" r="r" b="b"/>
            <a:pathLst>
              <a:path w="188975" h="426719">
                <a:moveTo>
                  <a:pt x="0" y="0"/>
                </a:moveTo>
                <a:lnTo>
                  <a:pt x="0" y="426719"/>
                </a:lnTo>
                <a:lnTo>
                  <a:pt x="188975" y="213360"/>
                </a:lnTo>
                <a:lnTo>
                  <a:pt x="0" y="0"/>
                </a:lnTo>
                <a:close/>
              </a:path>
            </a:pathLst>
          </a:custGeom>
          <a:solidFill>
            <a:srgbClr val="6F2F9F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49">
            <a:extLst>
              <a:ext uri="{FF2B5EF4-FFF2-40B4-BE49-F238E27FC236}">
                <a16:creationId xmlns:a16="http://schemas.microsoft.com/office/drawing/2014/main" id="{E145C91E-0F3A-4395-8EAD-32D43AA28BE4}"/>
              </a:ext>
            </a:extLst>
          </p:cNvPr>
          <p:cNvSpPr/>
          <p:nvPr/>
        </p:nvSpPr>
        <p:spPr>
          <a:xfrm>
            <a:off x="7243280" y="3324273"/>
            <a:ext cx="251346" cy="567557"/>
          </a:xfrm>
          <a:custGeom>
            <a:avLst/>
            <a:gdLst/>
            <a:ahLst/>
            <a:cxnLst/>
            <a:rect l="l" t="t" r="r" b="b"/>
            <a:pathLst>
              <a:path w="188975" h="426719">
                <a:moveTo>
                  <a:pt x="0" y="0"/>
                </a:moveTo>
                <a:lnTo>
                  <a:pt x="0" y="426719"/>
                </a:lnTo>
                <a:lnTo>
                  <a:pt x="188975" y="213359"/>
                </a:lnTo>
                <a:lnTo>
                  <a:pt x="0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50">
            <a:extLst>
              <a:ext uri="{FF2B5EF4-FFF2-40B4-BE49-F238E27FC236}">
                <a16:creationId xmlns:a16="http://schemas.microsoft.com/office/drawing/2014/main" id="{841122D3-13A0-4E86-898A-F473FE816505}"/>
              </a:ext>
            </a:extLst>
          </p:cNvPr>
          <p:cNvSpPr/>
          <p:nvPr/>
        </p:nvSpPr>
        <p:spPr>
          <a:xfrm>
            <a:off x="7117606" y="5229648"/>
            <a:ext cx="235130" cy="567557"/>
          </a:xfrm>
          <a:custGeom>
            <a:avLst/>
            <a:gdLst/>
            <a:ahLst/>
            <a:cxnLst/>
            <a:rect l="l" t="t" r="r" b="b"/>
            <a:pathLst>
              <a:path w="176783" h="426720">
                <a:moveTo>
                  <a:pt x="0" y="0"/>
                </a:moveTo>
                <a:lnTo>
                  <a:pt x="0" y="426719"/>
                </a:lnTo>
                <a:lnTo>
                  <a:pt x="176783" y="213359"/>
                </a:lnTo>
                <a:lnTo>
                  <a:pt x="0" y="0"/>
                </a:lnTo>
                <a:close/>
              </a:path>
            </a:pathLst>
          </a:custGeom>
          <a:solidFill>
            <a:srgbClr val="FD0E63">
              <a:alpha val="6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51">
            <a:extLst>
              <a:ext uri="{FF2B5EF4-FFF2-40B4-BE49-F238E27FC236}">
                <a16:creationId xmlns:a16="http://schemas.microsoft.com/office/drawing/2014/main" id="{9734E63E-A94F-4CDD-9366-F6592A05C4F2}"/>
              </a:ext>
            </a:extLst>
          </p:cNvPr>
          <p:cNvSpPr/>
          <p:nvPr/>
        </p:nvSpPr>
        <p:spPr>
          <a:xfrm>
            <a:off x="7004094" y="5237755"/>
            <a:ext cx="239185" cy="567559"/>
          </a:xfrm>
          <a:custGeom>
            <a:avLst/>
            <a:gdLst/>
            <a:ahLst/>
            <a:cxnLst/>
            <a:rect l="l" t="t" r="r" b="b"/>
            <a:pathLst>
              <a:path w="179832" h="426720">
                <a:moveTo>
                  <a:pt x="0" y="0"/>
                </a:moveTo>
                <a:lnTo>
                  <a:pt x="0" y="426720"/>
                </a:lnTo>
                <a:lnTo>
                  <a:pt x="179832" y="213360"/>
                </a:lnTo>
                <a:lnTo>
                  <a:pt x="0" y="0"/>
                </a:lnTo>
                <a:close/>
              </a:path>
            </a:pathLst>
          </a:custGeom>
          <a:solidFill>
            <a:srgbClr val="FD0E63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52">
            <a:extLst>
              <a:ext uri="{FF2B5EF4-FFF2-40B4-BE49-F238E27FC236}">
                <a16:creationId xmlns:a16="http://schemas.microsoft.com/office/drawing/2014/main" id="{06272897-5EC8-4276-9B46-6BAED07084E7}"/>
              </a:ext>
            </a:extLst>
          </p:cNvPr>
          <p:cNvSpPr/>
          <p:nvPr/>
        </p:nvSpPr>
        <p:spPr>
          <a:xfrm>
            <a:off x="7227063" y="5229648"/>
            <a:ext cx="239185" cy="567557"/>
          </a:xfrm>
          <a:custGeom>
            <a:avLst/>
            <a:gdLst/>
            <a:ahLst/>
            <a:cxnLst/>
            <a:rect l="l" t="t" r="r" b="b"/>
            <a:pathLst>
              <a:path w="179832" h="426720">
                <a:moveTo>
                  <a:pt x="0" y="0"/>
                </a:moveTo>
                <a:lnTo>
                  <a:pt x="0" y="426719"/>
                </a:lnTo>
                <a:lnTo>
                  <a:pt x="179832" y="213359"/>
                </a:lnTo>
                <a:lnTo>
                  <a:pt x="0" y="0"/>
                </a:lnTo>
                <a:close/>
              </a:path>
            </a:pathLst>
          </a:custGeom>
          <a:solidFill>
            <a:srgbClr val="FD0E63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153">
            <a:extLst>
              <a:ext uri="{FF2B5EF4-FFF2-40B4-BE49-F238E27FC236}">
                <a16:creationId xmlns:a16="http://schemas.microsoft.com/office/drawing/2014/main" id="{6BF8C518-FB5F-4A37-82FA-4DF5249791B5}"/>
              </a:ext>
            </a:extLst>
          </p:cNvPr>
          <p:cNvSpPr/>
          <p:nvPr/>
        </p:nvSpPr>
        <p:spPr>
          <a:xfrm>
            <a:off x="7113552" y="2262127"/>
            <a:ext cx="227022" cy="567557"/>
          </a:xfrm>
          <a:custGeom>
            <a:avLst/>
            <a:gdLst/>
            <a:ahLst/>
            <a:cxnLst/>
            <a:rect l="l" t="t" r="r" b="b"/>
            <a:pathLst>
              <a:path w="170687" h="426719">
                <a:moveTo>
                  <a:pt x="0" y="0"/>
                </a:moveTo>
                <a:lnTo>
                  <a:pt x="0" y="426719"/>
                </a:lnTo>
                <a:lnTo>
                  <a:pt x="170687" y="213359"/>
                </a:lnTo>
                <a:lnTo>
                  <a:pt x="0" y="0"/>
                </a:lnTo>
                <a:close/>
              </a:path>
            </a:pathLst>
          </a:custGeom>
          <a:solidFill>
            <a:srgbClr val="BDBDBD">
              <a:alpha val="6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154">
            <a:extLst>
              <a:ext uri="{FF2B5EF4-FFF2-40B4-BE49-F238E27FC236}">
                <a16:creationId xmlns:a16="http://schemas.microsoft.com/office/drawing/2014/main" id="{F0669710-5B74-4881-B7F5-2E8C6AC3879F}"/>
              </a:ext>
            </a:extLst>
          </p:cNvPr>
          <p:cNvSpPr/>
          <p:nvPr/>
        </p:nvSpPr>
        <p:spPr>
          <a:xfrm>
            <a:off x="7004095" y="2270233"/>
            <a:ext cx="227022" cy="567559"/>
          </a:xfrm>
          <a:custGeom>
            <a:avLst/>
            <a:gdLst/>
            <a:ahLst/>
            <a:cxnLst/>
            <a:rect l="l" t="t" r="r" b="b"/>
            <a:pathLst>
              <a:path w="170687" h="426720">
                <a:moveTo>
                  <a:pt x="0" y="0"/>
                </a:moveTo>
                <a:lnTo>
                  <a:pt x="0" y="426720"/>
                </a:lnTo>
                <a:lnTo>
                  <a:pt x="170687" y="213360"/>
                </a:lnTo>
                <a:lnTo>
                  <a:pt x="0" y="0"/>
                </a:lnTo>
                <a:close/>
              </a:path>
            </a:pathLst>
          </a:custGeom>
          <a:solidFill>
            <a:srgbClr val="BDBDBD">
              <a:alpha val="20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155">
            <a:extLst>
              <a:ext uri="{FF2B5EF4-FFF2-40B4-BE49-F238E27FC236}">
                <a16:creationId xmlns:a16="http://schemas.microsoft.com/office/drawing/2014/main" id="{F9B7758D-EE5D-4AC3-A120-61DE61D2D87D}"/>
              </a:ext>
            </a:extLst>
          </p:cNvPr>
          <p:cNvSpPr/>
          <p:nvPr/>
        </p:nvSpPr>
        <p:spPr>
          <a:xfrm>
            <a:off x="7218956" y="2262127"/>
            <a:ext cx="227022" cy="567557"/>
          </a:xfrm>
          <a:custGeom>
            <a:avLst/>
            <a:gdLst/>
            <a:ahLst/>
            <a:cxnLst/>
            <a:rect l="l" t="t" r="r" b="b"/>
            <a:pathLst>
              <a:path w="170687" h="426719">
                <a:moveTo>
                  <a:pt x="0" y="0"/>
                </a:moveTo>
                <a:lnTo>
                  <a:pt x="0" y="426719"/>
                </a:lnTo>
                <a:lnTo>
                  <a:pt x="170687" y="213359"/>
                </a:lnTo>
                <a:lnTo>
                  <a:pt x="0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156">
            <a:extLst>
              <a:ext uri="{FF2B5EF4-FFF2-40B4-BE49-F238E27FC236}">
                <a16:creationId xmlns:a16="http://schemas.microsoft.com/office/drawing/2014/main" id="{2FF568C0-E375-44AC-AA90-4AED307E49D7}"/>
              </a:ext>
            </a:extLst>
          </p:cNvPr>
          <p:cNvSpPr/>
          <p:nvPr/>
        </p:nvSpPr>
        <p:spPr>
          <a:xfrm>
            <a:off x="6770990" y="2002671"/>
            <a:ext cx="4632359" cy="101350"/>
          </a:xfrm>
          <a:custGeom>
            <a:avLst/>
            <a:gdLst/>
            <a:ahLst/>
            <a:cxnLst/>
            <a:rect l="l" t="t" r="r" b="b"/>
            <a:pathLst>
              <a:path w="3482848" h="76200">
                <a:moveTo>
                  <a:pt x="0" y="76200"/>
                </a:moveTo>
                <a:lnTo>
                  <a:pt x="3482848" y="76200"/>
                </a:lnTo>
                <a:lnTo>
                  <a:pt x="3482848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EB0E63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42">
            <a:extLst>
              <a:ext uri="{FF2B5EF4-FFF2-40B4-BE49-F238E27FC236}">
                <a16:creationId xmlns:a16="http://schemas.microsoft.com/office/drawing/2014/main" id="{04834311-430D-440E-BD03-4A2A6DCEDFA2}"/>
              </a:ext>
            </a:extLst>
          </p:cNvPr>
          <p:cNvSpPr/>
          <p:nvPr/>
        </p:nvSpPr>
        <p:spPr>
          <a:xfrm>
            <a:off x="1989309" y="3709401"/>
            <a:ext cx="482256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2585" y="0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43">
            <a:extLst>
              <a:ext uri="{FF2B5EF4-FFF2-40B4-BE49-F238E27FC236}">
                <a16:creationId xmlns:a16="http://schemas.microsoft.com/office/drawing/2014/main" id="{4E17761F-CEC1-4E50-BE99-A32B008F894A}"/>
              </a:ext>
            </a:extLst>
          </p:cNvPr>
          <p:cNvSpPr/>
          <p:nvPr/>
        </p:nvSpPr>
        <p:spPr>
          <a:xfrm>
            <a:off x="2443355" y="3498560"/>
            <a:ext cx="1894226" cy="6172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44">
            <a:extLst>
              <a:ext uri="{FF2B5EF4-FFF2-40B4-BE49-F238E27FC236}">
                <a16:creationId xmlns:a16="http://schemas.microsoft.com/office/drawing/2014/main" id="{49DAB0AF-33DC-4613-92DF-55CF28967F58}"/>
              </a:ext>
            </a:extLst>
          </p:cNvPr>
          <p:cNvSpPr/>
          <p:nvPr/>
        </p:nvSpPr>
        <p:spPr>
          <a:xfrm>
            <a:off x="2443355" y="3344542"/>
            <a:ext cx="1894226" cy="6172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45">
            <a:extLst>
              <a:ext uri="{FF2B5EF4-FFF2-40B4-BE49-F238E27FC236}">
                <a16:creationId xmlns:a16="http://schemas.microsoft.com/office/drawing/2014/main" id="{4B9C4614-02B8-4C8E-BB1C-11CED6F85794}"/>
              </a:ext>
            </a:extLst>
          </p:cNvPr>
          <p:cNvSpPr/>
          <p:nvPr/>
        </p:nvSpPr>
        <p:spPr>
          <a:xfrm>
            <a:off x="2443355" y="3194527"/>
            <a:ext cx="1894226" cy="6131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46">
            <a:extLst>
              <a:ext uri="{FF2B5EF4-FFF2-40B4-BE49-F238E27FC236}">
                <a16:creationId xmlns:a16="http://schemas.microsoft.com/office/drawing/2014/main" id="{BD1A91AA-D4AE-4DAD-BA39-64CF7240092A}"/>
              </a:ext>
            </a:extLst>
          </p:cNvPr>
          <p:cNvSpPr/>
          <p:nvPr/>
        </p:nvSpPr>
        <p:spPr>
          <a:xfrm>
            <a:off x="3691984" y="2720228"/>
            <a:ext cx="1850309" cy="394588"/>
          </a:xfrm>
          <a:custGeom>
            <a:avLst/>
            <a:gdLst/>
            <a:ahLst/>
            <a:cxnLst/>
            <a:rect l="l" t="t" r="r" b="b"/>
            <a:pathLst>
              <a:path w="1391158" h="296672">
                <a:moveTo>
                  <a:pt x="0" y="296672"/>
                </a:moveTo>
                <a:lnTo>
                  <a:pt x="1524" y="296672"/>
                </a:lnTo>
                <a:lnTo>
                  <a:pt x="1524" y="0"/>
                </a:lnTo>
                <a:lnTo>
                  <a:pt x="1391158" y="0"/>
                </a:lnTo>
              </a:path>
            </a:pathLst>
          </a:custGeom>
          <a:ln w="12191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47">
            <a:extLst>
              <a:ext uri="{FF2B5EF4-FFF2-40B4-BE49-F238E27FC236}">
                <a16:creationId xmlns:a16="http://schemas.microsoft.com/office/drawing/2014/main" id="{652E59F5-201F-4271-8AE2-9C79034B35B7}"/>
              </a:ext>
            </a:extLst>
          </p:cNvPr>
          <p:cNvSpPr/>
          <p:nvPr/>
        </p:nvSpPr>
        <p:spPr>
          <a:xfrm>
            <a:off x="2443355" y="3068853"/>
            <a:ext cx="1894226" cy="6131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48">
            <a:extLst>
              <a:ext uri="{FF2B5EF4-FFF2-40B4-BE49-F238E27FC236}">
                <a16:creationId xmlns:a16="http://schemas.microsoft.com/office/drawing/2014/main" id="{96E97481-C0F8-4459-A1EC-A01140B032E4}"/>
              </a:ext>
            </a:extLst>
          </p:cNvPr>
          <p:cNvSpPr/>
          <p:nvPr/>
        </p:nvSpPr>
        <p:spPr>
          <a:xfrm>
            <a:off x="1790663" y="3454016"/>
            <a:ext cx="576663" cy="5766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49">
            <a:extLst>
              <a:ext uri="{FF2B5EF4-FFF2-40B4-BE49-F238E27FC236}">
                <a16:creationId xmlns:a16="http://schemas.microsoft.com/office/drawing/2014/main" id="{32EC0803-3EDE-483C-82DB-2FD0AB4F9BA1}"/>
              </a:ext>
            </a:extLst>
          </p:cNvPr>
          <p:cNvSpPr/>
          <p:nvPr/>
        </p:nvSpPr>
        <p:spPr>
          <a:xfrm>
            <a:off x="1827148" y="3490485"/>
            <a:ext cx="433777" cy="43377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50">
            <a:extLst>
              <a:ext uri="{FF2B5EF4-FFF2-40B4-BE49-F238E27FC236}">
                <a16:creationId xmlns:a16="http://schemas.microsoft.com/office/drawing/2014/main" id="{2A5D910F-05CA-4A3F-A6DD-77A0E987AF5D}"/>
              </a:ext>
            </a:extLst>
          </p:cNvPr>
          <p:cNvSpPr/>
          <p:nvPr/>
        </p:nvSpPr>
        <p:spPr>
          <a:xfrm>
            <a:off x="4393325" y="2537798"/>
            <a:ext cx="495599" cy="495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51">
            <a:extLst>
              <a:ext uri="{FF2B5EF4-FFF2-40B4-BE49-F238E27FC236}">
                <a16:creationId xmlns:a16="http://schemas.microsoft.com/office/drawing/2014/main" id="{8DF218C8-C877-4B1D-A2FE-7D98C02C420B}"/>
              </a:ext>
            </a:extLst>
          </p:cNvPr>
          <p:cNvSpPr/>
          <p:nvPr/>
        </p:nvSpPr>
        <p:spPr>
          <a:xfrm>
            <a:off x="4429811" y="2574284"/>
            <a:ext cx="352696" cy="3526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52">
            <a:extLst>
              <a:ext uri="{FF2B5EF4-FFF2-40B4-BE49-F238E27FC236}">
                <a16:creationId xmlns:a16="http://schemas.microsoft.com/office/drawing/2014/main" id="{8C845369-4901-4BD5-BBD5-E3BCDF72D056}"/>
              </a:ext>
            </a:extLst>
          </p:cNvPr>
          <p:cNvSpPr/>
          <p:nvPr/>
        </p:nvSpPr>
        <p:spPr>
          <a:xfrm>
            <a:off x="5524387" y="2428340"/>
            <a:ext cx="572642" cy="58073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53">
            <a:extLst>
              <a:ext uri="{FF2B5EF4-FFF2-40B4-BE49-F238E27FC236}">
                <a16:creationId xmlns:a16="http://schemas.microsoft.com/office/drawing/2014/main" id="{B364ADD2-5E3A-4540-A01A-6630155DD738}"/>
              </a:ext>
            </a:extLst>
          </p:cNvPr>
          <p:cNvSpPr/>
          <p:nvPr/>
        </p:nvSpPr>
        <p:spPr>
          <a:xfrm>
            <a:off x="5544657" y="2501311"/>
            <a:ext cx="433777" cy="437831"/>
          </a:xfrm>
          <a:custGeom>
            <a:avLst/>
            <a:gdLst/>
            <a:ahLst/>
            <a:cxnLst/>
            <a:rect l="l" t="t" r="r" b="b"/>
            <a:pathLst>
              <a:path w="326136" h="329184">
                <a:moveTo>
                  <a:pt x="0" y="164592"/>
                </a:moveTo>
                <a:lnTo>
                  <a:pt x="1000" y="182928"/>
                </a:lnTo>
                <a:lnTo>
                  <a:pt x="3209" y="197251"/>
                </a:lnTo>
                <a:lnTo>
                  <a:pt x="6610" y="211138"/>
                </a:lnTo>
                <a:lnTo>
                  <a:pt x="11148" y="224532"/>
                </a:lnTo>
                <a:lnTo>
                  <a:pt x="16767" y="237379"/>
                </a:lnTo>
                <a:lnTo>
                  <a:pt x="23413" y="249622"/>
                </a:lnTo>
                <a:lnTo>
                  <a:pt x="31030" y="261206"/>
                </a:lnTo>
                <a:lnTo>
                  <a:pt x="39563" y="272075"/>
                </a:lnTo>
                <a:lnTo>
                  <a:pt x="48955" y="282174"/>
                </a:lnTo>
                <a:lnTo>
                  <a:pt x="59153" y="291446"/>
                </a:lnTo>
                <a:lnTo>
                  <a:pt x="70100" y="299835"/>
                </a:lnTo>
                <a:lnTo>
                  <a:pt x="81741" y="307287"/>
                </a:lnTo>
                <a:lnTo>
                  <a:pt x="94021" y="313746"/>
                </a:lnTo>
                <a:lnTo>
                  <a:pt x="106885" y="319155"/>
                </a:lnTo>
                <a:lnTo>
                  <a:pt x="120277" y="323459"/>
                </a:lnTo>
                <a:lnTo>
                  <a:pt x="134141" y="326602"/>
                </a:lnTo>
                <a:lnTo>
                  <a:pt x="148423" y="328529"/>
                </a:lnTo>
                <a:lnTo>
                  <a:pt x="163067" y="329184"/>
                </a:lnTo>
                <a:lnTo>
                  <a:pt x="166665" y="329144"/>
                </a:lnTo>
                <a:lnTo>
                  <a:pt x="181226" y="328175"/>
                </a:lnTo>
                <a:lnTo>
                  <a:pt x="195411" y="325946"/>
                </a:lnTo>
                <a:lnTo>
                  <a:pt x="209166" y="322515"/>
                </a:lnTo>
                <a:lnTo>
                  <a:pt x="222434" y="317937"/>
                </a:lnTo>
                <a:lnTo>
                  <a:pt x="235160" y="312267"/>
                </a:lnTo>
                <a:lnTo>
                  <a:pt x="247290" y="305562"/>
                </a:lnTo>
                <a:lnTo>
                  <a:pt x="258767" y="297876"/>
                </a:lnTo>
                <a:lnTo>
                  <a:pt x="269537" y="289267"/>
                </a:lnTo>
                <a:lnTo>
                  <a:pt x="279544" y="279788"/>
                </a:lnTo>
                <a:lnTo>
                  <a:pt x="288732" y="269497"/>
                </a:lnTo>
                <a:lnTo>
                  <a:pt x="297046" y="258449"/>
                </a:lnTo>
                <a:lnTo>
                  <a:pt x="304432" y="246699"/>
                </a:lnTo>
                <a:lnTo>
                  <a:pt x="310833" y="234304"/>
                </a:lnTo>
                <a:lnTo>
                  <a:pt x="316194" y="221318"/>
                </a:lnTo>
                <a:lnTo>
                  <a:pt x="320461" y="207799"/>
                </a:lnTo>
                <a:lnTo>
                  <a:pt x="323576" y="193800"/>
                </a:lnTo>
                <a:lnTo>
                  <a:pt x="325486" y="179380"/>
                </a:lnTo>
                <a:lnTo>
                  <a:pt x="326136" y="164592"/>
                </a:lnTo>
                <a:lnTo>
                  <a:pt x="326097" y="160959"/>
                </a:lnTo>
                <a:lnTo>
                  <a:pt x="325135" y="146255"/>
                </a:lnTo>
                <a:lnTo>
                  <a:pt x="322926" y="131932"/>
                </a:lnTo>
                <a:lnTo>
                  <a:pt x="319525" y="118045"/>
                </a:lnTo>
                <a:lnTo>
                  <a:pt x="314987" y="104651"/>
                </a:lnTo>
                <a:lnTo>
                  <a:pt x="309368" y="91804"/>
                </a:lnTo>
                <a:lnTo>
                  <a:pt x="302722" y="79561"/>
                </a:lnTo>
                <a:lnTo>
                  <a:pt x="295105" y="67977"/>
                </a:lnTo>
                <a:lnTo>
                  <a:pt x="286572" y="57108"/>
                </a:lnTo>
                <a:lnTo>
                  <a:pt x="277180" y="47009"/>
                </a:lnTo>
                <a:lnTo>
                  <a:pt x="266982" y="37737"/>
                </a:lnTo>
                <a:lnTo>
                  <a:pt x="256035" y="29348"/>
                </a:lnTo>
                <a:lnTo>
                  <a:pt x="244394" y="21896"/>
                </a:lnTo>
                <a:lnTo>
                  <a:pt x="232114" y="15437"/>
                </a:lnTo>
                <a:lnTo>
                  <a:pt x="219250" y="10028"/>
                </a:lnTo>
                <a:lnTo>
                  <a:pt x="205858" y="5724"/>
                </a:lnTo>
                <a:lnTo>
                  <a:pt x="191994" y="2581"/>
                </a:lnTo>
                <a:lnTo>
                  <a:pt x="177712" y="654"/>
                </a:lnTo>
                <a:lnTo>
                  <a:pt x="163067" y="0"/>
                </a:lnTo>
                <a:lnTo>
                  <a:pt x="159470" y="39"/>
                </a:lnTo>
                <a:lnTo>
                  <a:pt x="144909" y="1008"/>
                </a:lnTo>
                <a:lnTo>
                  <a:pt x="130724" y="3237"/>
                </a:lnTo>
                <a:lnTo>
                  <a:pt x="116969" y="6668"/>
                </a:lnTo>
                <a:lnTo>
                  <a:pt x="103701" y="11246"/>
                </a:lnTo>
                <a:lnTo>
                  <a:pt x="90975" y="16916"/>
                </a:lnTo>
                <a:lnTo>
                  <a:pt x="78845" y="23621"/>
                </a:lnTo>
                <a:lnTo>
                  <a:pt x="67368" y="31307"/>
                </a:lnTo>
                <a:lnTo>
                  <a:pt x="56598" y="39916"/>
                </a:lnTo>
                <a:lnTo>
                  <a:pt x="46591" y="49395"/>
                </a:lnTo>
                <a:lnTo>
                  <a:pt x="37403" y="59686"/>
                </a:lnTo>
                <a:lnTo>
                  <a:pt x="29089" y="70734"/>
                </a:lnTo>
                <a:lnTo>
                  <a:pt x="21703" y="82484"/>
                </a:lnTo>
                <a:lnTo>
                  <a:pt x="15302" y="94879"/>
                </a:lnTo>
                <a:lnTo>
                  <a:pt x="9941" y="107865"/>
                </a:lnTo>
                <a:lnTo>
                  <a:pt x="5674" y="121384"/>
                </a:lnTo>
                <a:lnTo>
                  <a:pt x="2559" y="135383"/>
                </a:lnTo>
                <a:lnTo>
                  <a:pt x="649" y="149803"/>
                </a:lnTo>
                <a:lnTo>
                  <a:pt x="0" y="164592"/>
                </a:lnTo>
                <a:close/>
              </a:path>
            </a:pathLst>
          </a:custGeom>
          <a:solidFill>
            <a:srgbClr val="40B8E6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54">
            <a:extLst>
              <a:ext uri="{FF2B5EF4-FFF2-40B4-BE49-F238E27FC236}">
                <a16:creationId xmlns:a16="http://schemas.microsoft.com/office/drawing/2014/main" id="{129C61AA-0204-4B9E-8E32-7DAB13FFAD93}"/>
              </a:ext>
            </a:extLst>
          </p:cNvPr>
          <p:cNvSpPr/>
          <p:nvPr/>
        </p:nvSpPr>
        <p:spPr>
          <a:xfrm>
            <a:off x="5544657" y="2501311"/>
            <a:ext cx="433777" cy="4378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55">
            <a:extLst>
              <a:ext uri="{FF2B5EF4-FFF2-40B4-BE49-F238E27FC236}">
                <a16:creationId xmlns:a16="http://schemas.microsoft.com/office/drawing/2014/main" id="{A5E0ABC0-7DED-4DF1-B5D9-2251E6CAE9E7}"/>
              </a:ext>
            </a:extLst>
          </p:cNvPr>
          <p:cNvSpPr/>
          <p:nvPr/>
        </p:nvSpPr>
        <p:spPr>
          <a:xfrm>
            <a:off x="5183853" y="3158058"/>
            <a:ext cx="1334775" cy="163477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56">
            <a:extLst>
              <a:ext uri="{FF2B5EF4-FFF2-40B4-BE49-F238E27FC236}">
                <a16:creationId xmlns:a16="http://schemas.microsoft.com/office/drawing/2014/main" id="{B6BBC47C-1F0D-4678-9564-26061FEC8510}"/>
              </a:ext>
            </a:extLst>
          </p:cNvPr>
          <p:cNvSpPr/>
          <p:nvPr/>
        </p:nvSpPr>
        <p:spPr>
          <a:xfrm>
            <a:off x="5228446" y="3202653"/>
            <a:ext cx="1175657" cy="1475651"/>
          </a:xfrm>
          <a:custGeom>
            <a:avLst/>
            <a:gdLst/>
            <a:ahLst/>
            <a:cxnLst/>
            <a:rect l="l" t="t" r="r" b="b"/>
            <a:pathLst>
              <a:path w="883920" h="1109472">
                <a:moveTo>
                  <a:pt x="0" y="1109471"/>
                </a:moveTo>
                <a:lnTo>
                  <a:pt x="883920" y="1109471"/>
                </a:lnTo>
                <a:lnTo>
                  <a:pt x="883920" y="0"/>
                </a:lnTo>
                <a:lnTo>
                  <a:pt x="0" y="0"/>
                </a:lnTo>
                <a:lnTo>
                  <a:pt x="0" y="11094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57">
            <a:extLst>
              <a:ext uri="{FF2B5EF4-FFF2-40B4-BE49-F238E27FC236}">
                <a16:creationId xmlns:a16="http://schemas.microsoft.com/office/drawing/2014/main" id="{031E70B8-500B-4E86-AB0E-27A44A4331B0}"/>
              </a:ext>
            </a:extLst>
          </p:cNvPr>
          <p:cNvSpPr/>
          <p:nvPr/>
        </p:nvSpPr>
        <p:spPr>
          <a:xfrm>
            <a:off x="5228446" y="3202653"/>
            <a:ext cx="1175657" cy="1475651"/>
          </a:xfrm>
          <a:custGeom>
            <a:avLst/>
            <a:gdLst/>
            <a:ahLst/>
            <a:cxnLst/>
            <a:rect l="l" t="t" r="r" b="b"/>
            <a:pathLst>
              <a:path w="883920" h="1109472">
                <a:moveTo>
                  <a:pt x="0" y="1109471"/>
                </a:moveTo>
                <a:lnTo>
                  <a:pt x="883920" y="1109471"/>
                </a:lnTo>
                <a:lnTo>
                  <a:pt x="883920" y="0"/>
                </a:lnTo>
                <a:lnTo>
                  <a:pt x="0" y="0"/>
                </a:lnTo>
                <a:lnTo>
                  <a:pt x="0" y="1109471"/>
                </a:lnTo>
                <a:close/>
              </a:path>
            </a:pathLst>
          </a:custGeom>
          <a:ln w="12192">
            <a:solidFill>
              <a:srgbClr val="41B8E6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58">
            <a:extLst>
              <a:ext uri="{FF2B5EF4-FFF2-40B4-BE49-F238E27FC236}">
                <a16:creationId xmlns:a16="http://schemas.microsoft.com/office/drawing/2014/main" id="{6510BFBA-3F0C-46A6-A7BE-30C780624C15}"/>
              </a:ext>
            </a:extLst>
          </p:cNvPr>
          <p:cNvSpPr/>
          <p:nvPr/>
        </p:nvSpPr>
        <p:spPr>
          <a:xfrm>
            <a:off x="5577089" y="3470232"/>
            <a:ext cx="576663" cy="57666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59">
            <a:extLst>
              <a:ext uri="{FF2B5EF4-FFF2-40B4-BE49-F238E27FC236}">
                <a16:creationId xmlns:a16="http://schemas.microsoft.com/office/drawing/2014/main" id="{557E9906-1D3E-4483-827E-35C82B2FF9DD}"/>
              </a:ext>
            </a:extLst>
          </p:cNvPr>
          <p:cNvSpPr/>
          <p:nvPr/>
        </p:nvSpPr>
        <p:spPr>
          <a:xfrm>
            <a:off x="5597359" y="3543187"/>
            <a:ext cx="437831" cy="43377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60">
            <a:extLst>
              <a:ext uri="{FF2B5EF4-FFF2-40B4-BE49-F238E27FC236}">
                <a16:creationId xmlns:a16="http://schemas.microsoft.com/office/drawing/2014/main" id="{1F7FABDF-90B0-4238-A1EF-E087EC2F45E8}"/>
              </a:ext>
            </a:extLst>
          </p:cNvPr>
          <p:cNvSpPr/>
          <p:nvPr/>
        </p:nvSpPr>
        <p:spPr>
          <a:xfrm>
            <a:off x="5439254" y="4086439"/>
            <a:ext cx="345585" cy="34558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61">
            <a:extLst>
              <a:ext uri="{FF2B5EF4-FFF2-40B4-BE49-F238E27FC236}">
                <a16:creationId xmlns:a16="http://schemas.microsoft.com/office/drawing/2014/main" id="{C0D2F3F9-7059-4607-86EB-D73B4EE4C76B}"/>
              </a:ext>
            </a:extLst>
          </p:cNvPr>
          <p:cNvSpPr/>
          <p:nvPr/>
        </p:nvSpPr>
        <p:spPr>
          <a:xfrm>
            <a:off x="5475738" y="4122908"/>
            <a:ext cx="202700" cy="2027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152400"/>
                </a:moveTo>
                <a:lnTo>
                  <a:pt x="152400" y="152400"/>
                </a:lnTo>
                <a:lnTo>
                  <a:pt x="1524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62">
            <a:extLst>
              <a:ext uri="{FF2B5EF4-FFF2-40B4-BE49-F238E27FC236}">
                <a16:creationId xmlns:a16="http://schemas.microsoft.com/office/drawing/2014/main" id="{91C06799-8853-48A3-AD0B-1E8BA47322F0}"/>
              </a:ext>
            </a:extLst>
          </p:cNvPr>
          <p:cNvSpPr/>
          <p:nvPr/>
        </p:nvSpPr>
        <p:spPr>
          <a:xfrm>
            <a:off x="5475738" y="4122908"/>
            <a:ext cx="202700" cy="2027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63">
            <a:extLst>
              <a:ext uri="{FF2B5EF4-FFF2-40B4-BE49-F238E27FC236}">
                <a16:creationId xmlns:a16="http://schemas.microsoft.com/office/drawing/2014/main" id="{ACE7634F-7882-49B8-9F70-FCC495764400}"/>
              </a:ext>
            </a:extLst>
          </p:cNvPr>
          <p:cNvSpPr/>
          <p:nvPr/>
        </p:nvSpPr>
        <p:spPr>
          <a:xfrm>
            <a:off x="5698710" y="4086439"/>
            <a:ext cx="345585" cy="34558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64">
            <a:extLst>
              <a:ext uri="{FF2B5EF4-FFF2-40B4-BE49-F238E27FC236}">
                <a16:creationId xmlns:a16="http://schemas.microsoft.com/office/drawing/2014/main" id="{D40BD2D8-238C-478F-AF63-11A976DB024F}"/>
              </a:ext>
            </a:extLst>
          </p:cNvPr>
          <p:cNvSpPr/>
          <p:nvPr/>
        </p:nvSpPr>
        <p:spPr>
          <a:xfrm>
            <a:off x="5735195" y="4122908"/>
            <a:ext cx="202700" cy="2027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76200"/>
                </a:moveTo>
                <a:lnTo>
                  <a:pt x="330" y="83330"/>
                </a:lnTo>
                <a:lnTo>
                  <a:pt x="2999" y="97409"/>
                </a:lnTo>
                <a:lnTo>
                  <a:pt x="8131" y="110450"/>
                </a:lnTo>
                <a:lnTo>
                  <a:pt x="15469" y="122192"/>
                </a:lnTo>
                <a:lnTo>
                  <a:pt x="24753" y="132378"/>
                </a:lnTo>
                <a:lnTo>
                  <a:pt x="35727" y="140750"/>
                </a:lnTo>
                <a:lnTo>
                  <a:pt x="48131" y="147050"/>
                </a:lnTo>
                <a:lnTo>
                  <a:pt x="61708" y="151019"/>
                </a:lnTo>
                <a:lnTo>
                  <a:pt x="76200" y="152400"/>
                </a:lnTo>
                <a:lnTo>
                  <a:pt x="83330" y="152069"/>
                </a:lnTo>
                <a:lnTo>
                  <a:pt x="97409" y="149400"/>
                </a:lnTo>
                <a:lnTo>
                  <a:pt x="110450" y="144268"/>
                </a:lnTo>
                <a:lnTo>
                  <a:pt x="122192" y="136930"/>
                </a:lnTo>
                <a:lnTo>
                  <a:pt x="132378" y="127646"/>
                </a:lnTo>
                <a:lnTo>
                  <a:pt x="140750" y="116672"/>
                </a:lnTo>
                <a:lnTo>
                  <a:pt x="147050" y="104268"/>
                </a:lnTo>
                <a:lnTo>
                  <a:pt x="151019" y="90691"/>
                </a:lnTo>
                <a:lnTo>
                  <a:pt x="152400" y="76200"/>
                </a:lnTo>
                <a:lnTo>
                  <a:pt x="152069" y="69069"/>
                </a:lnTo>
                <a:lnTo>
                  <a:pt x="149400" y="54990"/>
                </a:lnTo>
                <a:lnTo>
                  <a:pt x="144268" y="41949"/>
                </a:lnTo>
                <a:lnTo>
                  <a:pt x="136930" y="30207"/>
                </a:lnTo>
                <a:lnTo>
                  <a:pt x="127646" y="20021"/>
                </a:lnTo>
                <a:lnTo>
                  <a:pt x="116672" y="11649"/>
                </a:lnTo>
                <a:lnTo>
                  <a:pt x="104268" y="5349"/>
                </a:lnTo>
                <a:lnTo>
                  <a:pt x="90691" y="1380"/>
                </a:lnTo>
                <a:lnTo>
                  <a:pt x="76200" y="0"/>
                </a:lnTo>
                <a:lnTo>
                  <a:pt x="69069" y="330"/>
                </a:lnTo>
                <a:lnTo>
                  <a:pt x="54990" y="2999"/>
                </a:lnTo>
                <a:lnTo>
                  <a:pt x="41949" y="8131"/>
                </a:lnTo>
                <a:lnTo>
                  <a:pt x="30207" y="15469"/>
                </a:lnTo>
                <a:lnTo>
                  <a:pt x="20021" y="24753"/>
                </a:lnTo>
                <a:lnTo>
                  <a:pt x="11649" y="35727"/>
                </a:lnTo>
                <a:lnTo>
                  <a:pt x="5349" y="48131"/>
                </a:lnTo>
                <a:lnTo>
                  <a:pt x="1380" y="61708"/>
                </a:lnTo>
                <a:lnTo>
                  <a:pt x="0" y="76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65">
            <a:extLst>
              <a:ext uri="{FF2B5EF4-FFF2-40B4-BE49-F238E27FC236}">
                <a16:creationId xmlns:a16="http://schemas.microsoft.com/office/drawing/2014/main" id="{18C7A7FC-5AFD-459E-A848-54FBE071C647}"/>
              </a:ext>
            </a:extLst>
          </p:cNvPr>
          <p:cNvSpPr/>
          <p:nvPr/>
        </p:nvSpPr>
        <p:spPr>
          <a:xfrm>
            <a:off x="5735195" y="4122908"/>
            <a:ext cx="202700" cy="2027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66">
            <a:extLst>
              <a:ext uri="{FF2B5EF4-FFF2-40B4-BE49-F238E27FC236}">
                <a16:creationId xmlns:a16="http://schemas.microsoft.com/office/drawing/2014/main" id="{D5220E2D-9BA8-4A38-BE9A-0787678F91DC}"/>
              </a:ext>
            </a:extLst>
          </p:cNvPr>
          <p:cNvSpPr/>
          <p:nvPr/>
        </p:nvSpPr>
        <p:spPr>
          <a:xfrm>
            <a:off x="5958164" y="4086439"/>
            <a:ext cx="341565" cy="34558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67">
            <a:extLst>
              <a:ext uri="{FF2B5EF4-FFF2-40B4-BE49-F238E27FC236}">
                <a16:creationId xmlns:a16="http://schemas.microsoft.com/office/drawing/2014/main" id="{C5B60ECA-4740-4B16-893D-D41541ED1496}"/>
              </a:ext>
            </a:extLst>
          </p:cNvPr>
          <p:cNvSpPr/>
          <p:nvPr/>
        </p:nvSpPr>
        <p:spPr>
          <a:xfrm>
            <a:off x="5994651" y="4122908"/>
            <a:ext cx="198644" cy="202700"/>
          </a:xfrm>
          <a:custGeom>
            <a:avLst/>
            <a:gdLst/>
            <a:ahLst/>
            <a:cxnLst/>
            <a:rect l="l" t="t" r="r" b="b"/>
            <a:pathLst>
              <a:path w="149351" h="152400">
                <a:moveTo>
                  <a:pt x="0" y="76200"/>
                </a:moveTo>
                <a:lnTo>
                  <a:pt x="225" y="82160"/>
                </a:lnTo>
                <a:lnTo>
                  <a:pt x="2667" y="96450"/>
                </a:lnTo>
                <a:lnTo>
                  <a:pt x="7588" y="109697"/>
                </a:lnTo>
                <a:lnTo>
                  <a:pt x="14727" y="121637"/>
                </a:lnTo>
                <a:lnTo>
                  <a:pt x="23828" y="132002"/>
                </a:lnTo>
                <a:lnTo>
                  <a:pt x="34632" y="140527"/>
                </a:lnTo>
                <a:lnTo>
                  <a:pt x="46880" y="146945"/>
                </a:lnTo>
                <a:lnTo>
                  <a:pt x="60314" y="150992"/>
                </a:lnTo>
                <a:lnTo>
                  <a:pt x="74675" y="152400"/>
                </a:lnTo>
                <a:lnTo>
                  <a:pt x="80527" y="152169"/>
                </a:lnTo>
                <a:lnTo>
                  <a:pt x="94548" y="149672"/>
                </a:lnTo>
                <a:lnTo>
                  <a:pt x="107538" y="144642"/>
                </a:lnTo>
                <a:lnTo>
                  <a:pt x="119238" y="137348"/>
                </a:lnTo>
                <a:lnTo>
                  <a:pt x="129390" y="128053"/>
                </a:lnTo>
                <a:lnTo>
                  <a:pt x="137736" y="117025"/>
                </a:lnTo>
                <a:lnTo>
                  <a:pt x="144017" y="104529"/>
                </a:lnTo>
                <a:lnTo>
                  <a:pt x="147975" y="90832"/>
                </a:lnTo>
                <a:lnTo>
                  <a:pt x="149351" y="76200"/>
                </a:lnTo>
                <a:lnTo>
                  <a:pt x="149126" y="70239"/>
                </a:lnTo>
                <a:lnTo>
                  <a:pt x="146684" y="55949"/>
                </a:lnTo>
                <a:lnTo>
                  <a:pt x="141763" y="42702"/>
                </a:lnTo>
                <a:lnTo>
                  <a:pt x="134624" y="30762"/>
                </a:lnTo>
                <a:lnTo>
                  <a:pt x="125523" y="20397"/>
                </a:lnTo>
                <a:lnTo>
                  <a:pt x="114719" y="11872"/>
                </a:lnTo>
                <a:lnTo>
                  <a:pt x="102471" y="5454"/>
                </a:lnTo>
                <a:lnTo>
                  <a:pt x="89037" y="1407"/>
                </a:lnTo>
                <a:lnTo>
                  <a:pt x="74675" y="0"/>
                </a:lnTo>
                <a:lnTo>
                  <a:pt x="68824" y="230"/>
                </a:lnTo>
                <a:lnTo>
                  <a:pt x="54803" y="2727"/>
                </a:lnTo>
                <a:lnTo>
                  <a:pt x="41813" y="7757"/>
                </a:lnTo>
                <a:lnTo>
                  <a:pt x="30113" y="15051"/>
                </a:lnTo>
                <a:lnTo>
                  <a:pt x="19961" y="24346"/>
                </a:lnTo>
                <a:lnTo>
                  <a:pt x="11615" y="35374"/>
                </a:lnTo>
                <a:lnTo>
                  <a:pt x="5334" y="47870"/>
                </a:lnTo>
                <a:lnTo>
                  <a:pt x="1376" y="61567"/>
                </a:lnTo>
                <a:lnTo>
                  <a:pt x="0" y="76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68">
            <a:extLst>
              <a:ext uri="{FF2B5EF4-FFF2-40B4-BE49-F238E27FC236}">
                <a16:creationId xmlns:a16="http://schemas.microsoft.com/office/drawing/2014/main" id="{72449FA9-C4A9-496F-BBC4-13656D2F4744}"/>
              </a:ext>
            </a:extLst>
          </p:cNvPr>
          <p:cNvSpPr/>
          <p:nvPr/>
        </p:nvSpPr>
        <p:spPr>
          <a:xfrm>
            <a:off x="5994651" y="4122908"/>
            <a:ext cx="198644" cy="2027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69">
            <a:extLst>
              <a:ext uri="{FF2B5EF4-FFF2-40B4-BE49-F238E27FC236}">
                <a16:creationId xmlns:a16="http://schemas.microsoft.com/office/drawing/2014/main" id="{57903405-502B-4F60-BCED-BDB8A94B8FBC}"/>
              </a:ext>
            </a:extLst>
          </p:cNvPr>
          <p:cNvSpPr/>
          <p:nvPr/>
        </p:nvSpPr>
        <p:spPr>
          <a:xfrm>
            <a:off x="5305473" y="4390470"/>
            <a:ext cx="1005388" cy="182430"/>
          </a:xfrm>
          <a:custGeom>
            <a:avLst/>
            <a:gdLst/>
            <a:ahLst/>
            <a:cxnLst/>
            <a:rect l="l" t="t" r="r" b="b"/>
            <a:pathLst>
              <a:path w="755903" h="137160">
                <a:moveTo>
                  <a:pt x="0" y="137160"/>
                </a:moveTo>
                <a:lnTo>
                  <a:pt x="755903" y="137160"/>
                </a:lnTo>
                <a:lnTo>
                  <a:pt x="755903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70">
            <a:extLst>
              <a:ext uri="{FF2B5EF4-FFF2-40B4-BE49-F238E27FC236}">
                <a16:creationId xmlns:a16="http://schemas.microsoft.com/office/drawing/2014/main" id="{3B2CFC18-23B5-4790-8AF4-7B0409088301}"/>
              </a:ext>
            </a:extLst>
          </p:cNvPr>
          <p:cNvSpPr/>
          <p:nvPr/>
        </p:nvSpPr>
        <p:spPr>
          <a:xfrm>
            <a:off x="610952" y="5043162"/>
            <a:ext cx="460313" cy="1"/>
          </a:xfrm>
          <a:custGeom>
            <a:avLst/>
            <a:gdLst/>
            <a:ahLst/>
            <a:cxnLst/>
            <a:rect l="l" t="t" r="r" b="b"/>
            <a:pathLst>
              <a:path w="346087" h="1">
                <a:moveTo>
                  <a:pt x="346087" y="1"/>
                </a:moveTo>
                <a:lnTo>
                  <a:pt x="0" y="1"/>
                </a:lnTo>
                <a:lnTo>
                  <a:pt x="346087" y="0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bject 71">
            <a:extLst>
              <a:ext uri="{FF2B5EF4-FFF2-40B4-BE49-F238E27FC236}">
                <a16:creationId xmlns:a16="http://schemas.microsoft.com/office/drawing/2014/main" id="{64640CA6-AB7D-4D05-A984-4D4517CD1E7D}"/>
              </a:ext>
            </a:extLst>
          </p:cNvPr>
          <p:cNvSpPr/>
          <p:nvPr/>
        </p:nvSpPr>
        <p:spPr>
          <a:xfrm>
            <a:off x="610952" y="2720227"/>
            <a:ext cx="460313" cy="0"/>
          </a:xfrm>
          <a:custGeom>
            <a:avLst/>
            <a:gdLst/>
            <a:ahLst/>
            <a:cxnLst/>
            <a:rect l="l" t="t" r="r" b="b"/>
            <a:pathLst>
              <a:path w="346087">
                <a:moveTo>
                  <a:pt x="346087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72">
            <a:extLst>
              <a:ext uri="{FF2B5EF4-FFF2-40B4-BE49-F238E27FC236}">
                <a16:creationId xmlns:a16="http://schemas.microsoft.com/office/drawing/2014/main" id="{494EC563-DFCD-4A1E-8360-4277EB34415A}"/>
              </a:ext>
            </a:extLst>
          </p:cNvPr>
          <p:cNvSpPr/>
          <p:nvPr/>
        </p:nvSpPr>
        <p:spPr>
          <a:xfrm>
            <a:off x="1320400" y="2894550"/>
            <a:ext cx="0" cy="1972773"/>
          </a:xfrm>
          <a:custGeom>
            <a:avLst/>
            <a:gdLst/>
            <a:ahLst/>
            <a:cxnLst/>
            <a:rect l="l" t="t" r="r" b="b"/>
            <a:pathLst>
              <a:path h="1483232">
                <a:moveTo>
                  <a:pt x="0" y="0"/>
                </a:moveTo>
                <a:lnTo>
                  <a:pt x="0" y="1483233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73">
            <a:extLst>
              <a:ext uri="{FF2B5EF4-FFF2-40B4-BE49-F238E27FC236}">
                <a16:creationId xmlns:a16="http://schemas.microsoft.com/office/drawing/2014/main" id="{30799EB9-34F9-4271-9C9D-F5F177ABD8D4}"/>
              </a:ext>
            </a:extLst>
          </p:cNvPr>
          <p:cNvSpPr/>
          <p:nvPr/>
        </p:nvSpPr>
        <p:spPr>
          <a:xfrm>
            <a:off x="967702" y="2367513"/>
            <a:ext cx="775326" cy="71858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74">
            <a:extLst>
              <a:ext uri="{FF2B5EF4-FFF2-40B4-BE49-F238E27FC236}">
                <a16:creationId xmlns:a16="http://schemas.microsoft.com/office/drawing/2014/main" id="{5F226FEF-913B-4C7E-80DF-9270CBDBE8FA}"/>
              </a:ext>
            </a:extLst>
          </p:cNvPr>
          <p:cNvSpPr/>
          <p:nvPr/>
        </p:nvSpPr>
        <p:spPr>
          <a:xfrm>
            <a:off x="1081214" y="2452663"/>
            <a:ext cx="482425" cy="482425"/>
          </a:xfrm>
          <a:custGeom>
            <a:avLst/>
            <a:gdLst/>
            <a:ahLst/>
            <a:cxnLst/>
            <a:rect l="l" t="t" r="r" b="b"/>
            <a:pathLst>
              <a:path w="362712" h="362712">
                <a:moveTo>
                  <a:pt x="0" y="181356"/>
                </a:moveTo>
                <a:lnTo>
                  <a:pt x="601" y="196235"/>
                </a:lnTo>
                <a:lnTo>
                  <a:pt x="2373" y="210783"/>
                </a:lnTo>
                <a:lnTo>
                  <a:pt x="5270" y="224951"/>
                </a:lnTo>
                <a:lnTo>
                  <a:pt x="9245" y="238694"/>
                </a:lnTo>
                <a:lnTo>
                  <a:pt x="14251" y="251966"/>
                </a:lnTo>
                <a:lnTo>
                  <a:pt x="20241" y="264718"/>
                </a:lnTo>
                <a:lnTo>
                  <a:pt x="27170" y="276905"/>
                </a:lnTo>
                <a:lnTo>
                  <a:pt x="34989" y="288481"/>
                </a:lnTo>
                <a:lnTo>
                  <a:pt x="43654" y="299398"/>
                </a:lnTo>
                <a:lnTo>
                  <a:pt x="53116" y="309610"/>
                </a:lnTo>
                <a:lnTo>
                  <a:pt x="63329" y="319070"/>
                </a:lnTo>
                <a:lnTo>
                  <a:pt x="74247" y="327733"/>
                </a:lnTo>
                <a:lnTo>
                  <a:pt x="85823" y="335550"/>
                </a:lnTo>
                <a:lnTo>
                  <a:pt x="98010" y="342477"/>
                </a:lnTo>
                <a:lnTo>
                  <a:pt x="110762" y="348466"/>
                </a:lnTo>
                <a:lnTo>
                  <a:pt x="124031" y="353470"/>
                </a:lnTo>
                <a:lnTo>
                  <a:pt x="137772" y="357443"/>
                </a:lnTo>
                <a:lnTo>
                  <a:pt x="151937" y="360339"/>
                </a:lnTo>
                <a:lnTo>
                  <a:pt x="166481" y="362111"/>
                </a:lnTo>
                <a:lnTo>
                  <a:pt x="181356" y="362712"/>
                </a:lnTo>
                <a:lnTo>
                  <a:pt x="196230" y="362111"/>
                </a:lnTo>
                <a:lnTo>
                  <a:pt x="210774" y="360339"/>
                </a:lnTo>
                <a:lnTo>
                  <a:pt x="224939" y="357443"/>
                </a:lnTo>
                <a:lnTo>
                  <a:pt x="238680" y="353470"/>
                </a:lnTo>
                <a:lnTo>
                  <a:pt x="251949" y="348466"/>
                </a:lnTo>
                <a:lnTo>
                  <a:pt x="264701" y="342477"/>
                </a:lnTo>
                <a:lnTo>
                  <a:pt x="276888" y="335550"/>
                </a:lnTo>
                <a:lnTo>
                  <a:pt x="288464" y="327733"/>
                </a:lnTo>
                <a:lnTo>
                  <a:pt x="299382" y="319070"/>
                </a:lnTo>
                <a:lnTo>
                  <a:pt x="309595" y="309610"/>
                </a:lnTo>
                <a:lnTo>
                  <a:pt x="319057" y="299398"/>
                </a:lnTo>
                <a:lnTo>
                  <a:pt x="327722" y="288481"/>
                </a:lnTo>
                <a:lnTo>
                  <a:pt x="335541" y="276905"/>
                </a:lnTo>
                <a:lnTo>
                  <a:pt x="342470" y="264718"/>
                </a:lnTo>
                <a:lnTo>
                  <a:pt x="348460" y="251966"/>
                </a:lnTo>
                <a:lnTo>
                  <a:pt x="353466" y="238694"/>
                </a:lnTo>
                <a:lnTo>
                  <a:pt x="357441" y="224951"/>
                </a:lnTo>
                <a:lnTo>
                  <a:pt x="360338" y="210783"/>
                </a:lnTo>
                <a:lnTo>
                  <a:pt x="362110" y="196235"/>
                </a:lnTo>
                <a:lnTo>
                  <a:pt x="362712" y="181356"/>
                </a:lnTo>
                <a:lnTo>
                  <a:pt x="362110" y="166476"/>
                </a:lnTo>
                <a:lnTo>
                  <a:pt x="360338" y="151928"/>
                </a:lnTo>
                <a:lnTo>
                  <a:pt x="357441" y="137760"/>
                </a:lnTo>
                <a:lnTo>
                  <a:pt x="353466" y="124017"/>
                </a:lnTo>
                <a:lnTo>
                  <a:pt x="348460" y="110745"/>
                </a:lnTo>
                <a:lnTo>
                  <a:pt x="342470" y="97993"/>
                </a:lnTo>
                <a:lnTo>
                  <a:pt x="335541" y="85806"/>
                </a:lnTo>
                <a:lnTo>
                  <a:pt x="327722" y="74230"/>
                </a:lnTo>
                <a:lnTo>
                  <a:pt x="319057" y="63313"/>
                </a:lnTo>
                <a:lnTo>
                  <a:pt x="309595" y="53101"/>
                </a:lnTo>
                <a:lnTo>
                  <a:pt x="299382" y="43641"/>
                </a:lnTo>
                <a:lnTo>
                  <a:pt x="288464" y="34978"/>
                </a:lnTo>
                <a:lnTo>
                  <a:pt x="276888" y="27161"/>
                </a:lnTo>
                <a:lnTo>
                  <a:pt x="264701" y="20234"/>
                </a:lnTo>
                <a:lnTo>
                  <a:pt x="251949" y="14245"/>
                </a:lnTo>
                <a:lnTo>
                  <a:pt x="238680" y="9241"/>
                </a:lnTo>
                <a:lnTo>
                  <a:pt x="224939" y="5268"/>
                </a:lnTo>
                <a:lnTo>
                  <a:pt x="210774" y="2372"/>
                </a:lnTo>
                <a:lnTo>
                  <a:pt x="196230" y="600"/>
                </a:lnTo>
                <a:lnTo>
                  <a:pt x="181356" y="0"/>
                </a:lnTo>
                <a:lnTo>
                  <a:pt x="166481" y="600"/>
                </a:lnTo>
                <a:lnTo>
                  <a:pt x="151937" y="2372"/>
                </a:lnTo>
                <a:lnTo>
                  <a:pt x="137772" y="5268"/>
                </a:lnTo>
                <a:lnTo>
                  <a:pt x="124031" y="9241"/>
                </a:lnTo>
                <a:lnTo>
                  <a:pt x="110762" y="14245"/>
                </a:lnTo>
                <a:lnTo>
                  <a:pt x="98010" y="20234"/>
                </a:lnTo>
                <a:lnTo>
                  <a:pt x="85823" y="27161"/>
                </a:lnTo>
                <a:lnTo>
                  <a:pt x="74247" y="34978"/>
                </a:lnTo>
                <a:lnTo>
                  <a:pt x="63329" y="43641"/>
                </a:lnTo>
                <a:lnTo>
                  <a:pt x="53116" y="53101"/>
                </a:lnTo>
                <a:lnTo>
                  <a:pt x="43654" y="63313"/>
                </a:lnTo>
                <a:lnTo>
                  <a:pt x="34989" y="74230"/>
                </a:lnTo>
                <a:lnTo>
                  <a:pt x="27170" y="85806"/>
                </a:lnTo>
                <a:lnTo>
                  <a:pt x="20241" y="97993"/>
                </a:lnTo>
                <a:lnTo>
                  <a:pt x="14251" y="110745"/>
                </a:lnTo>
                <a:lnTo>
                  <a:pt x="9245" y="124017"/>
                </a:lnTo>
                <a:lnTo>
                  <a:pt x="5270" y="137760"/>
                </a:lnTo>
                <a:lnTo>
                  <a:pt x="2373" y="151928"/>
                </a:lnTo>
                <a:lnTo>
                  <a:pt x="601" y="166476"/>
                </a:lnTo>
                <a:lnTo>
                  <a:pt x="0" y="1813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75">
            <a:extLst>
              <a:ext uri="{FF2B5EF4-FFF2-40B4-BE49-F238E27FC236}">
                <a16:creationId xmlns:a16="http://schemas.microsoft.com/office/drawing/2014/main" id="{E2D19F6B-9F6D-428B-BF48-D5E2C39947C1}"/>
              </a:ext>
            </a:extLst>
          </p:cNvPr>
          <p:cNvSpPr/>
          <p:nvPr/>
        </p:nvSpPr>
        <p:spPr>
          <a:xfrm>
            <a:off x="1125809" y="2485096"/>
            <a:ext cx="385128" cy="43377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76">
            <a:extLst>
              <a:ext uri="{FF2B5EF4-FFF2-40B4-BE49-F238E27FC236}">
                <a16:creationId xmlns:a16="http://schemas.microsoft.com/office/drawing/2014/main" id="{8044775B-07FF-4F86-8D00-716DFF1CE326}"/>
              </a:ext>
            </a:extLst>
          </p:cNvPr>
          <p:cNvSpPr/>
          <p:nvPr/>
        </p:nvSpPr>
        <p:spPr>
          <a:xfrm>
            <a:off x="1004188" y="2745636"/>
            <a:ext cx="92614" cy="491356"/>
          </a:xfrm>
          <a:custGeom>
            <a:avLst/>
            <a:gdLst/>
            <a:ahLst/>
            <a:cxnLst/>
            <a:rect l="l" t="t" r="r" b="b"/>
            <a:pathLst>
              <a:path w="69632" h="369427">
                <a:moveTo>
                  <a:pt x="60636" y="12734"/>
                </a:moveTo>
                <a:lnTo>
                  <a:pt x="56403" y="0"/>
                </a:lnTo>
                <a:lnTo>
                  <a:pt x="57228" y="100391"/>
                </a:lnTo>
                <a:lnTo>
                  <a:pt x="69632" y="112579"/>
                </a:lnTo>
                <a:lnTo>
                  <a:pt x="65965" y="25021"/>
                </a:lnTo>
                <a:lnTo>
                  <a:pt x="60636" y="12734"/>
                </a:lnTo>
                <a:close/>
              </a:path>
              <a:path w="69632" h="369427">
                <a:moveTo>
                  <a:pt x="788" y="-58186"/>
                </a:moveTo>
                <a:lnTo>
                  <a:pt x="0" y="-40439"/>
                </a:lnTo>
                <a:lnTo>
                  <a:pt x="788" y="-22691"/>
                </a:lnTo>
                <a:lnTo>
                  <a:pt x="3111" y="-5339"/>
                </a:lnTo>
                <a:lnTo>
                  <a:pt x="6909" y="11562"/>
                </a:lnTo>
                <a:lnTo>
                  <a:pt x="12120" y="27957"/>
                </a:lnTo>
                <a:lnTo>
                  <a:pt x="18682" y="43791"/>
                </a:lnTo>
                <a:lnTo>
                  <a:pt x="26536" y="59007"/>
                </a:lnTo>
                <a:lnTo>
                  <a:pt x="35618" y="73550"/>
                </a:lnTo>
                <a:lnTo>
                  <a:pt x="45869" y="87363"/>
                </a:lnTo>
                <a:lnTo>
                  <a:pt x="57228" y="100391"/>
                </a:lnTo>
                <a:lnTo>
                  <a:pt x="56403" y="0"/>
                </a:lnTo>
                <a:lnTo>
                  <a:pt x="53317" y="-13136"/>
                </a:lnTo>
                <a:lnTo>
                  <a:pt x="51428" y="-26631"/>
                </a:lnTo>
                <a:lnTo>
                  <a:pt x="50787" y="-40439"/>
                </a:lnTo>
                <a:lnTo>
                  <a:pt x="51072" y="-49666"/>
                </a:lnTo>
                <a:lnTo>
                  <a:pt x="52550" y="-63271"/>
                </a:lnTo>
                <a:lnTo>
                  <a:pt x="55242" y="-76532"/>
                </a:lnTo>
                <a:lnTo>
                  <a:pt x="59097" y="-89406"/>
                </a:lnTo>
                <a:lnTo>
                  <a:pt x="64066" y="-101847"/>
                </a:lnTo>
                <a:lnTo>
                  <a:pt x="70097" y="-113811"/>
                </a:lnTo>
                <a:lnTo>
                  <a:pt x="77140" y="-125253"/>
                </a:lnTo>
                <a:lnTo>
                  <a:pt x="85144" y="-136127"/>
                </a:lnTo>
                <a:lnTo>
                  <a:pt x="94058" y="-146390"/>
                </a:lnTo>
                <a:lnTo>
                  <a:pt x="103833" y="-155995"/>
                </a:lnTo>
                <a:lnTo>
                  <a:pt x="114417" y="-164899"/>
                </a:lnTo>
                <a:lnTo>
                  <a:pt x="125760" y="-173056"/>
                </a:lnTo>
                <a:lnTo>
                  <a:pt x="137811" y="-180422"/>
                </a:lnTo>
                <a:lnTo>
                  <a:pt x="150519" y="-186951"/>
                </a:lnTo>
                <a:lnTo>
                  <a:pt x="163835" y="-192599"/>
                </a:lnTo>
                <a:lnTo>
                  <a:pt x="177706" y="-197320"/>
                </a:lnTo>
                <a:lnTo>
                  <a:pt x="192084" y="-201071"/>
                </a:lnTo>
                <a:lnTo>
                  <a:pt x="206916" y="-203805"/>
                </a:lnTo>
                <a:lnTo>
                  <a:pt x="222153" y="-205479"/>
                </a:lnTo>
                <a:lnTo>
                  <a:pt x="237744" y="-206047"/>
                </a:lnTo>
                <a:lnTo>
                  <a:pt x="248163" y="-205794"/>
                </a:lnTo>
                <a:lnTo>
                  <a:pt x="263524" y="-204485"/>
                </a:lnTo>
                <a:lnTo>
                  <a:pt x="278497" y="-202099"/>
                </a:lnTo>
                <a:lnTo>
                  <a:pt x="293032" y="-198683"/>
                </a:lnTo>
                <a:lnTo>
                  <a:pt x="307078" y="-194281"/>
                </a:lnTo>
                <a:lnTo>
                  <a:pt x="320585" y="-188938"/>
                </a:lnTo>
                <a:lnTo>
                  <a:pt x="333501" y="-182698"/>
                </a:lnTo>
                <a:lnTo>
                  <a:pt x="345778" y="-175607"/>
                </a:lnTo>
                <a:lnTo>
                  <a:pt x="357363" y="-167709"/>
                </a:lnTo>
                <a:lnTo>
                  <a:pt x="368206" y="-159050"/>
                </a:lnTo>
                <a:lnTo>
                  <a:pt x="378256" y="-149674"/>
                </a:lnTo>
                <a:lnTo>
                  <a:pt x="387464" y="-139626"/>
                </a:lnTo>
                <a:lnTo>
                  <a:pt x="395778" y="-128951"/>
                </a:lnTo>
                <a:lnTo>
                  <a:pt x="403147" y="-117694"/>
                </a:lnTo>
                <a:lnTo>
                  <a:pt x="409522" y="-105899"/>
                </a:lnTo>
                <a:lnTo>
                  <a:pt x="414851" y="-93612"/>
                </a:lnTo>
                <a:lnTo>
                  <a:pt x="419084" y="-80878"/>
                </a:lnTo>
                <a:lnTo>
                  <a:pt x="422170" y="-67741"/>
                </a:lnTo>
                <a:lnTo>
                  <a:pt x="424059" y="-54246"/>
                </a:lnTo>
                <a:lnTo>
                  <a:pt x="424700" y="-40439"/>
                </a:lnTo>
                <a:lnTo>
                  <a:pt x="424415" y="-31211"/>
                </a:lnTo>
                <a:lnTo>
                  <a:pt x="422937" y="-17607"/>
                </a:lnTo>
                <a:lnTo>
                  <a:pt x="420245" y="-4345"/>
                </a:lnTo>
                <a:lnTo>
                  <a:pt x="416390" y="8527"/>
                </a:lnTo>
                <a:lnTo>
                  <a:pt x="411421" y="20969"/>
                </a:lnTo>
                <a:lnTo>
                  <a:pt x="405390" y="32933"/>
                </a:lnTo>
                <a:lnTo>
                  <a:pt x="398347" y="44374"/>
                </a:lnTo>
                <a:lnTo>
                  <a:pt x="390343" y="55249"/>
                </a:lnTo>
                <a:lnTo>
                  <a:pt x="381429" y="65512"/>
                </a:lnTo>
                <a:lnTo>
                  <a:pt x="371654" y="75117"/>
                </a:lnTo>
                <a:lnTo>
                  <a:pt x="361070" y="84021"/>
                </a:lnTo>
                <a:lnTo>
                  <a:pt x="349727" y="92178"/>
                </a:lnTo>
                <a:lnTo>
                  <a:pt x="337676" y="99544"/>
                </a:lnTo>
                <a:lnTo>
                  <a:pt x="324968" y="106073"/>
                </a:lnTo>
                <a:lnTo>
                  <a:pt x="311652" y="111720"/>
                </a:lnTo>
                <a:lnTo>
                  <a:pt x="297781" y="116442"/>
                </a:lnTo>
                <a:lnTo>
                  <a:pt x="283403" y="120192"/>
                </a:lnTo>
                <a:lnTo>
                  <a:pt x="268571" y="122927"/>
                </a:lnTo>
                <a:lnTo>
                  <a:pt x="253334" y="124600"/>
                </a:lnTo>
                <a:lnTo>
                  <a:pt x="237744" y="125168"/>
                </a:lnTo>
                <a:lnTo>
                  <a:pt x="227324" y="124915"/>
                </a:lnTo>
                <a:lnTo>
                  <a:pt x="211963" y="123606"/>
                </a:lnTo>
                <a:lnTo>
                  <a:pt x="196990" y="121221"/>
                </a:lnTo>
                <a:lnTo>
                  <a:pt x="182455" y="117805"/>
                </a:lnTo>
                <a:lnTo>
                  <a:pt x="168409" y="113403"/>
                </a:lnTo>
                <a:lnTo>
                  <a:pt x="154902" y="108060"/>
                </a:lnTo>
                <a:lnTo>
                  <a:pt x="141986" y="101820"/>
                </a:lnTo>
                <a:lnTo>
                  <a:pt x="129709" y="94729"/>
                </a:lnTo>
                <a:lnTo>
                  <a:pt x="118124" y="86831"/>
                </a:lnTo>
                <a:lnTo>
                  <a:pt x="107281" y="78172"/>
                </a:lnTo>
                <a:lnTo>
                  <a:pt x="97231" y="68796"/>
                </a:lnTo>
                <a:lnTo>
                  <a:pt x="88023" y="58748"/>
                </a:lnTo>
                <a:lnTo>
                  <a:pt x="79709" y="48072"/>
                </a:lnTo>
                <a:lnTo>
                  <a:pt x="72340" y="36815"/>
                </a:lnTo>
                <a:lnTo>
                  <a:pt x="65965" y="25021"/>
                </a:lnTo>
                <a:lnTo>
                  <a:pt x="69632" y="112579"/>
                </a:lnTo>
                <a:lnTo>
                  <a:pt x="83021" y="123871"/>
                </a:lnTo>
                <a:lnTo>
                  <a:pt x="97334" y="134211"/>
                </a:lnTo>
                <a:lnTo>
                  <a:pt x="112509" y="143543"/>
                </a:lnTo>
                <a:lnTo>
                  <a:pt x="128485" y="151811"/>
                </a:lnTo>
                <a:lnTo>
                  <a:pt x="145202" y="158960"/>
                </a:lnTo>
                <a:lnTo>
                  <a:pt x="162597" y="164935"/>
                </a:lnTo>
                <a:lnTo>
                  <a:pt x="180610" y="169678"/>
                </a:lnTo>
                <a:lnTo>
                  <a:pt x="199179" y="173136"/>
                </a:lnTo>
                <a:lnTo>
                  <a:pt x="218244" y="175251"/>
                </a:lnTo>
                <a:lnTo>
                  <a:pt x="237744" y="175968"/>
                </a:lnTo>
                <a:lnTo>
                  <a:pt x="257243" y="175251"/>
                </a:lnTo>
                <a:lnTo>
                  <a:pt x="276308" y="173136"/>
                </a:lnTo>
                <a:lnTo>
                  <a:pt x="294877" y="169678"/>
                </a:lnTo>
                <a:lnTo>
                  <a:pt x="312890" y="164935"/>
                </a:lnTo>
                <a:lnTo>
                  <a:pt x="330285" y="158960"/>
                </a:lnTo>
                <a:lnTo>
                  <a:pt x="347002" y="151811"/>
                </a:lnTo>
                <a:lnTo>
                  <a:pt x="362978" y="143543"/>
                </a:lnTo>
                <a:lnTo>
                  <a:pt x="378153" y="134211"/>
                </a:lnTo>
                <a:lnTo>
                  <a:pt x="392466" y="123871"/>
                </a:lnTo>
                <a:lnTo>
                  <a:pt x="405855" y="112579"/>
                </a:lnTo>
                <a:lnTo>
                  <a:pt x="418259" y="100391"/>
                </a:lnTo>
                <a:lnTo>
                  <a:pt x="429618" y="87363"/>
                </a:lnTo>
                <a:lnTo>
                  <a:pt x="439869" y="73550"/>
                </a:lnTo>
                <a:lnTo>
                  <a:pt x="448951" y="59007"/>
                </a:lnTo>
                <a:lnTo>
                  <a:pt x="456805" y="43791"/>
                </a:lnTo>
                <a:lnTo>
                  <a:pt x="463367" y="27957"/>
                </a:lnTo>
                <a:lnTo>
                  <a:pt x="468578" y="11562"/>
                </a:lnTo>
                <a:lnTo>
                  <a:pt x="472376" y="-5339"/>
                </a:lnTo>
                <a:lnTo>
                  <a:pt x="474699" y="-22691"/>
                </a:lnTo>
                <a:lnTo>
                  <a:pt x="475488" y="-40439"/>
                </a:lnTo>
                <a:lnTo>
                  <a:pt x="474699" y="-58186"/>
                </a:lnTo>
                <a:lnTo>
                  <a:pt x="472376" y="-75538"/>
                </a:lnTo>
                <a:lnTo>
                  <a:pt x="468578" y="-92440"/>
                </a:lnTo>
                <a:lnTo>
                  <a:pt x="463367" y="-108836"/>
                </a:lnTo>
                <a:lnTo>
                  <a:pt x="456805" y="-124669"/>
                </a:lnTo>
                <a:lnTo>
                  <a:pt x="448951" y="-139885"/>
                </a:lnTo>
                <a:lnTo>
                  <a:pt x="439869" y="-154428"/>
                </a:lnTo>
                <a:lnTo>
                  <a:pt x="429618" y="-168241"/>
                </a:lnTo>
                <a:lnTo>
                  <a:pt x="418259" y="-181270"/>
                </a:lnTo>
                <a:lnTo>
                  <a:pt x="405855" y="-193458"/>
                </a:lnTo>
                <a:lnTo>
                  <a:pt x="392466" y="-204749"/>
                </a:lnTo>
                <a:lnTo>
                  <a:pt x="378153" y="-215089"/>
                </a:lnTo>
                <a:lnTo>
                  <a:pt x="362978" y="-224421"/>
                </a:lnTo>
                <a:lnTo>
                  <a:pt x="347002" y="-232689"/>
                </a:lnTo>
                <a:lnTo>
                  <a:pt x="330285" y="-239839"/>
                </a:lnTo>
                <a:lnTo>
                  <a:pt x="312890" y="-245813"/>
                </a:lnTo>
                <a:lnTo>
                  <a:pt x="294877" y="-250557"/>
                </a:lnTo>
                <a:lnTo>
                  <a:pt x="276308" y="-254014"/>
                </a:lnTo>
                <a:lnTo>
                  <a:pt x="257243" y="-256129"/>
                </a:lnTo>
                <a:lnTo>
                  <a:pt x="237744" y="-256847"/>
                </a:lnTo>
                <a:lnTo>
                  <a:pt x="218244" y="-256129"/>
                </a:lnTo>
                <a:lnTo>
                  <a:pt x="199179" y="-254014"/>
                </a:lnTo>
                <a:lnTo>
                  <a:pt x="180610" y="-250557"/>
                </a:lnTo>
                <a:lnTo>
                  <a:pt x="162597" y="-245813"/>
                </a:lnTo>
                <a:lnTo>
                  <a:pt x="145202" y="-239839"/>
                </a:lnTo>
                <a:lnTo>
                  <a:pt x="128485" y="-232689"/>
                </a:lnTo>
                <a:lnTo>
                  <a:pt x="112509" y="-224421"/>
                </a:lnTo>
                <a:lnTo>
                  <a:pt x="97334" y="-215089"/>
                </a:lnTo>
                <a:lnTo>
                  <a:pt x="83021" y="-204749"/>
                </a:lnTo>
                <a:lnTo>
                  <a:pt x="69632" y="-193458"/>
                </a:lnTo>
                <a:lnTo>
                  <a:pt x="57228" y="-181270"/>
                </a:lnTo>
                <a:lnTo>
                  <a:pt x="45869" y="-168241"/>
                </a:lnTo>
                <a:lnTo>
                  <a:pt x="35618" y="-154428"/>
                </a:lnTo>
                <a:lnTo>
                  <a:pt x="26536" y="-139885"/>
                </a:lnTo>
                <a:lnTo>
                  <a:pt x="18682" y="-124669"/>
                </a:lnTo>
                <a:lnTo>
                  <a:pt x="12120" y="-108836"/>
                </a:lnTo>
                <a:lnTo>
                  <a:pt x="6909" y="-92440"/>
                </a:lnTo>
                <a:lnTo>
                  <a:pt x="3111" y="-75538"/>
                </a:lnTo>
                <a:lnTo>
                  <a:pt x="788" y="-58186"/>
                </a:lnTo>
                <a:close/>
              </a:path>
            </a:pathLst>
          </a:custGeom>
          <a:solidFill>
            <a:srgbClr val="54BD5A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77">
            <a:extLst>
              <a:ext uri="{FF2B5EF4-FFF2-40B4-BE49-F238E27FC236}">
                <a16:creationId xmlns:a16="http://schemas.microsoft.com/office/drawing/2014/main" id="{80A0F9A5-A98B-49C1-B02D-1E185D9B9678}"/>
              </a:ext>
            </a:extLst>
          </p:cNvPr>
          <p:cNvSpPr/>
          <p:nvPr/>
        </p:nvSpPr>
        <p:spPr>
          <a:xfrm>
            <a:off x="967702" y="4718845"/>
            <a:ext cx="775326" cy="71856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78">
            <a:extLst>
              <a:ext uri="{FF2B5EF4-FFF2-40B4-BE49-F238E27FC236}">
                <a16:creationId xmlns:a16="http://schemas.microsoft.com/office/drawing/2014/main" id="{9C50E8FD-05E5-42B3-A360-668334FF88BA}"/>
              </a:ext>
            </a:extLst>
          </p:cNvPr>
          <p:cNvSpPr/>
          <p:nvPr/>
        </p:nvSpPr>
        <p:spPr>
          <a:xfrm>
            <a:off x="1081214" y="4803977"/>
            <a:ext cx="482425" cy="482425"/>
          </a:xfrm>
          <a:custGeom>
            <a:avLst/>
            <a:gdLst/>
            <a:ahLst/>
            <a:cxnLst/>
            <a:rect l="l" t="t" r="r" b="b"/>
            <a:pathLst>
              <a:path w="362712" h="362712">
                <a:moveTo>
                  <a:pt x="0" y="181356"/>
                </a:moveTo>
                <a:lnTo>
                  <a:pt x="601" y="196230"/>
                </a:lnTo>
                <a:lnTo>
                  <a:pt x="2373" y="210774"/>
                </a:lnTo>
                <a:lnTo>
                  <a:pt x="5270" y="224939"/>
                </a:lnTo>
                <a:lnTo>
                  <a:pt x="9245" y="238680"/>
                </a:lnTo>
                <a:lnTo>
                  <a:pt x="14251" y="251949"/>
                </a:lnTo>
                <a:lnTo>
                  <a:pt x="20241" y="264701"/>
                </a:lnTo>
                <a:lnTo>
                  <a:pt x="27170" y="276888"/>
                </a:lnTo>
                <a:lnTo>
                  <a:pt x="34989" y="288464"/>
                </a:lnTo>
                <a:lnTo>
                  <a:pt x="43654" y="299382"/>
                </a:lnTo>
                <a:lnTo>
                  <a:pt x="53116" y="309595"/>
                </a:lnTo>
                <a:lnTo>
                  <a:pt x="63329" y="319057"/>
                </a:lnTo>
                <a:lnTo>
                  <a:pt x="74247" y="327722"/>
                </a:lnTo>
                <a:lnTo>
                  <a:pt x="85823" y="335541"/>
                </a:lnTo>
                <a:lnTo>
                  <a:pt x="98010" y="342470"/>
                </a:lnTo>
                <a:lnTo>
                  <a:pt x="110762" y="348460"/>
                </a:lnTo>
                <a:lnTo>
                  <a:pt x="124031" y="353466"/>
                </a:lnTo>
                <a:lnTo>
                  <a:pt x="137772" y="357441"/>
                </a:lnTo>
                <a:lnTo>
                  <a:pt x="151937" y="360338"/>
                </a:lnTo>
                <a:lnTo>
                  <a:pt x="166481" y="362110"/>
                </a:lnTo>
                <a:lnTo>
                  <a:pt x="181356" y="362712"/>
                </a:lnTo>
                <a:lnTo>
                  <a:pt x="196230" y="362110"/>
                </a:lnTo>
                <a:lnTo>
                  <a:pt x="210774" y="360338"/>
                </a:lnTo>
                <a:lnTo>
                  <a:pt x="224939" y="357441"/>
                </a:lnTo>
                <a:lnTo>
                  <a:pt x="238680" y="353466"/>
                </a:lnTo>
                <a:lnTo>
                  <a:pt x="251949" y="348460"/>
                </a:lnTo>
                <a:lnTo>
                  <a:pt x="264701" y="342470"/>
                </a:lnTo>
                <a:lnTo>
                  <a:pt x="276888" y="335541"/>
                </a:lnTo>
                <a:lnTo>
                  <a:pt x="288464" y="327722"/>
                </a:lnTo>
                <a:lnTo>
                  <a:pt x="299382" y="319057"/>
                </a:lnTo>
                <a:lnTo>
                  <a:pt x="309595" y="309595"/>
                </a:lnTo>
                <a:lnTo>
                  <a:pt x="319057" y="299382"/>
                </a:lnTo>
                <a:lnTo>
                  <a:pt x="327722" y="288464"/>
                </a:lnTo>
                <a:lnTo>
                  <a:pt x="335541" y="276888"/>
                </a:lnTo>
                <a:lnTo>
                  <a:pt x="342470" y="264701"/>
                </a:lnTo>
                <a:lnTo>
                  <a:pt x="348460" y="251949"/>
                </a:lnTo>
                <a:lnTo>
                  <a:pt x="353466" y="238680"/>
                </a:lnTo>
                <a:lnTo>
                  <a:pt x="357441" y="224939"/>
                </a:lnTo>
                <a:lnTo>
                  <a:pt x="360338" y="210774"/>
                </a:lnTo>
                <a:lnTo>
                  <a:pt x="362110" y="196230"/>
                </a:lnTo>
                <a:lnTo>
                  <a:pt x="362712" y="181356"/>
                </a:lnTo>
                <a:lnTo>
                  <a:pt x="362110" y="166476"/>
                </a:lnTo>
                <a:lnTo>
                  <a:pt x="360338" y="151928"/>
                </a:lnTo>
                <a:lnTo>
                  <a:pt x="357441" y="137760"/>
                </a:lnTo>
                <a:lnTo>
                  <a:pt x="353466" y="124017"/>
                </a:lnTo>
                <a:lnTo>
                  <a:pt x="348460" y="110745"/>
                </a:lnTo>
                <a:lnTo>
                  <a:pt x="342470" y="97993"/>
                </a:lnTo>
                <a:lnTo>
                  <a:pt x="335541" y="85806"/>
                </a:lnTo>
                <a:lnTo>
                  <a:pt x="327722" y="74230"/>
                </a:lnTo>
                <a:lnTo>
                  <a:pt x="319057" y="63313"/>
                </a:lnTo>
                <a:lnTo>
                  <a:pt x="309595" y="53101"/>
                </a:lnTo>
                <a:lnTo>
                  <a:pt x="299382" y="43641"/>
                </a:lnTo>
                <a:lnTo>
                  <a:pt x="288464" y="34978"/>
                </a:lnTo>
                <a:lnTo>
                  <a:pt x="276888" y="27161"/>
                </a:lnTo>
                <a:lnTo>
                  <a:pt x="264701" y="20234"/>
                </a:lnTo>
                <a:lnTo>
                  <a:pt x="251949" y="14245"/>
                </a:lnTo>
                <a:lnTo>
                  <a:pt x="238680" y="9241"/>
                </a:lnTo>
                <a:lnTo>
                  <a:pt x="224939" y="5268"/>
                </a:lnTo>
                <a:lnTo>
                  <a:pt x="210774" y="2372"/>
                </a:lnTo>
                <a:lnTo>
                  <a:pt x="196230" y="600"/>
                </a:lnTo>
                <a:lnTo>
                  <a:pt x="181356" y="0"/>
                </a:lnTo>
                <a:lnTo>
                  <a:pt x="166481" y="600"/>
                </a:lnTo>
                <a:lnTo>
                  <a:pt x="151937" y="2372"/>
                </a:lnTo>
                <a:lnTo>
                  <a:pt x="137772" y="5268"/>
                </a:lnTo>
                <a:lnTo>
                  <a:pt x="124031" y="9241"/>
                </a:lnTo>
                <a:lnTo>
                  <a:pt x="110762" y="14245"/>
                </a:lnTo>
                <a:lnTo>
                  <a:pt x="98010" y="20234"/>
                </a:lnTo>
                <a:lnTo>
                  <a:pt x="85823" y="27161"/>
                </a:lnTo>
                <a:lnTo>
                  <a:pt x="74247" y="34978"/>
                </a:lnTo>
                <a:lnTo>
                  <a:pt x="63329" y="43641"/>
                </a:lnTo>
                <a:lnTo>
                  <a:pt x="53116" y="53101"/>
                </a:lnTo>
                <a:lnTo>
                  <a:pt x="43654" y="63313"/>
                </a:lnTo>
                <a:lnTo>
                  <a:pt x="34989" y="74230"/>
                </a:lnTo>
                <a:lnTo>
                  <a:pt x="27170" y="85806"/>
                </a:lnTo>
                <a:lnTo>
                  <a:pt x="20241" y="97993"/>
                </a:lnTo>
                <a:lnTo>
                  <a:pt x="14251" y="110745"/>
                </a:lnTo>
                <a:lnTo>
                  <a:pt x="9245" y="124017"/>
                </a:lnTo>
                <a:lnTo>
                  <a:pt x="5270" y="137760"/>
                </a:lnTo>
                <a:lnTo>
                  <a:pt x="2373" y="151928"/>
                </a:lnTo>
                <a:lnTo>
                  <a:pt x="601" y="166476"/>
                </a:lnTo>
                <a:lnTo>
                  <a:pt x="0" y="1813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bject 79">
            <a:extLst>
              <a:ext uri="{FF2B5EF4-FFF2-40B4-BE49-F238E27FC236}">
                <a16:creationId xmlns:a16="http://schemas.microsoft.com/office/drawing/2014/main" id="{C1C594C2-CADD-42BD-B1AC-FD27955CD7C3}"/>
              </a:ext>
            </a:extLst>
          </p:cNvPr>
          <p:cNvSpPr/>
          <p:nvPr/>
        </p:nvSpPr>
        <p:spPr>
          <a:xfrm>
            <a:off x="1004188" y="5096966"/>
            <a:ext cx="92614" cy="491361"/>
          </a:xfrm>
          <a:custGeom>
            <a:avLst/>
            <a:gdLst/>
            <a:ahLst/>
            <a:cxnLst/>
            <a:rect l="l" t="t" r="r" b="b"/>
            <a:pathLst>
              <a:path w="69632" h="369431">
                <a:moveTo>
                  <a:pt x="60635" y="12736"/>
                </a:moveTo>
                <a:lnTo>
                  <a:pt x="56402" y="0"/>
                </a:lnTo>
                <a:lnTo>
                  <a:pt x="57228" y="100385"/>
                </a:lnTo>
                <a:lnTo>
                  <a:pt x="69632" y="112572"/>
                </a:lnTo>
                <a:lnTo>
                  <a:pt x="65964" y="25025"/>
                </a:lnTo>
                <a:lnTo>
                  <a:pt x="60635" y="12736"/>
                </a:lnTo>
                <a:close/>
              </a:path>
              <a:path w="69632" h="369431">
                <a:moveTo>
                  <a:pt x="788" y="-58198"/>
                </a:moveTo>
                <a:lnTo>
                  <a:pt x="0" y="-40451"/>
                </a:lnTo>
                <a:lnTo>
                  <a:pt x="788" y="-22702"/>
                </a:lnTo>
                <a:lnTo>
                  <a:pt x="3111" y="-5348"/>
                </a:lnTo>
                <a:lnTo>
                  <a:pt x="6909" y="11554"/>
                </a:lnTo>
                <a:lnTo>
                  <a:pt x="12120" y="27950"/>
                </a:lnTo>
                <a:lnTo>
                  <a:pt x="18682" y="43784"/>
                </a:lnTo>
                <a:lnTo>
                  <a:pt x="26536" y="59001"/>
                </a:lnTo>
                <a:lnTo>
                  <a:pt x="35618" y="73543"/>
                </a:lnTo>
                <a:lnTo>
                  <a:pt x="45869" y="87356"/>
                </a:lnTo>
                <a:lnTo>
                  <a:pt x="57228" y="100385"/>
                </a:lnTo>
                <a:lnTo>
                  <a:pt x="56402" y="0"/>
                </a:lnTo>
                <a:lnTo>
                  <a:pt x="53316" y="-13140"/>
                </a:lnTo>
                <a:lnTo>
                  <a:pt x="51428" y="-26638"/>
                </a:lnTo>
                <a:lnTo>
                  <a:pt x="50787" y="-40451"/>
                </a:lnTo>
                <a:lnTo>
                  <a:pt x="51072" y="-49678"/>
                </a:lnTo>
                <a:lnTo>
                  <a:pt x="52550" y="-63283"/>
                </a:lnTo>
                <a:lnTo>
                  <a:pt x="55242" y="-76544"/>
                </a:lnTo>
                <a:lnTo>
                  <a:pt x="59097" y="-89418"/>
                </a:lnTo>
                <a:lnTo>
                  <a:pt x="64066" y="-101859"/>
                </a:lnTo>
                <a:lnTo>
                  <a:pt x="70097" y="-113823"/>
                </a:lnTo>
                <a:lnTo>
                  <a:pt x="77140" y="-125265"/>
                </a:lnTo>
                <a:lnTo>
                  <a:pt x="85144" y="-136139"/>
                </a:lnTo>
                <a:lnTo>
                  <a:pt x="94058" y="-146402"/>
                </a:lnTo>
                <a:lnTo>
                  <a:pt x="103833" y="-156007"/>
                </a:lnTo>
                <a:lnTo>
                  <a:pt x="114417" y="-164911"/>
                </a:lnTo>
                <a:lnTo>
                  <a:pt x="125760" y="-173068"/>
                </a:lnTo>
                <a:lnTo>
                  <a:pt x="137811" y="-180434"/>
                </a:lnTo>
                <a:lnTo>
                  <a:pt x="150519" y="-186963"/>
                </a:lnTo>
                <a:lnTo>
                  <a:pt x="163835" y="-192611"/>
                </a:lnTo>
                <a:lnTo>
                  <a:pt x="177706" y="-197332"/>
                </a:lnTo>
                <a:lnTo>
                  <a:pt x="192084" y="-201083"/>
                </a:lnTo>
                <a:lnTo>
                  <a:pt x="206916" y="-203817"/>
                </a:lnTo>
                <a:lnTo>
                  <a:pt x="222153" y="-205491"/>
                </a:lnTo>
                <a:lnTo>
                  <a:pt x="237744" y="-206059"/>
                </a:lnTo>
                <a:lnTo>
                  <a:pt x="248163" y="-205806"/>
                </a:lnTo>
                <a:lnTo>
                  <a:pt x="263524" y="-204497"/>
                </a:lnTo>
                <a:lnTo>
                  <a:pt x="278497" y="-202111"/>
                </a:lnTo>
                <a:lnTo>
                  <a:pt x="293032" y="-198695"/>
                </a:lnTo>
                <a:lnTo>
                  <a:pt x="307078" y="-194293"/>
                </a:lnTo>
                <a:lnTo>
                  <a:pt x="320585" y="-188950"/>
                </a:lnTo>
                <a:lnTo>
                  <a:pt x="333501" y="-182710"/>
                </a:lnTo>
                <a:lnTo>
                  <a:pt x="345778" y="-175619"/>
                </a:lnTo>
                <a:lnTo>
                  <a:pt x="357363" y="-167721"/>
                </a:lnTo>
                <a:lnTo>
                  <a:pt x="368206" y="-159062"/>
                </a:lnTo>
                <a:lnTo>
                  <a:pt x="378256" y="-149686"/>
                </a:lnTo>
                <a:lnTo>
                  <a:pt x="387464" y="-139638"/>
                </a:lnTo>
                <a:lnTo>
                  <a:pt x="395778" y="-128963"/>
                </a:lnTo>
                <a:lnTo>
                  <a:pt x="403147" y="-117706"/>
                </a:lnTo>
                <a:lnTo>
                  <a:pt x="409522" y="-105911"/>
                </a:lnTo>
                <a:lnTo>
                  <a:pt x="414851" y="-93624"/>
                </a:lnTo>
                <a:lnTo>
                  <a:pt x="419084" y="-80890"/>
                </a:lnTo>
                <a:lnTo>
                  <a:pt x="422170" y="-67753"/>
                </a:lnTo>
                <a:lnTo>
                  <a:pt x="424059" y="-54258"/>
                </a:lnTo>
                <a:lnTo>
                  <a:pt x="424700" y="-40451"/>
                </a:lnTo>
                <a:lnTo>
                  <a:pt x="424414" y="-31211"/>
                </a:lnTo>
                <a:lnTo>
                  <a:pt x="422936" y="-17602"/>
                </a:lnTo>
                <a:lnTo>
                  <a:pt x="420243" y="-4338"/>
                </a:lnTo>
                <a:lnTo>
                  <a:pt x="416387" y="8538"/>
                </a:lnTo>
                <a:lnTo>
                  <a:pt x="411418" y="20981"/>
                </a:lnTo>
                <a:lnTo>
                  <a:pt x="405387" y="32946"/>
                </a:lnTo>
                <a:lnTo>
                  <a:pt x="398344" y="44388"/>
                </a:lnTo>
                <a:lnTo>
                  <a:pt x="390340" y="55262"/>
                </a:lnTo>
                <a:lnTo>
                  <a:pt x="381425" y="65524"/>
                </a:lnTo>
                <a:lnTo>
                  <a:pt x="371650" y="75129"/>
                </a:lnTo>
                <a:lnTo>
                  <a:pt x="361067" y="84032"/>
                </a:lnTo>
                <a:lnTo>
                  <a:pt x="349724" y="92187"/>
                </a:lnTo>
                <a:lnTo>
                  <a:pt x="337673" y="99552"/>
                </a:lnTo>
                <a:lnTo>
                  <a:pt x="324965" y="106079"/>
                </a:lnTo>
                <a:lnTo>
                  <a:pt x="311650" y="111725"/>
                </a:lnTo>
                <a:lnTo>
                  <a:pt x="297779" y="116446"/>
                </a:lnTo>
                <a:lnTo>
                  <a:pt x="283402" y="120195"/>
                </a:lnTo>
                <a:lnTo>
                  <a:pt x="268570" y="122928"/>
                </a:lnTo>
                <a:lnTo>
                  <a:pt x="253334" y="124601"/>
                </a:lnTo>
                <a:lnTo>
                  <a:pt x="237744" y="125169"/>
                </a:lnTo>
                <a:lnTo>
                  <a:pt x="227314" y="124916"/>
                </a:lnTo>
                <a:lnTo>
                  <a:pt x="211954" y="123606"/>
                </a:lnTo>
                <a:lnTo>
                  <a:pt x="196982" y="121221"/>
                </a:lnTo>
                <a:lnTo>
                  <a:pt x="182448" y="117806"/>
                </a:lnTo>
                <a:lnTo>
                  <a:pt x="168402" y="113404"/>
                </a:lnTo>
                <a:lnTo>
                  <a:pt x="154896" y="108062"/>
                </a:lnTo>
                <a:lnTo>
                  <a:pt x="141980" y="101823"/>
                </a:lnTo>
                <a:lnTo>
                  <a:pt x="129704" y="94733"/>
                </a:lnTo>
                <a:lnTo>
                  <a:pt x="118120" y="86836"/>
                </a:lnTo>
                <a:lnTo>
                  <a:pt x="107278" y="78177"/>
                </a:lnTo>
                <a:lnTo>
                  <a:pt x="97228" y="68802"/>
                </a:lnTo>
                <a:lnTo>
                  <a:pt x="88021" y="58754"/>
                </a:lnTo>
                <a:lnTo>
                  <a:pt x="79707" y="48078"/>
                </a:lnTo>
                <a:lnTo>
                  <a:pt x="72338" y="36821"/>
                </a:lnTo>
                <a:lnTo>
                  <a:pt x="65964" y="25025"/>
                </a:lnTo>
                <a:lnTo>
                  <a:pt x="69632" y="112572"/>
                </a:lnTo>
                <a:lnTo>
                  <a:pt x="83021" y="123863"/>
                </a:lnTo>
                <a:lnTo>
                  <a:pt x="97334" y="134202"/>
                </a:lnTo>
                <a:lnTo>
                  <a:pt x="112509" y="143534"/>
                </a:lnTo>
                <a:lnTo>
                  <a:pt x="128485" y="151801"/>
                </a:lnTo>
                <a:lnTo>
                  <a:pt x="145202" y="158950"/>
                </a:lnTo>
                <a:lnTo>
                  <a:pt x="162597" y="164924"/>
                </a:lnTo>
                <a:lnTo>
                  <a:pt x="180610" y="169667"/>
                </a:lnTo>
                <a:lnTo>
                  <a:pt x="199179" y="173124"/>
                </a:lnTo>
                <a:lnTo>
                  <a:pt x="218244" y="175239"/>
                </a:lnTo>
                <a:lnTo>
                  <a:pt x="237744" y="175956"/>
                </a:lnTo>
                <a:lnTo>
                  <a:pt x="257243" y="175239"/>
                </a:lnTo>
                <a:lnTo>
                  <a:pt x="276308" y="173124"/>
                </a:lnTo>
                <a:lnTo>
                  <a:pt x="294877" y="169667"/>
                </a:lnTo>
                <a:lnTo>
                  <a:pt x="312890" y="164924"/>
                </a:lnTo>
                <a:lnTo>
                  <a:pt x="330285" y="158950"/>
                </a:lnTo>
                <a:lnTo>
                  <a:pt x="347002" y="151801"/>
                </a:lnTo>
                <a:lnTo>
                  <a:pt x="362978" y="143534"/>
                </a:lnTo>
                <a:lnTo>
                  <a:pt x="378153" y="134202"/>
                </a:lnTo>
                <a:lnTo>
                  <a:pt x="392466" y="123863"/>
                </a:lnTo>
                <a:lnTo>
                  <a:pt x="405855" y="112572"/>
                </a:lnTo>
                <a:lnTo>
                  <a:pt x="418259" y="100385"/>
                </a:lnTo>
                <a:lnTo>
                  <a:pt x="429618" y="87356"/>
                </a:lnTo>
                <a:lnTo>
                  <a:pt x="439869" y="73543"/>
                </a:lnTo>
                <a:lnTo>
                  <a:pt x="448951" y="59001"/>
                </a:lnTo>
                <a:lnTo>
                  <a:pt x="456805" y="43784"/>
                </a:lnTo>
                <a:lnTo>
                  <a:pt x="463367" y="27950"/>
                </a:lnTo>
                <a:lnTo>
                  <a:pt x="468578" y="11554"/>
                </a:lnTo>
                <a:lnTo>
                  <a:pt x="472376" y="-5348"/>
                </a:lnTo>
                <a:lnTo>
                  <a:pt x="474699" y="-22702"/>
                </a:lnTo>
                <a:lnTo>
                  <a:pt x="475488" y="-40451"/>
                </a:lnTo>
                <a:lnTo>
                  <a:pt x="474699" y="-58198"/>
                </a:lnTo>
                <a:lnTo>
                  <a:pt x="472376" y="-75550"/>
                </a:lnTo>
                <a:lnTo>
                  <a:pt x="468578" y="-92452"/>
                </a:lnTo>
                <a:lnTo>
                  <a:pt x="463367" y="-108848"/>
                </a:lnTo>
                <a:lnTo>
                  <a:pt x="456805" y="-124681"/>
                </a:lnTo>
                <a:lnTo>
                  <a:pt x="448951" y="-139897"/>
                </a:lnTo>
                <a:lnTo>
                  <a:pt x="439869" y="-154440"/>
                </a:lnTo>
                <a:lnTo>
                  <a:pt x="429618" y="-168253"/>
                </a:lnTo>
                <a:lnTo>
                  <a:pt x="418259" y="-181282"/>
                </a:lnTo>
                <a:lnTo>
                  <a:pt x="405855" y="-193470"/>
                </a:lnTo>
                <a:lnTo>
                  <a:pt x="392466" y="-204761"/>
                </a:lnTo>
                <a:lnTo>
                  <a:pt x="378153" y="-215101"/>
                </a:lnTo>
                <a:lnTo>
                  <a:pt x="362978" y="-224433"/>
                </a:lnTo>
                <a:lnTo>
                  <a:pt x="347002" y="-232701"/>
                </a:lnTo>
                <a:lnTo>
                  <a:pt x="330285" y="-239851"/>
                </a:lnTo>
                <a:lnTo>
                  <a:pt x="312890" y="-245825"/>
                </a:lnTo>
                <a:lnTo>
                  <a:pt x="294877" y="-250569"/>
                </a:lnTo>
                <a:lnTo>
                  <a:pt x="276308" y="-254026"/>
                </a:lnTo>
                <a:lnTo>
                  <a:pt x="257243" y="-256141"/>
                </a:lnTo>
                <a:lnTo>
                  <a:pt x="237744" y="-256859"/>
                </a:lnTo>
                <a:lnTo>
                  <a:pt x="218244" y="-256141"/>
                </a:lnTo>
                <a:lnTo>
                  <a:pt x="199179" y="-254026"/>
                </a:lnTo>
                <a:lnTo>
                  <a:pt x="180610" y="-250569"/>
                </a:lnTo>
                <a:lnTo>
                  <a:pt x="162597" y="-245825"/>
                </a:lnTo>
                <a:lnTo>
                  <a:pt x="145202" y="-239851"/>
                </a:lnTo>
                <a:lnTo>
                  <a:pt x="128485" y="-232701"/>
                </a:lnTo>
                <a:lnTo>
                  <a:pt x="112509" y="-224433"/>
                </a:lnTo>
                <a:lnTo>
                  <a:pt x="97334" y="-215101"/>
                </a:lnTo>
                <a:lnTo>
                  <a:pt x="83021" y="-204761"/>
                </a:lnTo>
                <a:lnTo>
                  <a:pt x="69632" y="-193470"/>
                </a:lnTo>
                <a:lnTo>
                  <a:pt x="57228" y="-181282"/>
                </a:lnTo>
                <a:lnTo>
                  <a:pt x="45869" y="-168253"/>
                </a:lnTo>
                <a:lnTo>
                  <a:pt x="35618" y="-154440"/>
                </a:lnTo>
                <a:lnTo>
                  <a:pt x="26536" y="-139897"/>
                </a:lnTo>
                <a:lnTo>
                  <a:pt x="18682" y="-124681"/>
                </a:lnTo>
                <a:lnTo>
                  <a:pt x="12120" y="-108848"/>
                </a:lnTo>
                <a:lnTo>
                  <a:pt x="6909" y="-92452"/>
                </a:lnTo>
                <a:lnTo>
                  <a:pt x="3111" y="-75550"/>
                </a:lnTo>
                <a:lnTo>
                  <a:pt x="788" y="-581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80">
            <a:extLst>
              <a:ext uri="{FF2B5EF4-FFF2-40B4-BE49-F238E27FC236}">
                <a16:creationId xmlns:a16="http://schemas.microsoft.com/office/drawing/2014/main" id="{2B7F2CF7-82DC-497B-9793-52952D019E55}"/>
              </a:ext>
            </a:extLst>
          </p:cNvPr>
          <p:cNvSpPr/>
          <p:nvPr/>
        </p:nvSpPr>
        <p:spPr>
          <a:xfrm>
            <a:off x="1146077" y="4864788"/>
            <a:ext cx="344588" cy="32431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object 81">
            <a:extLst>
              <a:ext uri="{FF2B5EF4-FFF2-40B4-BE49-F238E27FC236}">
                <a16:creationId xmlns:a16="http://schemas.microsoft.com/office/drawing/2014/main" id="{6874563E-D3FA-4B7A-8AAB-19806E82F864}"/>
              </a:ext>
            </a:extLst>
          </p:cNvPr>
          <p:cNvSpPr/>
          <p:nvPr/>
        </p:nvSpPr>
        <p:spPr>
          <a:xfrm>
            <a:off x="1320399" y="3709401"/>
            <a:ext cx="482255" cy="0"/>
          </a:xfrm>
          <a:custGeom>
            <a:avLst/>
            <a:gdLst/>
            <a:ahLst/>
            <a:cxnLst/>
            <a:rect l="l" t="t" r="r" b="b"/>
            <a:pathLst>
              <a:path w="362584">
                <a:moveTo>
                  <a:pt x="0" y="0"/>
                </a:moveTo>
                <a:lnTo>
                  <a:pt x="362584" y="0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object 82">
            <a:extLst>
              <a:ext uri="{FF2B5EF4-FFF2-40B4-BE49-F238E27FC236}">
                <a16:creationId xmlns:a16="http://schemas.microsoft.com/office/drawing/2014/main" id="{D741BDF5-E56D-48D1-8106-107DA922BD64}"/>
              </a:ext>
            </a:extLst>
          </p:cNvPr>
          <p:cNvSpPr/>
          <p:nvPr/>
        </p:nvSpPr>
        <p:spPr>
          <a:xfrm>
            <a:off x="1636612" y="2720228"/>
            <a:ext cx="1750479" cy="361650"/>
          </a:xfrm>
          <a:custGeom>
            <a:avLst/>
            <a:gdLst/>
            <a:ahLst/>
            <a:cxnLst/>
            <a:rect l="l" t="t" r="r" b="b"/>
            <a:pathLst>
              <a:path w="1316101" h="271907">
                <a:moveTo>
                  <a:pt x="0" y="0"/>
                </a:moveTo>
                <a:lnTo>
                  <a:pt x="1316101" y="0"/>
                </a:lnTo>
                <a:lnTo>
                  <a:pt x="1316101" y="271907"/>
                </a:lnTo>
              </a:path>
            </a:pathLst>
          </a:custGeom>
          <a:ln w="12191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object 83">
            <a:extLst>
              <a:ext uri="{FF2B5EF4-FFF2-40B4-BE49-F238E27FC236}">
                <a16:creationId xmlns:a16="http://schemas.microsoft.com/office/drawing/2014/main" id="{ABB6847A-DE6A-4605-B9C2-B3C22BC81789}"/>
              </a:ext>
            </a:extLst>
          </p:cNvPr>
          <p:cNvSpPr/>
          <p:nvPr/>
        </p:nvSpPr>
        <p:spPr>
          <a:xfrm>
            <a:off x="1636611" y="4126962"/>
            <a:ext cx="1775479" cy="920594"/>
          </a:xfrm>
          <a:custGeom>
            <a:avLst/>
            <a:gdLst/>
            <a:ahLst/>
            <a:cxnLst/>
            <a:rect l="l" t="t" r="r" b="b"/>
            <a:pathLst>
              <a:path w="1334897" h="692150">
                <a:moveTo>
                  <a:pt x="0" y="692150"/>
                </a:moveTo>
                <a:lnTo>
                  <a:pt x="1334897" y="692150"/>
                </a:lnTo>
                <a:lnTo>
                  <a:pt x="1334897" y="0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bject 84">
            <a:extLst>
              <a:ext uri="{FF2B5EF4-FFF2-40B4-BE49-F238E27FC236}">
                <a16:creationId xmlns:a16="http://schemas.microsoft.com/office/drawing/2014/main" id="{477EB523-E9A8-4C7C-A4F9-84F6DE0ACF64}"/>
              </a:ext>
            </a:extLst>
          </p:cNvPr>
          <p:cNvSpPr/>
          <p:nvPr/>
        </p:nvSpPr>
        <p:spPr>
          <a:xfrm>
            <a:off x="610951" y="2724281"/>
            <a:ext cx="0" cy="2853924"/>
          </a:xfrm>
          <a:custGeom>
            <a:avLst/>
            <a:gdLst/>
            <a:ahLst/>
            <a:cxnLst/>
            <a:rect l="l" t="t" r="r" b="b"/>
            <a:pathLst>
              <a:path h="2145728">
                <a:moveTo>
                  <a:pt x="0" y="0"/>
                </a:moveTo>
                <a:lnTo>
                  <a:pt x="0" y="2145728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object 85">
            <a:extLst>
              <a:ext uri="{FF2B5EF4-FFF2-40B4-BE49-F238E27FC236}">
                <a16:creationId xmlns:a16="http://schemas.microsoft.com/office/drawing/2014/main" id="{69D53352-F370-4781-9230-F8EE671352BB}"/>
              </a:ext>
            </a:extLst>
          </p:cNvPr>
          <p:cNvSpPr/>
          <p:nvPr/>
        </p:nvSpPr>
        <p:spPr>
          <a:xfrm>
            <a:off x="610951" y="5570182"/>
            <a:ext cx="1611123" cy="0"/>
          </a:xfrm>
          <a:custGeom>
            <a:avLst/>
            <a:gdLst/>
            <a:ahLst/>
            <a:cxnLst/>
            <a:rect l="l" t="t" r="r" b="b"/>
            <a:pathLst>
              <a:path w="1211326">
                <a:moveTo>
                  <a:pt x="0" y="0"/>
                </a:moveTo>
                <a:lnTo>
                  <a:pt x="1211326" y="0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object 86">
            <a:extLst>
              <a:ext uri="{FF2B5EF4-FFF2-40B4-BE49-F238E27FC236}">
                <a16:creationId xmlns:a16="http://schemas.microsoft.com/office/drawing/2014/main" id="{ABDF5CD4-0254-4FE9-9375-73B55487B806}"/>
              </a:ext>
            </a:extLst>
          </p:cNvPr>
          <p:cNvSpPr/>
          <p:nvPr/>
        </p:nvSpPr>
        <p:spPr>
          <a:xfrm>
            <a:off x="4494674" y="3685078"/>
            <a:ext cx="588825" cy="58073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87">
            <a:extLst>
              <a:ext uri="{FF2B5EF4-FFF2-40B4-BE49-F238E27FC236}">
                <a16:creationId xmlns:a16="http://schemas.microsoft.com/office/drawing/2014/main" id="{9598FE55-55F4-4445-9204-8ECF2F36549C}"/>
              </a:ext>
            </a:extLst>
          </p:cNvPr>
          <p:cNvSpPr/>
          <p:nvPr/>
        </p:nvSpPr>
        <p:spPr>
          <a:xfrm>
            <a:off x="4531160" y="3721563"/>
            <a:ext cx="445938" cy="43783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88">
            <a:extLst>
              <a:ext uri="{FF2B5EF4-FFF2-40B4-BE49-F238E27FC236}">
                <a16:creationId xmlns:a16="http://schemas.microsoft.com/office/drawing/2014/main" id="{0DF10968-09DE-4F70-BB9D-605A9EED0A14}"/>
              </a:ext>
            </a:extLst>
          </p:cNvPr>
          <p:cNvSpPr/>
          <p:nvPr/>
        </p:nvSpPr>
        <p:spPr>
          <a:xfrm>
            <a:off x="4977099" y="3940478"/>
            <a:ext cx="251854" cy="0"/>
          </a:xfrm>
          <a:custGeom>
            <a:avLst/>
            <a:gdLst/>
            <a:ahLst/>
            <a:cxnLst/>
            <a:rect l="l" t="t" r="r" b="b"/>
            <a:pathLst>
              <a:path w="189357">
                <a:moveTo>
                  <a:pt x="189357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89">
            <a:extLst>
              <a:ext uri="{FF2B5EF4-FFF2-40B4-BE49-F238E27FC236}">
                <a16:creationId xmlns:a16="http://schemas.microsoft.com/office/drawing/2014/main" id="{C99D0DE1-5D52-44D3-9768-7B090BE5B8D0}"/>
              </a:ext>
            </a:extLst>
          </p:cNvPr>
          <p:cNvSpPr/>
          <p:nvPr/>
        </p:nvSpPr>
        <p:spPr>
          <a:xfrm>
            <a:off x="4259543" y="3502648"/>
            <a:ext cx="493235" cy="220772"/>
          </a:xfrm>
          <a:custGeom>
            <a:avLst/>
            <a:gdLst/>
            <a:ahLst/>
            <a:cxnLst/>
            <a:rect l="l" t="t" r="r" b="b"/>
            <a:pathLst>
              <a:path w="370840" h="165988">
                <a:moveTo>
                  <a:pt x="370840" y="165988"/>
                </a:moveTo>
                <a:lnTo>
                  <a:pt x="0" y="0"/>
                </a:lnTo>
                <a:lnTo>
                  <a:pt x="370840" y="0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90">
            <a:extLst>
              <a:ext uri="{FF2B5EF4-FFF2-40B4-BE49-F238E27FC236}">
                <a16:creationId xmlns:a16="http://schemas.microsoft.com/office/drawing/2014/main" id="{EDB7453C-B994-4E7C-A8F6-95ADA921CF4C}"/>
              </a:ext>
            </a:extLst>
          </p:cNvPr>
          <p:cNvSpPr/>
          <p:nvPr/>
        </p:nvSpPr>
        <p:spPr>
          <a:xfrm>
            <a:off x="3963602" y="4471568"/>
            <a:ext cx="576663" cy="5766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91">
            <a:extLst>
              <a:ext uri="{FF2B5EF4-FFF2-40B4-BE49-F238E27FC236}">
                <a16:creationId xmlns:a16="http://schemas.microsoft.com/office/drawing/2014/main" id="{12656906-8F46-4DB2-AD6E-E9E7316B06CA}"/>
              </a:ext>
            </a:extLst>
          </p:cNvPr>
          <p:cNvSpPr/>
          <p:nvPr/>
        </p:nvSpPr>
        <p:spPr>
          <a:xfrm>
            <a:off x="4000088" y="4508037"/>
            <a:ext cx="433776" cy="43377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bject 92">
            <a:extLst>
              <a:ext uri="{FF2B5EF4-FFF2-40B4-BE49-F238E27FC236}">
                <a16:creationId xmlns:a16="http://schemas.microsoft.com/office/drawing/2014/main" id="{8D0EB890-C529-40FB-912E-CFA5758AC19B}"/>
              </a:ext>
            </a:extLst>
          </p:cNvPr>
          <p:cNvSpPr/>
          <p:nvPr/>
        </p:nvSpPr>
        <p:spPr>
          <a:xfrm>
            <a:off x="3931169" y="4159394"/>
            <a:ext cx="824479" cy="1525600"/>
          </a:xfrm>
          <a:custGeom>
            <a:avLst/>
            <a:gdLst/>
            <a:ahLst/>
            <a:cxnLst/>
            <a:rect l="l" t="t" r="r" b="b"/>
            <a:pathLst>
              <a:path w="619886" h="1147025">
                <a:moveTo>
                  <a:pt x="619886" y="0"/>
                </a:moveTo>
                <a:lnTo>
                  <a:pt x="619886" y="1147025"/>
                </a:lnTo>
                <a:lnTo>
                  <a:pt x="0" y="1147025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object 93">
            <a:extLst>
              <a:ext uri="{FF2B5EF4-FFF2-40B4-BE49-F238E27FC236}">
                <a16:creationId xmlns:a16="http://schemas.microsoft.com/office/drawing/2014/main" id="{3D9EED2C-5132-4BEF-8540-4A970F167965}"/>
              </a:ext>
            </a:extLst>
          </p:cNvPr>
          <p:cNvSpPr/>
          <p:nvPr/>
        </p:nvSpPr>
        <p:spPr>
          <a:xfrm>
            <a:off x="4454135" y="4726953"/>
            <a:ext cx="295940" cy="0"/>
          </a:xfrm>
          <a:custGeom>
            <a:avLst/>
            <a:gdLst/>
            <a:ahLst/>
            <a:cxnLst/>
            <a:rect l="l" t="t" r="r" b="b"/>
            <a:pathLst>
              <a:path w="222503">
                <a:moveTo>
                  <a:pt x="222503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object 94">
            <a:extLst>
              <a:ext uri="{FF2B5EF4-FFF2-40B4-BE49-F238E27FC236}">
                <a16:creationId xmlns:a16="http://schemas.microsoft.com/office/drawing/2014/main" id="{6FCB3ED2-33AE-484A-97E6-65E6E0E64CA7}"/>
              </a:ext>
            </a:extLst>
          </p:cNvPr>
          <p:cNvSpPr/>
          <p:nvPr/>
        </p:nvSpPr>
        <p:spPr>
          <a:xfrm>
            <a:off x="3558202" y="4126963"/>
            <a:ext cx="440534" cy="598132"/>
          </a:xfrm>
          <a:custGeom>
            <a:avLst/>
            <a:gdLst/>
            <a:ahLst/>
            <a:cxnLst/>
            <a:rect l="l" t="t" r="r" b="b"/>
            <a:pathLst>
              <a:path w="331216" h="449707">
                <a:moveTo>
                  <a:pt x="331216" y="449707"/>
                </a:moveTo>
                <a:lnTo>
                  <a:pt x="0" y="449707"/>
                </a:lnTo>
                <a:lnTo>
                  <a:pt x="0" y="0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object 95">
            <a:extLst>
              <a:ext uri="{FF2B5EF4-FFF2-40B4-BE49-F238E27FC236}">
                <a16:creationId xmlns:a16="http://schemas.microsoft.com/office/drawing/2014/main" id="{6A68F7B7-2D36-4EFA-B0E0-50468DEEEE8D}"/>
              </a:ext>
            </a:extLst>
          </p:cNvPr>
          <p:cNvSpPr/>
          <p:nvPr/>
        </p:nvSpPr>
        <p:spPr>
          <a:xfrm>
            <a:off x="2167684" y="5152621"/>
            <a:ext cx="1809093" cy="104694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object 96">
            <a:extLst>
              <a:ext uri="{FF2B5EF4-FFF2-40B4-BE49-F238E27FC236}">
                <a16:creationId xmlns:a16="http://schemas.microsoft.com/office/drawing/2014/main" id="{670029D1-5D13-4F61-9E0D-EBE5297F6367}"/>
              </a:ext>
            </a:extLst>
          </p:cNvPr>
          <p:cNvSpPr/>
          <p:nvPr/>
        </p:nvSpPr>
        <p:spPr>
          <a:xfrm>
            <a:off x="2212277" y="5197216"/>
            <a:ext cx="1649974" cy="887823"/>
          </a:xfrm>
          <a:custGeom>
            <a:avLst/>
            <a:gdLst/>
            <a:ahLst/>
            <a:cxnLst/>
            <a:rect l="l" t="t" r="r" b="b"/>
            <a:pathLst>
              <a:path w="1240536" h="667512">
                <a:moveTo>
                  <a:pt x="0" y="667511"/>
                </a:moveTo>
                <a:lnTo>
                  <a:pt x="1240536" y="667511"/>
                </a:lnTo>
                <a:lnTo>
                  <a:pt x="1240536" y="0"/>
                </a:lnTo>
                <a:lnTo>
                  <a:pt x="0" y="0"/>
                </a:lnTo>
                <a:lnTo>
                  <a:pt x="0" y="667511"/>
                </a:lnTo>
                <a:close/>
              </a:path>
            </a:pathLst>
          </a:custGeom>
          <a:solidFill>
            <a:srgbClr val="F5F1FC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object 97">
            <a:extLst>
              <a:ext uri="{FF2B5EF4-FFF2-40B4-BE49-F238E27FC236}">
                <a16:creationId xmlns:a16="http://schemas.microsoft.com/office/drawing/2014/main" id="{FA399A2C-1F34-4E1D-A6E4-FDECE2C3DFAE}"/>
              </a:ext>
            </a:extLst>
          </p:cNvPr>
          <p:cNvSpPr/>
          <p:nvPr/>
        </p:nvSpPr>
        <p:spPr>
          <a:xfrm>
            <a:off x="2212277" y="5197216"/>
            <a:ext cx="1649974" cy="887823"/>
          </a:xfrm>
          <a:custGeom>
            <a:avLst/>
            <a:gdLst/>
            <a:ahLst/>
            <a:cxnLst/>
            <a:rect l="l" t="t" r="r" b="b"/>
            <a:pathLst>
              <a:path w="1240536" h="667512">
                <a:moveTo>
                  <a:pt x="0" y="667511"/>
                </a:moveTo>
                <a:lnTo>
                  <a:pt x="1240536" y="667511"/>
                </a:lnTo>
                <a:lnTo>
                  <a:pt x="1240536" y="0"/>
                </a:lnTo>
                <a:lnTo>
                  <a:pt x="0" y="0"/>
                </a:lnTo>
                <a:lnTo>
                  <a:pt x="0" y="667511"/>
                </a:lnTo>
                <a:close/>
              </a:path>
            </a:pathLst>
          </a:custGeom>
          <a:ln w="12192">
            <a:solidFill>
              <a:srgbClr val="41B8E6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object 98">
            <a:extLst>
              <a:ext uri="{FF2B5EF4-FFF2-40B4-BE49-F238E27FC236}">
                <a16:creationId xmlns:a16="http://schemas.microsoft.com/office/drawing/2014/main" id="{B5B8A83D-3774-4EE9-955A-61C01A355475}"/>
              </a:ext>
            </a:extLst>
          </p:cNvPr>
          <p:cNvSpPr/>
          <p:nvPr/>
        </p:nvSpPr>
        <p:spPr>
          <a:xfrm>
            <a:off x="3314963" y="5480995"/>
            <a:ext cx="617219" cy="60505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object 99">
            <a:extLst>
              <a:ext uri="{FF2B5EF4-FFF2-40B4-BE49-F238E27FC236}">
                <a16:creationId xmlns:a16="http://schemas.microsoft.com/office/drawing/2014/main" id="{EF82BBF1-6587-49F6-ADF5-BBF6AA5CE8F0}"/>
              </a:ext>
            </a:extLst>
          </p:cNvPr>
          <p:cNvSpPr/>
          <p:nvPr/>
        </p:nvSpPr>
        <p:spPr>
          <a:xfrm>
            <a:off x="3351449" y="5517481"/>
            <a:ext cx="474317" cy="46215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object 100">
            <a:extLst>
              <a:ext uri="{FF2B5EF4-FFF2-40B4-BE49-F238E27FC236}">
                <a16:creationId xmlns:a16="http://schemas.microsoft.com/office/drawing/2014/main" id="{849196A5-0F14-4852-8C37-49301AE97B4E}"/>
              </a:ext>
            </a:extLst>
          </p:cNvPr>
          <p:cNvSpPr/>
          <p:nvPr/>
        </p:nvSpPr>
        <p:spPr>
          <a:xfrm>
            <a:off x="2860916" y="5241809"/>
            <a:ext cx="775326" cy="71857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object 101">
            <a:extLst>
              <a:ext uri="{FF2B5EF4-FFF2-40B4-BE49-F238E27FC236}">
                <a16:creationId xmlns:a16="http://schemas.microsoft.com/office/drawing/2014/main" id="{821B2BF8-EE4B-4816-9328-763A0D295964}"/>
              </a:ext>
            </a:extLst>
          </p:cNvPr>
          <p:cNvSpPr/>
          <p:nvPr/>
        </p:nvSpPr>
        <p:spPr>
          <a:xfrm>
            <a:off x="2974428" y="5326943"/>
            <a:ext cx="482425" cy="482425"/>
          </a:xfrm>
          <a:custGeom>
            <a:avLst/>
            <a:gdLst/>
            <a:ahLst/>
            <a:cxnLst/>
            <a:rect l="l" t="t" r="r" b="b"/>
            <a:pathLst>
              <a:path w="362712" h="362712">
                <a:moveTo>
                  <a:pt x="0" y="181355"/>
                </a:moveTo>
                <a:lnTo>
                  <a:pt x="600" y="196230"/>
                </a:lnTo>
                <a:lnTo>
                  <a:pt x="2372" y="210774"/>
                </a:lnTo>
                <a:lnTo>
                  <a:pt x="5268" y="224939"/>
                </a:lnTo>
                <a:lnTo>
                  <a:pt x="9241" y="238680"/>
                </a:lnTo>
                <a:lnTo>
                  <a:pt x="14245" y="251949"/>
                </a:lnTo>
                <a:lnTo>
                  <a:pt x="20234" y="264701"/>
                </a:lnTo>
                <a:lnTo>
                  <a:pt x="27161" y="276888"/>
                </a:lnTo>
                <a:lnTo>
                  <a:pt x="34978" y="288464"/>
                </a:lnTo>
                <a:lnTo>
                  <a:pt x="43641" y="299382"/>
                </a:lnTo>
                <a:lnTo>
                  <a:pt x="53101" y="309595"/>
                </a:lnTo>
                <a:lnTo>
                  <a:pt x="63313" y="319057"/>
                </a:lnTo>
                <a:lnTo>
                  <a:pt x="74230" y="327722"/>
                </a:lnTo>
                <a:lnTo>
                  <a:pt x="85806" y="335541"/>
                </a:lnTo>
                <a:lnTo>
                  <a:pt x="97993" y="342470"/>
                </a:lnTo>
                <a:lnTo>
                  <a:pt x="110745" y="348460"/>
                </a:lnTo>
                <a:lnTo>
                  <a:pt x="124017" y="353466"/>
                </a:lnTo>
                <a:lnTo>
                  <a:pt x="137760" y="357441"/>
                </a:lnTo>
                <a:lnTo>
                  <a:pt x="151928" y="360338"/>
                </a:lnTo>
                <a:lnTo>
                  <a:pt x="166476" y="362110"/>
                </a:lnTo>
                <a:lnTo>
                  <a:pt x="181356" y="362711"/>
                </a:lnTo>
                <a:lnTo>
                  <a:pt x="196235" y="362110"/>
                </a:lnTo>
                <a:lnTo>
                  <a:pt x="210783" y="360338"/>
                </a:lnTo>
                <a:lnTo>
                  <a:pt x="224951" y="357441"/>
                </a:lnTo>
                <a:lnTo>
                  <a:pt x="238694" y="353466"/>
                </a:lnTo>
                <a:lnTo>
                  <a:pt x="251966" y="348460"/>
                </a:lnTo>
                <a:lnTo>
                  <a:pt x="264718" y="342470"/>
                </a:lnTo>
                <a:lnTo>
                  <a:pt x="276905" y="335541"/>
                </a:lnTo>
                <a:lnTo>
                  <a:pt x="288481" y="327722"/>
                </a:lnTo>
                <a:lnTo>
                  <a:pt x="299398" y="319057"/>
                </a:lnTo>
                <a:lnTo>
                  <a:pt x="309610" y="309595"/>
                </a:lnTo>
                <a:lnTo>
                  <a:pt x="319070" y="299382"/>
                </a:lnTo>
                <a:lnTo>
                  <a:pt x="327733" y="288464"/>
                </a:lnTo>
                <a:lnTo>
                  <a:pt x="335550" y="276888"/>
                </a:lnTo>
                <a:lnTo>
                  <a:pt x="342477" y="264701"/>
                </a:lnTo>
                <a:lnTo>
                  <a:pt x="348466" y="251949"/>
                </a:lnTo>
                <a:lnTo>
                  <a:pt x="353470" y="238680"/>
                </a:lnTo>
                <a:lnTo>
                  <a:pt x="357443" y="224939"/>
                </a:lnTo>
                <a:lnTo>
                  <a:pt x="360339" y="210774"/>
                </a:lnTo>
                <a:lnTo>
                  <a:pt x="362111" y="196230"/>
                </a:lnTo>
                <a:lnTo>
                  <a:pt x="362712" y="181355"/>
                </a:lnTo>
                <a:lnTo>
                  <a:pt x="362111" y="166481"/>
                </a:lnTo>
                <a:lnTo>
                  <a:pt x="360339" y="151937"/>
                </a:lnTo>
                <a:lnTo>
                  <a:pt x="357443" y="137772"/>
                </a:lnTo>
                <a:lnTo>
                  <a:pt x="353470" y="124031"/>
                </a:lnTo>
                <a:lnTo>
                  <a:pt x="348466" y="110762"/>
                </a:lnTo>
                <a:lnTo>
                  <a:pt x="342477" y="98010"/>
                </a:lnTo>
                <a:lnTo>
                  <a:pt x="335550" y="85823"/>
                </a:lnTo>
                <a:lnTo>
                  <a:pt x="327733" y="74247"/>
                </a:lnTo>
                <a:lnTo>
                  <a:pt x="319070" y="63329"/>
                </a:lnTo>
                <a:lnTo>
                  <a:pt x="309610" y="53116"/>
                </a:lnTo>
                <a:lnTo>
                  <a:pt x="299398" y="43654"/>
                </a:lnTo>
                <a:lnTo>
                  <a:pt x="288481" y="34989"/>
                </a:lnTo>
                <a:lnTo>
                  <a:pt x="276905" y="27170"/>
                </a:lnTo>
                <a:lnTo>
                  <a:pt x="264718" y="20241"/>
                </a:lnTo>
                <a:lnTo>
                  <a:pt x="251966" y="14251"/>
                </a:lnTo>
                <a:lnTo>
                  <a:pt x="238694" y="9245"/>
                </a:lnTo>
                <a:lnTo>
                  <a:pt x="224951" y="5270"/>
                </a:lnTo>
                <a:lnTo>
                  <a:pt x="210783" y="2373"/>
                </a:lnTo>
                <a:lnTo>
                  <a:pt x="196235" y="601"/>
                </a:lnTo>
                <a:lnTo>
                  <a:pt x="181356" y="0"/>
                </a:lnTo>
                <a:lnTo>
                  <a:pt x="166476" y="601"/>
                </a:lnTo>
                <a:lnTo>
                  <a:pt x="151928" y="2373"/>
                </a:lnTo>
                <a:lnTo>
                  <a:pt x="137760" y="5270"/>
                </a:lnTo>
                <a:lnTo>
                  <a:pt x="124017" y="9245"/>
                </a:lnTo>
                <a:lnTo>
                  <a:pt x="110745" y="14251"/>
                </a:lnTo>
                <a:lnTo>
                  <a:pt x="97993" y="20241"/>
                </a:lnTo>
                <a:lnTo>
                  <a:pt x="85806" y="27170"/>
                </a:lnTo>
                <a:lnTo>
                  <a:pt x="74230" y="34989"/>
                </a:lnTo>
                <a:lnTo>
                  <a:pt x="63313" y="43654"/>
                </a:lnTo>
                <a:lnTo>
                  <a:pt x="53101" y="53116"/>
                </a:lnTo>
                <a:lnTo>
                  <a:pt x="43641" y="63329"/>
                </a:lnTo>
                <a:lnTo>
                  <a:pt x="34978" y="74247"/>
                </a:lnTo>
                <a:lnTo>
                  <a:pt x="27161" y="85823"/>
                </a:lnTo>
                <a:lnTo>
                  <a:pt x="20234" y="98010"/>
                </a:lnTo>
                <a:lnTo>
                  <a:pt x="14245" y="110762"/>
                </a:lnTo>
                <a:lnTo>
                  <a:pt x="9241" y="124031"/>
                </a:lnTo>
                <a:lnTo>
                  <a:pt x="5268" y="137772"/>
                </a:lnTo>
                <a:lnTo>
                  <a:pt x="2372" y="151937"/>
                </a:lnTo>
                <a:lnTo>
                  <a:pt x="600" y="166481"/>
                </a:lnTo>
                <a:lnTo>
                  <a:pt x="0" y="1813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object 102">
            <a:extLst>
              <a:ext uri="{FF2B5EF4-FFF2-40B4-BE49-F238E27FC236}">
                <a16:creationId xmlns:a16="http://schemas.microsoft.com/office/drawing/2014/main" id="{FC613E9C-DE97-4674-9458-D3CDE8B2E23A}"/>
              </a:ext>
            </a:extLst>
          </p:cNvPr>
          <p:cNvSpPr/>
          <p:nvPr/>
        </p:nvSpPr>
        <p:spPr>
          <a:xfrm>
            <a:off x="2897402" y="5278295"/>
            <a:ext cx="632422" cy="575667"/>
          </a:xfrm>
          <a:custGeom>
            <a:avLst/>
            <a:gdLst/>
            <a:ahLst/>
            <a:cxnLst/>
            <a:rect l="l" t="t" r="r" b="b"/>
            <a:pathLst>
              <a:path w="475488" h="432815">
                <a:moveTo>
                  <a:pt x="474699" y="198659"/>
                </a:moveTo>
                <a:lnTo>
                  <a:pt x="472376" y="181305"/>
                </a:lnTo>
                <a:lnTo>
                  <a:pt x="468579" y="164402"/>
                </a:lnTo>
                <a:lnTo>
                  <a:pt x="463369" y="148006"/>
                </a:lnTo>
                <a:lnTo>
                  <a:pt x="456807" y="132171"/>
                </a:lnTo>
                <a:lnTo>
                  <a:pt x="448954" y="116955"/>
                </a:lnTo>
                <a:lnTo>
                  <a:pt x="439872" y="102413"/>
                </a:lnTo>
                <a:lnTo>
                  <a:pt x="429621" y="88599"/>
                </a:lnTo>
                <a:lnTo>
                  <a:pt x="418263" y="75571"/>
                </a:lnTo>
                <a:lnTo>
                  <a:pt x="405860" y="63384"/>
                </a:lnTo>
                <a:lnTo>
                  <a:pt x="392471" y="52092"/>
                </a:lnTo>
                <a:lnTo>
                  <a:pt x="378159" y="41753"/>
                </a:lnTo>
                <a:lnTo>
                  <a:pt x="362984" y="32422"/>
                </a:lnTo>
                <a:lnTo>
                  <a:pt x="347007" y="24154"/>
                </a:lnTo>
                <a:lnTo>
                  <a:pt x="330291" y="17006"/>
                </a:lnTo>
                <a:lnTo>
                  <a:pt x="312895" y="11032"/>
                </a:lnTo>
                <a:lnTo>
                  <a:pt x="294881" y="6289"/>
                </a:lnTo>
                <a:lnTo>
                  <a:pt x="276311" y="2832"/>
                </a:lnTo>
                <a:lnTo>
                  <a:pt x="257244" y="717"/>
                </a:lnTo>
                <a:lnTo>
                  <a:pt x="237744" y="0"/>
                </a:lnTo>
                <a:lnTo>
                  <a:pt x="218243" y="717"/>
                </a:lnTo>
                <a:lnTo>
                  <a:pt x="199176" y="2832"/>
                </a:lnTo>
                <a:lnTo>
                  <a:pt x="180606" y="6289"/>
                </a:lnTo>
                <a:lnTo>
                  <a:pt x="162592" y="11032"/>
                </a:lnTo>
                <a:lnTo>
                  <a:pt x="145196" y="17006"/>
                </a:lnTo>
                <a:lnTo>
                  <a:pt x="128480" y="24154"/>
                </a:lnTo>
                <a:lnTo>
                  <a:pt x="112503" y="32422"/>
                </a:lnTo>
                <a:lnTo>
                  <a:pt x="97328" y="41753"/>
                </a:lnTo>
                <a:lnTo>
                  <a:pt x="83016" y="52092"/>
                </a:lnTo>
                <a:lnTo>
                  <a:pt x="69627" y="63384"/>
                </a:lnTo>
                <a:lnTo>
                  <a:pt x="57224" y="75571"/>
                </a:lnTo>
                <a:lnTo>
                  <a:pt x="45866" y="88599"/>
                </a:lnTo>
                <a:lnTo>
                  <a:pt x="35615" y="102413"/>
                </a:lnTo>
                <a:lnTo>
                  <a:pt x="26533" y="116955"/>
                </a:lnTo>
                <a:lnTo>
                  <a:pt x="18680" y="132171"/>
                </a:lnTo>
                <a:lnTo>
                  <a:pt x="12118" y="148006"/>
                </a:lnTo>
                <a:lnTo>
                  <a:pt x="6908" y="164402"/>
                </a:lnTo>
                <a:lnTo>
                  <a:pt x="3111" y="181305"/>
                </a:lnTo>
                <a:lnTo>
                  <a:pt x="788" y="198659"/>
                </a:lnTo>
                <a:lnTo>
                  <a:pt x="0" y="216407"/>
                </a:lnTo>
                <a:lnTo>
                  <a:pt x="788" y="234156"/>
                </a:lnTo>
                <a:lnTo>
                  <a:pt x="3111" y="251510"/>
                </a:lnTo>
                <a:lnTo>
                  <a:pt x="6908" y="268413"/>
                </a:lnTo>
                <a:lnTo>
                  <a:pt x="12118" y="284809"/>
                </a:lnTo>
                <a:lnTo>
                  <a:pt x="18680" y="300644"/>
                </a:lnTo>
                <a:lnTo>
                  <a:pt x="26533" y="315860"/>
                </a:lnTo>
                <a:lnTo>
                  <a:pt x="35615" y="330402"/>
                </a:lnTo>
                <a:lnTo>
                  <a:pt x="45866" y="344216"/>
                </a:lnTo>
                <a:lnTo>
                  <a:pt x="57224" y="357244"/>
                </a:lnTo>
                <a:lnTo>
                  <a:pt x="50800" y="216407"/>
                </a:lnTo>
                <a:lnTo>
                  <a:pt x="51085" y="207177"/>
                </a:lnTo>
                <a:lnTo>
                  <a:pt x="52562" y="193568"/>
                </a:lnTo>
                <a:lnTo>
                  <a:pt x="55254" y="180303"/>
                </a:lnTo>
                <a:lnTo>
                  <a:pt x="59108" y="167426"/>
                </a:lnTo>
                <a:lnTo>
                  <a:pt x="64076" y="154982"/>
                </a:lnTo>
                <a:lnTo>
                  <a:pt x="70107" y="143017"/>
                </a:lnTo>
                <a:lnTo>
                  <a:pt x="77149" y="131574"/>
                </a:lnTo>
                <a:lnTo>
                  <a:pt x="85152" y="120699"/>
                </a:lnTo>
                <a:lnTo>
                  <a:pt x="94066" y="110436"/>
                </a:lnTo>
                <a:lnTo>
                  <a:pt x="103839" y="100830"/>
                </a:lnTo>
                <a:lnTo>
                  <a:pt x="114422" y="91927"/>
                </a:lnTo>
                <a:lnTo>
                  <a:pt x="125764" y="83771"/>
                </a:lnTo>
                <a:lnTo>
                  <a:pt x="137814" y="76406"/>
                </a:lnTo>
                <a:lnTo>
                  <a:pt x="150522" y="69878"/>
                </a:lnTo>
                <a:lnTo>
                  <a:pt x="163836" y="64231"/>
                </a:lnTo>
                <a:lnTo>
                  <a:pt x="177707" y="59511"/>
                </a:lnTo>
                <a:lnTo>
                  <a:pt x="192084" y="55761"/>
                </a:lnTo>
                <a:lnTo>
                  <a:pt x="206916" y="53028"/>
                </a:lnTo>
                <a:lnTo>
                  <a:pt x="222153" y="51354"/>
                </a:lnTo>
                <a:lnTo>
                  <a:pt x="237744" y="50787"/>
                </a:lnTo>
                <a:lnTo>
                  <a:pt x="248162" y="51040"/>
                </a:lnTo>
                <a:lnTo>
                  <a:pt x="263522" y="52348"/>
                </a:lnTo>
                <a:lnTo>
                  <a:pt x="278495" y="54733"/>
                </a:lnTo>
                <a:lnTo>
                  <a:pt x="293030" y="58148"/>
                </a:lnTo>
                <a:lnTo>
                  <a:pt x="307075" y="62549"/>
                </a:lnTo>
                <a:lnTo>
                  <a:pt x="320581" y="67891"/>
                </a:lnTo>
                <a:lnTo>
                  <a:pt x="333497" y="74130"/>
                </a:lnTo>
                <a:lnTo>
                  <a:pt x="345773" y="81220"/>
                </a:lnTo>
                <a:lnTo>
                  <a:pt x="357357" y="89116"/>
                </a:lnTo>
                <a:lnTo>
                  <a:pt x="368199" y="97775"/>
                </a:lnTo>
                <a:lnTo>
                  <a:pt x="378249" y="107151"/>
                </a:lnTo>
                <a:lnTo>
                  <a:pt x="387456" y="117199"/>
                </a:lnTo>
                <a:lnTo>
                  <a:pt x="395769" y="127874"/>
                </a:lnTo>
                <a:lnTo>
                  <a:pt x="403137" y="139133"/>
                </a:lnTo>
                <a:lnTo>
                  <a:pt x="409511" y="150929"/>
                </a:lnTo>
                <a:lnTo>
                  <a:pt x="414840" y="163218"/>
                </a:lnTo>
                <a:lnTo>
                  <a:pt x="419072" y="175955"/>
                </a:lnTo>
                <a:lnTo>
                  <a:pt x="422158" y="189095"/>
                </a:lnTo>
                <a:lnTo>
                  <a:pt x="424047" y="202595"/>
                </a:lnTo>
                <a:lnTo>
                  <a:pt x="424688" y="216407"/>
                </a:lnTo>
                <a:lnTo>
                  <a:pt x="424402" y="225638"/>
                </a:lnTo>
                <a:lnTo>
                  <a:pt x="422925" y="239247"/>
                </a:lnTo>
                <a:lnTo>
                  <a:pt x="420233" y="252512"/>
                </a:lnTo>
                <a:lnTo>
                  <a:pt x="416379" y="265389"/>
                </a:lnTo>
                <a:lnTo>
                  <a:pt x="411411" y="277833"/>
                </a:lnTo>
                <a:lnTo>
                  <a:pt x="405380" y="289798"/>
                </a:lnTo>
                <a:lnTo>
                  <a:pt x="398338" y="301241"/>
                </a:lnTo>
                <a:lnTo>
                  <a:pt x="390335" y="312116"/>
                </a:lnTo>
                <a:lnTo>
                  <a:pt x="381421" y="322379"/>
                </a:lnTo>
                <a:lnTo>
                  <a:pt x="371648" y="331985"/>
                </a:lnTo>
                <a:lnTo>
                  <a:pt x="361065" y="340888"/>
                </a:lnTo>
                <a:lnTo>
                  <a:pt x="349723" y="349044"/>
                </a:lnTo>
                <a:lnTo>
                  <a:pt x="337673" y="356409"/>
                </a:lnTo>
                <a:lnTo>
                  <a:pt x="324965" y="362937"/>
                </a:lnTo>
                <a:lnTo>
                  <a:pt x="311651" y="368584"/>
                </a:lnTo>
                <a:lnTo>
                  <a:pt x="297780" y="373304"/>
                </a:lnTo>
                <a:lnTo>
                  <a:pt x="283403" y="377054"/>
                </a:lnTo>
                <a:lnTo>
                  <a:pt x="268571" y="379787"/>
                </a:lnTo>
                <a:lnTo>
                  <a:pt x="253334" y="381461"/>
                </a:lnTo>
                <a:lnTo>
                  <a:pt x="237744" y="382028"/>
                </a:lnTo>
                <a:lnTo>
                  <a:pt x="227325" y="381775"/>
                </a:lnTo>
                <a:lnTo>
                  <a:pt x="211965" y="380467"/>
                </a:lnTo>
                <a:lnTo>
                  <a:pt x="196992" y="378082"/>
                </a:lnTo>
                <a:lnTo>
                  <a:pt x="182457" y="374667"/>
                </a:lnTo>
                <a:lnTo>
                  <a:pt x="168412" y="370266"/>
                </a:lnTo>
                <a:lnTo>
                  <a:pt x="154906" y="364924"/>
                </a:lnTo>
                <a:lnTo>
                  <a:pt x="141990" y="358685"/>
                </a:lnTo>
                <a:lnTo>
                  <a:pt x="129714" y="351595"/>
                </a:lnTo>
                <a:lnTo>
                  <a:pt x="118130" y="343699"/>
                </a:lnTo>
                <a:lnTo>
                  <a:pt x="107288" y="335040"/>
                </a:lnTo>
                <a:lnTo>
                  <a:pt x="97238" y="325664"/>
                </a:lnTo>
                <a:lnTo>
                  <a:pt x="88031" y="315616"/>
                </a:lnTo>
                <a:lnTo>
                  <a:pt x="79718" y="304941"/>
                </a:lnTo>
                <a:lnTo>
                  <a:pt x="72350" y="293682"/>
                </a:lnTo>
                <a:lnTo>
                  <a:pt x="65976" y="281886"/>
                </a:lnTo>
                <a:lnTo>
                  <a:pt x="69627" y="369431"/>
                </a:lnTo>
                <a:lnTo>
                  <a:pt x="83016" y="380723"/>
                </a:lnTo>
                <a:lnTo>
                  <a:pt x="97328" y="391062"/>
                </a:lnTo>
                <a:lnTo>
                  <a:pt x="112503" y="400393"/>
                </a:lnTo>
                <a:lnTo>
                  <a:pt x="128480" y="408661"/>
                </a:lnTo>
                <a:lnTo>
                  <a:pt x="145196" y="415809"/>
                </a:lnTo>
                <a:lnTo>
                  <a:pt x="162592" y="421783"/>
                </a:lnTo>
                <a:lnTo>
                  <a:pt x="180606" y="426526"/>
                </a:lnTo>
                <a:lnTo>
                  <a:pt x="199176" y="429983"/>
                </a:lnTo>
                <a:lnTo>
                  <a:pt x="218243" y="432098"/>
                </a:lnTo>
                <a:lnTo>
                  <a:pt x="237744" y="432815"/>
                </a:lnTo>
                <a:lnTo>
                  <a:pt x="257244" y="432098"/>
                </a:lnTo>
                <a:lnTo>
                  <a:pt x="276311" y="429983"/>
                </a:lnTo>
                <a:lnTo>
                  <a:pt x="294881" y="426526"/>
                </a:lnTo>
                <a:lnTo>
                  <a:pt x="312895" y="421783"/>
                </a:lnTo>
                <a:lnTo>
                  <a:pt x="330291" y="415809"/>
                </a:lnTo>
                <a:lnTo>
                  <a:pt x="347007" y="408661"/>
                </a:lnTo>
                <a:lnTo>
                  <a:pt x="362984" y="400393"/>
                </a:lnTo>
                <a:lnTo>
                  <a:pt x="378159" y="391062"/>
                </a:lnTo>
                <a:lnTo>
                  <a:pt x="392471" y="380723"/>
                </a:lnTo>
                <a:lnTo>
                  <a:pt x="405860" y="369431"/>
                </a:lnTo>
                <a:lnTo>
                  <a:pt x="418263" y="357244"/>
                </a:lnTo>
                <a:lnTo>
                  <a:pt x="429621" y="344216"/>
                </a:lnTo>
                <a:lnTo>
                  <a:pt x="439872" y="330402"/>
                </a:lnTo>
                <a:lnTo>
                  <a:pt x="448954" y="315860"/>
                </a:lnTo>
                <a:lnTo>
                  <a:pt x="456807" y="300644"/>
                </a:lnTo>
                <a:lnTo>
                  <a:pt x="463369" y="284809"/>
                </a:lnTo>
                <a:lnTo>
                  <a:pt x="468579" y="268413"/>
                </a:lnTo>
                <a:lnTo>
                  <a:pt x="472376" y="251510"/>
                </a:lnTo>
                <a:lnTo>
                  <a:pt x="474699" y="234156"/>
                </a:lnTo>
                <a:lnTo>
                  <a:pt x="475488" y="216407"/>
                </a:lnTo>
                <a:lnTo>
                  <a:pt x="474699" y="198659"/>
                </a:lnTo>
                <a:close/>
              </a:path>
            </a:pathLst>
          </a:custGeom>
          <a:solidFill>
            <a:srgbClr val="0554F9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object 103">
            <a:extLst>
              <a:ext uri="{FF2B5EF4-FFF2-40B4-BE49-F238E27FC236}">
                <a16:creationId xmlns:a16="http://schemas.microsoft.com/office/drawing/2014/main" id="{BB13F8FB-9873-475C-96DA-0FCF1A722A35}"/>
              </a:ext>
            </a:extLst>
          </p:cNvPr>
          <p:cNvSpPr/>
          <p:nvPr/>
        </p:nvSpPr>
        <p:spPr>
          <a:xfrm>
            <a:off x="2964969" y="5566129"/>
            <a:ext cx="25041" cy="203528"/>
          </a:xfrm>
          <a:custGeom>
            <a:avLst/>
            <a:gdLst/>
            <a:ahLst/>
            <a:cxnLst/>
            <a:rect l="l" t="t" r="r" b="b"/>
            <a:pathLst>
              <a:path w="18827" h="153023">
                <a:moveTo>
                  <a:pt x="9847" y="53189"/>
                </a:moveTo>
                <a:lnTo>
                  <a:pt x="5615" y="40452"/>
                </a:lnTo>
                <a:lnTo>
                  <a:pt x="2529" y="27312"/>
                </a:lnTo>
                <a:lnTo>
                  <a:pt x="640" y="13812"/>
                </a:lnTo>
                <a:lnTo>
                  <a:pt x="0" y="0"/>
                </a:lnTo>
                <a:lnTo>
                  <a:pt x="6424" y="140836"/>
                </a:lnTo>
                <a:lnTo>
                  <a:pt x="18827" y="153023"/>
                </a:lnTo>
                <a:lnTo>
                  <a:pt x="15176" y="65478"/>
                </a:lnTo>
                <a:lnTo>
                  <a:pt x="9847" y="53189"/>
                </a:lnTo>
                <a:close/>
              </a:path>
            </a:pathLst>
          </a:custGeom>
          <a:solidFill>
            <a:srgbClr val="0554F9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object 104">
            <a:extLst>
              <a:ext uri="{FF2B5EF4-FFF2-40B4-BE49-F238E27FC236}">
                <a16:creationId xmlns:a16="http://schemas.microsoft.com/office/drawing/2014/main" id="{AF31D0F9-9C4C-48E1-BE5D-AFCBACE0FBF5}"/>
              </a:ext>
            </a:extLst>
          </p:cNvPr>
          <p:cNvSpPr/>
          <p:nvPr/>
        </p:nvSpPr>
        <p:spPr>
          <a:xfrm>
            <a:off x="3142669" y="5442482"/>
            <a:ext cx="137834" cy="267563"/>
          </a:xfrm>
          <a:custGeom>
            <a:avLst/>
            <a:gdLst/>
            <a:ahLst/>
            <a:cxnLst/>
            <a:rect l="l" t="t" r="r" b="b"/>
            <a:pathLst>
              <a:path w="103631" h="201167">
                <a:moveTo>
                  <a:pt x="41148" y="0"/>
                </a:moveTo>
                <a:lnTo>
                  <a:pt x="0" y="201168"/>
                </a:lnTo>
                <a:lnTo>
                  <a:pt x="103631" y="201168"/>
                </a:lnTo>
                <a:lnTo>
                  <a:pt x="62484" y="0"/>
                </a:lnTo>
                <a:lnTo>
                  <a:pt x="41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object 105">
            <a:extLst>
              <a:ext uri="{FF2B5EF4-FFF2-40B4-BE49-F238E27FC236}">
                <a16:creationId xmlns:a16="http://schemas.microsoft.com/office/drawing/2014/main" id="{6923FE7B-38CB-4393-B69A-CE4C670D5F8E}"/>
              </a:ext>
            </a:extLst>
          </p:cNvPr>
          <p:cNvSpPr/>
          <p:nvPr/>
        </p:nvSpPr>
        <p:spPr>
          <a:xfrm>
            <a:off x="3142669" y="5442482"/>
            <a:ext cx="137834" cy="267563"/>
          </a:xfrm>
          <a:custGeom>
            <a:avLst/>
            <a:gdLst/>
            <a:ahLst/>
            <a:cxnLst/>
            <a:rect l="l" t="t" r="r" b="b"/>
            <a:pathLst>
              <a:path w="103631" h="201167">
                <a:moveTo>
                  <a:pt x="41148" y="0"/>
                </a:moveTo>
                <a:lnTo>
                  <a:pt x="62484" y="0"/>
                </a:lnTo>
                <a:lnTo>
                  <a:pt x="103631" y="201168"/>
                </a:lnTo>
                <a:lnTo>
                  <a:pt x="0" y="201168"/>
                </a:lnTo>
                <a:lnTo>
                  <a:pt x="41148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object 106">
            <a:extLst>
              <a:ext uri="{FF2B5EF4-FFF2-40B4-BE49-F238E27FC236}">
                <a16:creationId xmlns:a16="http://schemas.microsoft.com/office/drawing/2014/main" id="{2923DE87-8036-4249-9D83-9993BDBFE625}"/>
              </a:ext>
            </a:extLst>
          </p:cNvPr>
          <p:cNvSpPr/>
          <p:nvPr/>
        </p:nvSpPr>
        <p:spPr>
          <a:xfrm>
            <a:off x="3140642" y="5440455"/>
            <a:ext cx="137834" cy="267563"/>
          </a:xfrm>
          <a:custGeom>
            <a:avLst/>
            <a:gdLst/>
            <a:ahLst/>
            <a:cxnLst/>
            <a:rect l="l" t="t" r="r" b="b"/>
            <a:pathLst>
              <a:path w="103631" h="201167">
                <a:moveTo>
                  <a:pt x="41148" y="0"/>
                </a:moveTo>
                <a:lnTo>
                  <a:pt x="0" y="201168"/>
                </a:lnTo>
                <a:lnTo>
                  <a:pt x="103631" y="201168"/>
                </a:lnTo>
                <a:lnTo>
                  <a:pt x="62484" y="0"/>
                </a:lnTo>
                <a:lnTo>
                  <a:pt x="41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object 107">
            <a:extLst>
              <a:ext uri="{FF2B5EF4-FFF2-40B4-BE49-F238E27FC236}">
                <a16:creationId xmlns:a16="http://schemas.microsoft.com/office/drawing/2014/main" id="{7CC5C0E6-03A1-468E-8CCC-284807043BF1}"/>
              </a:ext>
            </a:extLst>
          </p:cNvPr>
          <p:cNvSpPr/>
          <p:nvPr/>
        </p:nvSpPr>
        <p:spPr>
          <a:xfrm>
            <a:off x="3140642" y="5440455"/>
            <a:ext cx="137834" cy="267563"/>
          </a:xfrm>
          <a:custGeom>
            <a:avLst/>
            <a:gdLst/>
            <a:ahLst/>
            <a:cxnLst/>
            <a:rect l="l" t="t" r="r" b="b"/>
            <a:pathLst>
              <a:path w="103631" h="201167">
                <a:moveTo>
                  <a:pt x="41148" y="0"/>
                </a:moveTo>
                <a:lnTo>
                  <a:pt x="62484" y="0"/>
                </a:lnTo>
                <a:lnTo>
                  <a:pt x="103631" y="201168"/>
                </a:lnTo>
                <a:lnTo>
                  <a:pt x="0" y="201168"/>
                </a:lnTo>
                <a:lnTo>
                  <a:pt x="41148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object 108">
            <a:extLst>
              <a:ext uri="{FF2B5EF4-FFF2-40B4-BE49-F238E27FC236}">
                <a16:creationId xmlns:a16="http://schemas.microsoft.com/office/drawing/2014/main" id="{83822F87-E547-4BC0-A7D9-C0238C832A27}"/>
              </a:ext>
            </a:extLst>
          </p:cNvPr>
          <p:cNvSpPr/>
          <p:nvPr/>
        </p:nvSpPr>
        <p:spPr>
          <a:xfrm>
            <a:off x="3185236" y="5472887"/>
            <a:ext cx="44593" cy="0"/>
          </a:xfrm>
          <a:custGeom>
            <a:avLst/>
            <a:gdLst/>
            <a:ahLst/>
            <a:cxnLst/>
            <a:rect l="l" t="t" r="r" b="b"/>
            <a:pathLst>
              <a:path w="33527">
                <a:moveTo>
                  <a:pt x="0" y="0"/>
                </a:moveTo>
                <a:lnTo>
                  <a:pt x="33527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object 109">
            <a:extLst>
              <a:ext uri="{FF2B5EF4-FFF2-40B4-BE49-F238E27FC236}">
                <a16:creationId xmlns:a16="http://schemas.microsoft.com/office/drawing/2014/main" id="{11526C03-C955-4FD2-856D-B783803C0526}"/>
              </a:ext>
            </a:extLst>
          </p:cNvPr>
          <p:cNvSpPr/>
          <p:nvPr/>
        </p:nvSpPr>
        <p:spPr>
          <a:xfrm>
            <a:off x="3134561" y="5414104"/>
            <a:ext cx="36485" cy="44594"/>
          </a:xfrm>
          <a:custGeom>
            <a:avLst/>
            <a:gdLst/>
            <a:ahLst/>
            <a:cxnLst/>
            <a:rect l="l" t="t" r="r" b="b"/>
            <a:pathLst>
              <a:path w="27431" h="33527">
                <a:moveTo>
                  <a:pt x="0" y="16764"/>
                </a:moveTo>
                <a:lnTo>
                  <a:pt x="0" y="26022"/>
                </a:lnTo>
                <a:lnTo>
                  <a:pt x="6095" y="33528"/>
                </a:lnTo>
                <a:lnTo>
                  <a:pt x="21336" y="33528"/>
                </a:lnTo>
                <a:lnTo>
                  <a:pt x="27431" y="26022"/>
                </a:lnTo>
                <a:lnTo>
                  <a:pt x="27431" y="7505"/>
                </a:lnTo>
                <a:lnTo>
                  <a:pt x="21336" y="0"/>
                </a:lnTo>
                <a:lnTo>
                  <a:pt x="6095" y="0"/>
                </a:lnTo>
                <a:lnTo>
                  <a:pt x="0" y="7505"/>
                </a:lnTo>
                <a:lnTo>
                  <a:pt x="0" y="167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object 110">
            <a:extLst>
              <a:ext uri="{FF2B5EF4-FFF2-40B4-BE49-F238E27FC236}">
                <a16:creationId xmlns:a16="http://schemas.microsoft.com/office/drawing/2014/main" id="{F38FF61C-FB56-451C-B936-8380F067DD09}"/>
              </a:ext>
            </a:extLst>
          </p:cNvPr>
          <p:cNvSpPr/>
          <p:nvPr/>
        </p:nvSpPr>
        <p:spPr>
          <a:xfrm>
            <a:off x="3134561" y="5414104"/>
            <a:ext cx="36485" cy="44594"/>
          </a:xfrm>
          <a:custGeom>
            <a:avLst/>
            <a:gdLst/>
            <a:ahLst/>
            <a:cxnLst/>
            <a:rect l="l" t="t" r="r" b="b"/>
            <a:pathLst>
              <a:path w="27431" h="33527">
                <a:moveTo>
                  <a:pt x="0" y="16764"/>
                </a:moveTo>
                <a:lnTo>
                  <a:pt x="0" y="7505"/>
                </a:lnTo>
                <a:lnTo>
                  <a:pt x="6095" y="0"/>
                </a:lnTo>
                <a:lnTo>
                  <a:pt x="13715" y="0"/>
                </a:lnTo>
                <a:lnTo>
                  <a:pt x="21336" y="0"/>
                </a:lnTo>
                <a:lnTo>
                  <a:pt x="27431" y="7505"/>
                </a:lnTo>
                <a:lnTo>
                  <a:pt x="27431" y="16764"/>
                </a:lnTo>
                <a:lnTo>
                  <a:pt x="27431" y="26022"/>
                </a:lnTo>
                <a:lnTo>
                  <a:pt x="21336" y="33528"/>
                </a:lnTo>
                <a:lnTo>
                  <a:pt x="13715" y="33528"/>
                </a:lnTo>
                <a:lnTo>
                  <a:pt x="6095" y="33528"/>
                </a:lnTo>
                <a:lnTo>
                  <a:pt x="0" y="26022"/>
                </a:lnTo>
                <a:lnTo>
                  <a:pt x="0" y="16764"/>
                </a:lnTo>
                <a:close/>
              </a:path>
            </a:pathLst>
          </a:custGeom>
          <a:ln w="30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object 111">
            <a:extLst>
              <a:ext uri="{FF2B5EF4-FFF2-40B4-BE49-F238E27FC236}">
                <a16:creationId xmlns:a16="http://schemas.microsoft.com/office/drawing/2014/main" id="{28C58903-14E2-42F1-AC16-C74C81A6C684}"/>
              </a:ext>
            </a:extLst>
          </p:cNvPr>
          <p:cNvSpPr/>
          <p:nvPr/>
        </p:nvSpPr>
        <p:spPr>
          <a:xfrm>
            <a:off x="3132534" y="5412075"/>
            <a:ext cx="36485" cy="44594"/>
          </a:xfrm>
          <a:custGeom>
            <a:avLst/>
            <a:gdLst/>
            <a:ahLst/>
            <a:cxnLst/>
            <a:rect l="l" t="t" r="r" b="b"/>
            <a:pathLst>
              <a:path w="27431" h="33527">
                <a:moveTo>
                  <a:pt x="0" y="16764"/>
                </a:moveTo>
                <a:lnTo>
                  <a:pt x="0" y="26022"/>
                </a:lnTo>
                <a:lnTo>
                  <a:pt x="6095" y="33528"/>
                </a:lnTo>
                <a:lnTo>
                  <a:pt x="21336" y="33528"/>
                </a:lnTo>
                <a:lnTo>
                  <a:pt x="27431" y="26022"/>
                </a:lnTo>
                <a:lnTo>
                  <a:pt x="27431" y="7505"/>
                </a:lnTo>
                <a:lnTo>
                  <a:pt x="21336" y="0"/>
                </a:lnTo>
                <a:lnTo>
                  <a:pt x="6095" y="0"/>
                </a:lnTo>
                <a:lnTo>
                  <a:pt x="0" y="7505"/>
                </a:lnTo>
                <a:lnTo>
                  <a:pt x="0" y="167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object 112">
            <a:extLst>
              <a:ext uri="{FF2B5EF4-FFF2-40B4-BE49-F238E27FC236}">
                <a16:creationId xmlns:a16="http://schemas.microsoft.com/office/drawing/2014/main" id="{4413599F-DF4B-4ED4-8418-F79545AF12E0}"/>
              </a:ext>
            </a:extLst>
          </p:cNvPr>
          <p:cNvSpPr/>
          <p:nvPr/>
        </p:nvSpPr>
        <p:spPr>
          <a:xfrm>
            <a:off x="3132534" y="5412075"/>
            <a:ext cx="36485" cy="44594"/>
          </a:xfrm>
          <a:custGeom>
            <a:avLst/>
            <a:gdLst/>
            <a:ahLst/>
            <a:cxnLst/>
            <a:rect l="l" t="t" r="r" b="b"/>
            <a:pathLst>
              <a:path w="27431" h="33527">
                <a:moveTo>
                  <a:pt x="0" y="16764"/>
                </a:moveTo>
                <a:lnTo>
                  <a:pt x="0" y="7505"/>
                </a:lnTo>
                <a:lnTo>
                  <a:pt x="6095" y="0"/>
                </a:lnTo>
                <a:lnTo>
                  <a:pt x="13715" y="0"/>
                </a:lnTo>
                <a:lnTo>
                  <a:pt x="21336" y="0"/>
                </a:lnTo>
                <a:lnTo>
                  <a:pt x="27431" y="7505"/>
                </a:lnTo>
                <a:lnTo>
                  <a:pt x="27431" y="16764"/>
                </a:lnTo>
                <a:lnTo>
                  <a:pt x="27431" y="26022"/>
                </a:lnTo>
                <a:lnTo>
                  <a:pt x="21336" y="33528"/>
                </a:lnTo>
                <a:lnTo>
                  <a:pt x="13715" y="33528"/>
                </a:lnTo>
                <a:lnTo>
                  <a:pt x="6095" y="33528"/>
                </a:lnTo>
                <a:lnTo>
                  <a:pt x="0" y="26022"/>
                </a:lnTo>
                <a:lnTo>
                  <a:pt x="0" y="1676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object 113">
            <a:extLst>
              <a:ext uri="{FF2B5EF4-FFF2-40B4-BE49-F238E27FC236}">
                <a16:creationId xmlns:a16="http://schemas.microsoft.com/office/drawing/2014/main" id="{1189F33A-4B6D-4045-BF64-4038F6A8121B}"/>
              </a:ext>
            </a:extLst>
          </p:cNvPr>
          <p:cNvSpPr/>
          <p:nvPr/>
        </p:nvSpPr>
        <p:spPr>
          <a:xfrm>
            <a:off x="3148749" y="5456671"/>
            <a:ext cx="0" cy="16215"/>
          </a:xfrm>
          <a:custGeom>
            <a:avLst/>
            <a:gdLst/>
            <a:ahLst/>
            <a:cxnLst/>
            <a:rect l="l" t="t" r="r" b="b"/>
            <a:pathLst>
              <a:path h="12191">
                <a:moveTo>
                  <a:pt x="0" y="0"/>
                </a:moveTo>
                <a:lnTo>
                  <a:pt x="0" y="12191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object 114">
            <a:extLst>
              <a:ext uri="{FF2B5EF4-FFF2-40B4-BE49-F238E27FC236}">
                <a16:creationId xmlns:a16="http://schemas.microsoft.com/office/drawing/2014/main" id="{DF3BDE3F-898C-40CF-81EE-C469E1CE9C3E}"/>
              </a:ext>
            </a:extLst>
          </p:cNvPr>
          <p:cNvSpPr/>
          <p:nvPr/>
        </p:nvSpPr>
        <p:spPr>
          <a:xfrm>
            <a:off x="3122398" y="5474914"/>
            <a:ext cx="64864" cy="60809"/>
          </a:xfrm>
          <a:custGeom>
            <a:avLst/>
            <a:gdLst/>
            <a:ahLst/>
            <a:cxnLst/>
            <a:rect l="l" t="t" r="r" b="b"/>
            <a:pathLst>
              <a:path w="48768" h="45720">
                <a:moveTo>
                  <a:pt x="48768" y="0"/>
                </a:moveTo>
                <a:lnTo>
                  <a:pt x="0" y="0"/>
                </a:lnTo>
                <a:lnTo>
                  <a:pt x="0" y="16332"/>
                </a:lnTo>
                <a:lnTo>
                  <a:pt x="41147" y="45719"/>
                </a:lnTo>
                <a:lnTo>
                  <a:pt x="487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object 115">
            <a:extLst>
              <a:ext uri="{FF2B5EF4-FFF2-40B4-BE49-F238E27FC236}">
                <a16:creationId xmlns:a16="http://schemas.microsoft.com/office/drawing/2014/main" id="{3BA062A0-348D-4457-9D13-21B59200B1F9}"/>
              </a:ext>
            </a:extLst>
          </p:cNvPr>
          <p:cNvSpPr/>
          <p:nvPr/>
        </p:nvSpPr>
        <p:spPr>
          <a:xfrm>
            <a:off x="3122398" y="5474914"/>
            <a:ext cx="64864" cy="60809"/>
          </a:xfrm>
          <a:custGeom>
            <a:avLst/>
            <a:gdLst/>
            <a:ahLst/>
            <a:cxnLst/>
            <a:rect l="l" t="t" r="r" b="b"/>
            <a:pathLst>
              <a:path w="48768" h="45720">
                <a:moveTo>
                  <a:pt x="48768" y="0"/>
                </a:moveTo>
                <a:lnTo>
                  <a:pt x="0" y="0"/>
                </a:lnTo>
                <a:lnTo>
                  <a:pt x="0" y="16332"/>
                </a:lnTo>
                <a:lnTo>
                  <a:pt x="41147" y="45719"/>
                </a:lnTo>
                <a:lnTo>
                  <a:pt x="48768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object 116">
            <a:extLst>
              <a:ext uri="{FF2B5EF4-FFF2-40B4-BE49-F238E27FC236}">
                <a16:creationId xmlns:a16="http://schemas.microsoft.com/office/drawing/2014/main" id="{2457A8AC-5EC8-4E82-8BB0-614FD8E4BE64}"/>
              </a:ext>
            </a:extLst>
          </p:cNvPr>
          <p:cNvSpPr/>
          <p:nvPr/>
        </p:nvSpPr>
        <p:spPr>
          <a:xfrm>
            <a:off x="3120371" y="5472887"/>
            <a:ext cx="64864" cy="60810"/>
          </a:xfrm>
          <a:custGeom>
            <a:avLst/>
            <a:gdLst/>
            <a:ahLst/>
            <a:cxnLst/>
            <a:rect l="l" t="t" r="r" b="b"/>
            <a:pathLst>
              <a:path w="48768" h="45720">
                <a:moveTo>
                  <a:pt x="48768" y="0"/>
                </a:moveTo>
                <a:lnTo>
                  <a:pt x="0" y="0"/>
                </a:lnTo>
                <a:lnTo>
                  <a:pt x="0" y="16332"/>
                </a:lnTo>
                <a:lnTo>
                  <a:pt x="41148" y="45720"/>
                </a:lnTo>
                <a:lnTo>
                  <a:pt x="487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object 117">
            <a:extLst>
              <a:ext uri="{FF2B5EF4-FFF2-40B4-BE49-F238E27FC236}">
                <a16:creationId xmlns:a16="http://schemas.microsoft.com/office/drawing/2014/main" id="{007AE3A9-4CB3-4BE6-9C10-0202873CF943}"/>
              </a:ext>
            </a:extLst>
          </p:cNvPr>
          <p:cNvSpPr/>
          <p:nvPr/>
        </p:nvSpPr>
        <p:spPr>
          <a:xfrm>
            <a:off x="3120371" y="5472887"/>
            <a:ext cx="64864" cy="60810"/>
          </a:xfrm>
          <a:custGeom>
            <a:avLst/>
            <a:gdLst/>
            <a:ahLst/>
            <a:cxnLst/>
            <a:rect l="l" t="t" r="r" b="b"/>
            <a:pathLst>
              <a:path w="48768" h="45720">
                <a:moveTo>
                  <a:pt x="48768" y="0"/>
                </a:moveTo>
                <a:lnTo>
                  <a:pt x="0" y="0"/>
                </a:lnTo>
                <a:lnTo>
                  <a:pt x="0" y="16332"/>
                </a:lnTo>
                <a:lnTo>
                  <a:pt x="41148" y="4572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object 118">
            <a:extLst>
              <a:ext uri="{FF2B5EF4-FFF2-40B4-BE49-F238E27FC236}">
                <a16:creationId xmlns:a16="http://schemas.microsoft.com/office/drawing/2014/main" id="{4A9FA3F9-4A39-4DFD-8F20-AA9C8CBFFEF1}"/>
              </a:ext>
            </a:extLst>
          </p:cNvPr>
          <p:cNvSpPr/>
          <p:nvPr/>
        </p:nvSpPr>
        <p:spPr>
          <a:xfrm>
            <a:off x="3120372" y="5493157"/>
            <a:ext cx="60809" cy="0"/>
          </a:xfrm>
          <a:custGeom>
            <a:avLst/>
            <a:gdLst/>
            <a:ahLst/>
            <a:cxnLst/>
            <a:rect l="l" t="t" r="r" b="b"/>
            <a:pathLst>
              <a:path w="45719">
                <a:moveTo>
                  <a:pt x="0" y="0"/>
                </a:moveTo>
                <a:lnTo>
                  <a:pt x="45719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object 119">
            <a:extLst>
              <a:ext uri="{FF2B5EF4-FFF2-40B4-BE49-F238E27FC236}">
                <a16:creationId xmlns:a16="http://schemas.microsoft.com/office/drawing/2014/main" id="{9BE6D7EF-55B4-4F9E-91F3-A575A8C73386}"/>
              </a:ext>
            </a:extLst>
          </p:cNvPr>
          <p:cNvSpPr/>
          <p:nvPr/>
        </p:nvSpPr>
        <p:spPr>
          <a:xfrm>
            <a:off x="3160911" y="5493157"/>
            <a:ext cx="0" cy="32432"/>
          </a:xfrm>
          <a:custGeom>
            <a:avLst/>
            <a:gdLst/>
            <a:ahLst/>
            <a:cxnLst/>
            <a:rect l="l" t="t" r="r" b="b"/>
            <a:pathLst>
              <a:path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object 120">
            <a:extLst>
              <a:ext uri="{FF2B5EF4-FFF2-40B4-BE49-F238E27FC236}">
                <a16:creationId xmlns:a16="http://schemas.microsoft.com/office/drawing/2014/main" id="{CB78F415-1C72-40E5-8686-3A35FA71AC12}"/>
              </a:ext>
            </a:extLst>
          </p:cNvPr>
          <p:cNvSpPr/>
          <p:nvPr/>
        </p:nvSpPr>
        <p:spPr>
          <a:xfrm>
            <a:off x="3256180" y="5414104"/>
            <a:ext cx="32432" cy="44594"/>
          </a:xfrm>
          <a:custGeom>
            <a:avLst/>
            <a:gdLst/>
            <a:ahLst/>
            <a:cxnLst/>
            <a:rect l="l" t="t" r="r" b="b"/>
            <a:pathLst>
              <a:path w="24384" h="33527">
                <a:moveTo>
                  <a:pt x="0" y="16764"/>
                </a:moveTo>
                <a:lnTo>
                  <a:pt x="0" y="26022"/>
                </a:lnTo>
                <a:lnTo>
                  <a:pt x="5461" y="33528"/>
                </a:lnTo>
                <a:lnTo>
                  <a:pt x="18923" y="33528"/>
                </a:lnTo>
                <a:lnTo>
                  <a:pt x="24384" y="26022"/>
                </a:lnTo>
                <a:lnTo>
                  <a:pt x="24384" y="7505"/>
                </a:lnTo>
                <a:lnTo>
                  <a:pt x="18923" y="0"/>
                </a:lnTo>
                <a:lnTo>
                  <a:pt x="5461" y="0"/>
                </a:lnTo>
                <a:lnTo>
                  <a:pt x="0" y="7505"/>
                </a:lnTo>
                <a:lnTo>
                  <a:pt x="0" y="167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object 121">
            <a:extLst>
              <a:ext uri="{FF2B5EF4-FFF2-40B4-BE49-F238E27FC236}">
                <a16:creationId xmlns:a16="http://schemas.microsoft.com/office/drawing/2014/main" id="{CE55FEDD-5A4B-4BC4-B4F3-10E033499755}"/>
              </a:ext>
            </a:extLst>
          </p:cNvPr>
          <p:cNvSpPr/>
          <p:nvPr/>
        </p:nvSpPr>
        <p:spPr>
          <a:xfrm>
            <a:off x="3256180" y="5414104"/>
            <a:ext cx="32432" cy="44594"/>
          </a:xfrm>
          <a:custGeom>
            <a:avLst/>
            <a:gdLst/>
            <a:ahLst/>
            <a:cxnLst/>
            <a:rect l="l" t="t" r="r" b="b"/>
            <a:pathLst>
              <a:path w="24384" h="33527">
                <a:moveTo>
                  <a:pt x="0" y="16764"/>
                </a:moveTo>
                <a:lnTo>
                  <a:pt x="0" y="7505"/>
                </a:lnTo>
                <a:lnTo>
                  <a:pt x="5461" y="0"/>
                </a:lnTo>
                <a:lnTo>
                  <a:pt x="12192" y="0"/>
                </a:lnTo>
                <a:lnTo>
                  <a:pt x="18923" y="0"/>
                </a:lnTo>
                <a:lnTo>
                  <a:pt x="24384" y="7505"/>
                </a:lnTo>
                <a:lnTo>
                  <a:pt x="24384" y="16764"/>
                </a:lnTo>
                <a:lnTo>
                  <a:pt x="24384" y="26022"/>
                </a:lnTo>
                <a:lnTo>
                  <a:pt x="18923" y="33528"/>
                </a:lnTo>
                <a:lnTo>
                  <a:pt x="12192" y="33528"/>
                </a:lnTo>
                <a:lnTo>
                  <a:pt x="5461" y="33528"/>
                </a:lnTo>
                <a:lnTo>
                  <a:pt x="0" y="26022"/>
                </a:lnTo>
                <a:lnTo>
                  <a:pt x="0" y="16764"/>
                </a:lnTo>
                <a:close/>
              </a:path>
            </a:pathLst>
          </a:custGeom>
          <a:ln w="30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object 122">
            <a:extLst>
              <a:ext uri="{FF2B5EF4-FFF2-40B4-BE49-F238E27FC236}">
                <a16:creationId xmlns:a16="http://schemas.microsoft.com/office/drawing/2014/main" id="{2F51C39C-B83F-42EB-9A43-55287DF2F193}"/>
              </a:ext>
            </a:extLst>
          </p:cNvPr>
          <p:cNvSpPr/>
          <p:nvPr/>
        </p:nvSpPr>
        <p:spPr>
          <a:xfrm>
            <a:off x="3254153" y="5412075"/>
            <a:ext cx="32432" cy="44594"/>
          </a:xfrm>
          <a:custGeom>
            <a:avLst/>
            <a:gdLst/>
            <a:ahLst/>
            <a:cxnLst/>
            <a:rect l="l" t="t" r="r" b="b"/>
            <a:pathLst>
              <a:path w="24384" h="33527">
                <a:moveTo>
                  <a:pt x="0" y="16764"/>
                </a:moveTo>
                <a:lnTo>
                  <a:pt x="0" y="26022"/>
                </a:lnTo>
                <a:lnTo>
                  <a:pt x="5461" y="33528"/>
                </a:lnTo>
                <a:lnTo>
                  <a:pt x="18923" y="33528"/>
                </a:lnTo>
                <a:lnTo>
                  <a:pt x="24384" y="26022"/>
                </a:lnTo>
                <a:lnTo>
                  <a:pt x="24384" y="7505"/>
                </a:lnTo>
                <a:lnTo>
                  <a:pt x="18923" y="0"/>
                </a:lnTo>
                <a:lnTo>
                  <a:pt x="5461" y="0"/>
                </a:lnTo>
                <a:lnTo>
                  <a:pt x="0" y="7505"/>
                </a:lnTo>
                <a:lnTo>
                  <a:pt x="0" y="167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object 123">
            <a:extLst>
              <a:ext uri="{FF2B5EF4-FFF2-40B4-BE49-F238E27FC236}">
                <a16:creationId xmlns:a16="http://schemas.microsoft.com/office/drawing/2014/main" id="{7F3AD2FD-AC31-45A9-9048-52E83710F652}"/>
              </a:ext>
            </a:extLst>
          </p:cNvPr>
          <p:cNvSpPr/>
          <p:nvPr/>
        </p:nvSpPr>
        <p:spPr>
          <a:xfrm>
            <a:off x="3254153" y="5412075"/>
            <a:ext cx="32432" cy="44594"/>
          </a:xfrm>
          <a:custGeom>
            <a:avLst/>
            <a:gdLst/>
            <a:ahLst/>
            <a:cxnLst/>
            <a:rect l="l" t="t" r="r" b="b"/>
            <a:pathLst>
              <a:path w="24384" h="33527">
                <a:moveTo>
                  <a:pt x="0" y="16764"/>
                </a:moveTo>
                <a:lnTo>
                  <a:pt x="0" y="7505"/>
                </a:lnTo>
                <a:lnTo>
                  <a:pt x="5461" y="0"/>
                </a:lnTo>
                <a:lnTo>
                  <a:pt x="12192" y="0"/>
                </a:lnTo>
                <a:lnTo>
                  <a:pt x="18923" y="0"/>
                </a:lnTo>
                <a:lnTo>
                  <a:pt x="24384" y="7505"/>
                </a:lnTo>
                <a:lnTo>
                  <a:pt x="24384" y="16764"/>
                </a:lnTo>
                <a:lnTo>
                  <a:pt x="24384" y="26022"/>
                </a:lnTo>
                <a:lnTo>
                  <a:pt x="18923" y="33528"/>
                </a:lnTo>
                <a:lnTo>
                  <a:pt x="12192" y="33528"/>
                </a:lnTo>
                <a:lnTo>
                  <a:pt x="5461" y="33528"/>
                </a:lnTo>
                <a:lnTo>
                  <a:pt x="0" y="26022"/>
                </a:lnTo>
                <a:lnTo>
                  <a:pt x="0" y="16764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" name="object 124">
            <a:extLst>
              <a:ext uri="{FF2B5EF4-FFF2-40B4-BE49-F238E27FC236}">
                <a16:creationId xmlns:a16="http://schemas.microsoft.com/office/drawing/2014/main" id="{B51E56E7-8E3A-4734-82AB-0D61FC33A380}"/>
              </a:ext>
            </a:extLst>
          </p:cNvPr>
          <p:cNvSpPr/>
          <p:nvPr/>
        </p:nvSpPr>
        <p:spPr>
          <a:xfrm>
            <a:off x="3270369" y="5456671"/>
            <a:ext cx="0" cy="16215"/>
          </a:xfrm>
          <a:custGeom>
            <a:avLst/>
            <a:gdLst/>
            <a:ahLst/>
            <a:cxnLst/>
            <a:rect l="l" t="t" r="r" b="b"/>
            <a:pathLst>
              <a:path h="12191">
                <a:moveTo>
                  <a:pt x="0" y="0"/>
                </a:moveTo>
                <a:lnTo>
                  <a:pt x="0" y="12191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object 125">
            <a:extLst>
              <a:ext uri="{FF2B5EF4-FFF2-40B4-BE49-F238E27FC236}">
                <a16:creationId xmlns:a16="http://schemas.microsoft.com/office/drawing/2014/main" id="{3EB9AAB9-9A17-41A2-BC55-8B6FEAFCF145}"/>
              </a:ext>
            </a:extLst>
          </p:cNvPr>
          <p:cNvSpPr/>
          <p:nvPr/>
        </p:nvSpPr>
        <p:spPr>
          <a:xfrm>
            <a:off x="3235910" y="5474914"/>
            <a:ext cx="68917" cy="60809"/>
          </a:xfrm>
          <a:custGeom>
            <a:avLst/>
            <a:gdLst/>
            <a:ahLst/>
            <a:cxnLst/>
            <a:rect l="l" t="t" r="r" b="b"/>
            <a:pathLst>
              <a:path w="51815" h="45720">
                <a:moveTo>
                  <a:pt x="0" y="0"/>
                </a:moveTo>
                <a:lnTo>
                  <a:pt x="9651" y="45719"/>
                </a:lnTo>
                <a:lnTo>
                  <a:pt x="51815" y="16332"/>
                </a:lnTo>
                <a:lnTo>
                  <a:pt x="5181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object 126">
            <a:extLst>
              <a:ext uri="{FF2B5EF4-FFF2-40B4-BE49-F238E27FC236}">
                <a16:creationId xmlns:a16="http://schemas.microsoft.com/office/drawing/2014/main" id="{5D43A07D-4ACD-4526-B165-B99E0D40935C}"/>
              </a:ext>
            </a:extLst>
          </p:cNvPr>
          <p:cNvSpPr/>
          <p:nvPr/>
        </p:nvSpPr>
        <p:spPr>
          <a:xfrm>
            <a:off x="3235910" y="5474914"/>
            <a:ext cx="68917" cy="60809"/>
          </a:xfrm>
          <a:custGeom>
            <a:avLst/>
            <a:gdLst/>
            <a:ahLst/>
            <a:cxnLst/>
            <a:rect l="l" t="t" r="r" b="b"/>
            <a:pathLst>
              <a:path w="51815" h="45720">
                <a:moveTo>
                  <a:pt x="0" y="0"/>
                </a:moveTo>
                <a:lnTo>
                  <a:pt x="51815" y="0"/>
                </a:lnTo>
                <a:lnTo>
                  <a:pt x="51815" y="16332"/>
                </a:lnTo>
                <a:lnTo>
                  <a:pt x="9651" y="45719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object 127">
            <a:extLst>
              <a:ext uri="{FF2B5EF4-FFF2-40B4-BE49-F238E27FC236}">
                <a16:creationId xmlns:a16="http://schemas.microsoft.com/office/drawing/2014/main" id="{01A00DC4-F1B0-4A48-9EA2-1FD90D8EEF6F}"/>
              </a:ext>
            </a:extLst>
          </p:cNvPr>
          <p:cNvSpPr/>
          <p:nvPr/>
        </p:nvSpPr>
        <p:spPr>
          <a:xfrm>
            <a:off x="3233883" y="5472887"/>
            <a:ext cx="68917" cy="60810"/>
          </a:xfrm>
          <a:custGeom>
            <a:avLst/>
            <a:gdLst/>
            <a:ahLst/>
            <a:cxnLst/>
            <a:rect l="l" t="t" r="r" b="b"/>
            <a:pathLst>
              <a:path w="51815" h="45720">
                <a:moveTo>
                  <a:pt x="0" y="0"/>
                </a:moveTo>
                <a:lnTo>
                  <a:pt x="9651" y="45720"/>
                </a:lnTo>
                <a:lnTo>
                  <a:pt x="51815" y="16332"/>
                </a:lnTo>
                <a:lnTo>
                  <a:pt x="5181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object 128">
            <a:extLst>
              <a:ext uri="{FF2B5EF4-FFF2-40B4-BE49-F238E27FC236}">
                <a16:creationId xmlns:a16="http://schemas.microsoft.com/office/drawing/2014/main" id="{EB283D78-1DB0-4216-96D3-2E7633C3F9F1}"/>
              </a:ext>
            </a:extLst>
          </p:cNvPr>
          <p:cNvSpPr/>
          <p:nvPr/>
        </p:nvSpPr>
        <p:spPr>
          <a:xfrm>
            <a:off x="3233883" y="5472887"/>
            <a:ext cx="68917" cy="60810"/>
          </a:xfrm>
          <a:custGeom>
            <a:avLst/>
            <a:gdLst/>
            <a:ahLst/>
            <a:cxnLst/>
            <a:rect l="l" t="t" r="r" b="b"/>
            <a:pathLst>
              <a:path w="51815" h="45720">
                <a:moveTo>
                  <a:pt x="0" y="0"/>
                </a:moveTo>
                <a:lnTo>
                  <a:pt x="51815" y="0"/>
                </a:lnTo>
                <a:lnTo>
                  <a:pt x="51815" y="16332"/>
                </a:lnTo>
                <a:lnTo>
                  <a:pt x="9651" y="4572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object 129">
            <a:extLst>
              <a:ext uri="{FF2B5EF4-FFF2-40B4-BE49-F238E27FC236}">
                <a16:creationId xmlns:a16="http://schemas.microsoft.com/office/drawing/2014/main" id="{CC63E98D-7307-4C63-80E0-7D74418E6B27}"/>
              </a:ext>
            </a:extLst>
          </p:cNvPr>
          <p:cNvSpPr/>
          <p:nvPr/>
        </p:nvSpPr>
        <p:spPr>
          <a:xfrm>
            <a:off x="3237937" y="5493157"/>
            <a:ext cx="64863" cy="0"/>
          </a:xfrm>
          <a:custGeom>
            <a:avLst/>
            <a:gdLst/>
            <a:ahLst/>
            <a:cxnLst/>
            <a:rect l="l" t="t" r="r" b="b"/>
            <a:pathLst>
              <a:path w="48767">
                <a:moveTo>
                  <a:pt x="48767" y="0"/>
                </a:moveTo>
                <a:lnTo>
                  <a:pt x="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object 130">
            <a:extLst>
              <a:ext uri="{FF2B5EF4-FFF2-40B4-BE49-F238E27FC236}">
                <a16:creationId xmlns:a16="http://schemas.microsoft.com/office/drawing/2014/main" id="{FBA04E25-B3C4-429F-903C-20E3FE630F35}"/>
              </a:ext>
            </a:extLst>
          </p:cNvPr>
          <p:cNvSpPr/>
          <p:nvPr/>
        </p:nvSpPr>
        <p:spPr>
          <a:xfrm>
            <a:off x="3258207" y="5493157"/>
            <a:ext cx="0" cy="32432"/>
          </a:xfrm>
          <a:custGeom>
            <a:avLst/>
            <a:gdLst/>
            <a:ahLst/>
            <a:cxnLst/>
            <a:rect l="l" t="t" r="r" b="b"/>
            <a:pathLst>
              <a:path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object 131">
            <a:extLst>
              <a:ext uri="{FF2B5EF4-FFF2-40B4-BE49-F238E27FC236}">
                <a16:creationId xmlns:a16="http://schemas.microsoft.com/office/drawing/2014/main" id="{9D4E912E-B06D-4F92-876D-9BEBFFBFBBBF}"/>
              </a:ext>
            </a:extLst>
          </p:cNvPr>
          <p:cNvSpPr/>
          <p:nvPr/>
        </p:nvSpPr>
        <p:spPr>
          <a:xfrm>
            <a:off x="3181181" y="5493157"/>
            <a:ext cx="52702" cy="0"/>
          </a:xfrm>
          <a:custGeom>
            <a:avLst/>
            <a:gdLst/>
            <a:ahLst/>
            <a:cxnLst/>
            <a:rect l="l" t="t" r="r" b="b"/>
            <a:pathLst>
              <a:path w="39624">
                <a:moveTo>
                  <a:pt x="0" y="0"/>
                </a:moveTo>
                <a:lnTo>
                  <a:pt x="39624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object 132">
            <a:extLst>
              <a:ext uri="{FF2B5EF4-FFF2-40B4-BE49-F238E27FC236}">
                <a16:creationId xmlns:a16="http://schemas.microsoft.com/office/drawing/2014/main" id="{2B89D525-5061-43E6-85D6-B266498B6DEA}"/>
              </a:ext>
            </a:extLst>
          </p:cNvPr>
          <p:cNvSpPr/>
          <p:nvPr/>
        </p:nvSpPr>
        <p:spPr>
          <a:xfrm>
            <a:off x="3177127" y="5517481"/>
            <a:ext cx="72972" cy="56755"/>
          </a:xfrm>
          <a:custGeom>
            <a:avLst/>
            <a:gdLst/>
            <a:ahLst/>
            <a:cxnLst/>
            <a:rect l="l" t="t" r="r" b="b"/>
            <a:pathLst>
              <a:path w="54864" h="42672">
                <a:moveTo>
                  <a:pt x="0" y="0"/>
                </a:moveTo>
                <a:lnTo>
                  <a:pt x="54864" y="4267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object 133">
            <a:extLst>
              <a:ext uri="{FF2B5EF4-FFF2-40B4-BE49-F238E27FC236}">
                <a16:creationId xmlns:a16="http://schemas.microsoft.com/office/drawing/2014/main" id="{8BAD4687-D862-47FC-A323-923835A44258}"/>
              </a:ext>
            </a:extLst>
          </p:cNvPr>
          <p:cNvSpPr/>
          <p:nvPr/>
        </p:nvSpPr>
        <p:spPr>
          <a:xfrm>
            <a:off x="3169019" y="5513426"/>
            <a:ext cx="68918" cy="56755"/>
          </a:xfrm>
          <a:custGeom>
            <a:avLst/>
            <a:gdLst/>
            <a:ahLst/>
            <a:cxnLst/>
            <a:rect l="l" t="t" r="r" b="b"/>
            <a:pathLst>
              <a:path w="51816" h="42672">
                <a:moveTo>
                  <a:pt x="0" y="42672"/>
                </a:moveTo>
                <a:lnTo>
                  <a:pt x="5181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object 134">
            <a:extLst>
              <a:ext uri="{FF2B5EF4-FFF2-40B4-BE49-F238E27FC236}">
                <a16:creationId xmlns:a16="http://schemas.microsoft.com/office/drawing/2014/main" id="{C4C46D20-8B73-4908-9493-2F96C6ECC660}"/>
              </a:ext>
            </a:extLst>
          </p:cNvPr>
          <p:cNvSpPr/>
          <p:nvPr/>
        </p:nvSpPr>
        <p:spPr>
          <a:xfrm>
            <a:off x="3169019" y="5570182"/>
            <a:ext cx="93242" cy="64864"/>
          </a:xfrm>
          <a:custGeom>
            <a:avLst/>
            <a:gdLst/>
            <a:ahLst/>
            <a:cxnLst/>
            <a:rect l="l" t="t" r="r" b="b"/>
            <a:pathLst>
              <a:path w="70104" h="48768">
                <a:moveTo>
                  <a:pt x="0" y="0"/>
                </a:moveTo>
                <a:lnTo>
                  <a:pt x="70104" y="48768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object 135">
            <a:extLst>
              <a:ext uri="{FF2B5EF4-FFF2-40B4-BE49-F238E27FC236}">
                <a16:creationId xmlns:a16="http://schemas.microsoft.com/office/drawing/2014/main" id="{FE6E53D3-69D7-41C3-B8E1-6644168FA0E0}"/>
              </a:ext>
            </a:extLst>
          </p:cNvPr>
          <p:cNvSpPr/>
          <p:nvPr/>
        </p:nvSpPr>
        <p:spPr>
          <a:xfrm>
            <a:off x="3156857" y="5574236"/>
            <a:ext cx="93242" cy="60810"/>
          </a:xfrm>
          <a:custGeom>
            <a:avLst/>
            <a:gdLst/>
            <a:ahLst/>
            <a:cxnLst/>
            <a:rect l="l" t="t" r="r" b="b"/>
            <a:pathLst>
              <a:path w="70104" h="45720">
                <a:moveTo>
                  <a:pt x="70104" y="0"/>
                </a:moveTo>
                <a:lnTo>
                  <a:pt x="0" y="4572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object 136">
            <a:extLst>
              <a:ext uri="{FF2B5EF4-FFF2-40B4-BE49-F238E27FC236}">
                <a16:creationId xmlns:a16="http://schemas.microsoft.com/office/drawing/2014/main" id="{4C0EB9C3-FCA5-4750-A711-C121564D3177}"/>
              </a:ext>
            </a:extLst>
          </p:cNvPr>
          <p:cNvSpPr/>
          <p:nvPr/>
        </p:nvSpPr>
        <p:spPr>
          <a:xfrm>
            <a:off x="3156858" y="5635047"/>
            <a:ext cx="121618" cy="72970"/>
          </a:xfrm>
          <a:custGeom>
            <a:avLst/>
            <a:gdLst/>
            <a:ahLst/>
            <a:cxnLst/>
            <a:rect l="l" t="t" r="r" b="b"/>
            <a:pathLst>
              <a:path w="91439" h="54863">
                <a:moveTo>
                  <a:pt x="0" y="0"/>
                </a:moveTo>
                <a:lnTo>
                  <a:pt x="91439" y="54863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object 137">
            <a:extLst>
              <a:ext uri="{FF2B5EF4-FFF2-40B4-BE49-F238E27FC236}">
                <a16:creationId xmlns:a16="http://schemas.microsoft.com/office/drawing/2014/main" id="{E95ED92A-CFF0-4FD4-9913-98B3804E6C27}"/>
              </a:ext>
            </a:extLst>
          </p:cNvPr>
          <p:cNvSpPr/>
          <p:nvPr/>
        </p:nvSpPr>
        <p:spPr>
          <a:xfrm>
            <a:off x="3140641" y="5635047"/>
            <a:ext cx="121620" cy="72970"/>
          </a:xfrm>
          <a:custGeom>
            <a:avLst/>
            <a:gdLst/>
            <a:ahLst/>
            <a:cxnLst/>
            <a:rect l="l" t="t" r="r" b="b"/>
            <a:pathLst>
              <a:path w="91440" h="54863">
                <a:moveTo>
                  <a:pt x="91440" y="0"/>
                </a:moveTo>
                <a:lnTo>
                  <a:pt x="0" y="54863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object 138">
            <a:extLst>
              <a:ext uri="{FF2B5EF4-FFF2-40B4-BE49-F238E27FC236}">
                <a16:creationId xmlns:a16="http://schemas.microsoft.com/office/drawing/2014/main" id="{CB1C7699-7448-4989-8848-AB1614895293}"/>
              </a:ext>
            </a:extLst>
          </p:cNvPr>
          <p:cNvSpPr/>
          <p:nvPr/>
        </p:nvSpPr>
        <p:spPr>
          <a:xfrm>
            <a:off x="3931169" y="4678305"/>
            <a:ext cx="1885105" cy="1170926"/>
          </a:xfrm>
          <a:custGeom>
            <a:avLst/>
            <a:gdLst/>
            <a:ahLst/>
            <a:cxnLst/>
            <a:rect l="l" t="t" r="r" b="b"/>
            <a:pathLst>
              <a:path w="1417320" h="880363">
                <a:moveTo>
                  <a:pt x="1417320" y="0"/>
                </a:moveTo>
                <a:lnTo>
                  <a:pt x="1417320" y="880363"/>
                </a:lnTo>
                <a:lnTo>
                  <a:pt x="0" y="880363"/>
                </a:lnTo>
              </a:path>
            </a:pathLst>
          </a:custGeom>
          <a:ln w="12192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object 139">
            <a:extLst>
              <a:ext uri="{FF2B5EF4-FFF2-40B4-BE49-F238E27FC236}">
                <a16:creationId xmlns:a16="http://schemas.microsoft.com/office/drawing/2014/main" id="{AD71F0EA-F992-48E8-84E8-2F1EE81D78C9}"/>
              </a:ext>
            </a:extLst>
          </p:cNvPr>
          <p:cNvSpPr/>
          <p:nvPr/>
        </p:nvSpPr>
        <p:spPr>
          <a:xfrm>
            <a:off x="2733214" y="2430367"/>
            <a:ext cx="1374303" cy="952688"/>
          </a:xfrm>
          <a:custGeom>
            <a:avLst/>
            <a:gdLst/>
            <a:ahLst/>
            <a:cxnLst/>
            <a:rect l="l" t="t" r="r" b="b"/>
            <a:pathLst>
              <a:path w="1033272" h="716280">
                <a:moveTo>
                  <a:pt x="0" y="119380"/>
                </a:moveTo>
                <a:lnTo>
                  <a:pt x="77" y="601248"/>
                </a:lnTo>
                <a:lnTo>
                  <a:pt x="9222" y="642975"/>
                </a:lnTo>
                <a:lnTo>
                  <a:pt x="31598" y="677794"/>
                </a:lnTo>
                <a:lnTo>
                  <a:pt x="64379" y="702875"/>
                </a:lnTo>
                <a:lnTo>
                  <a:pt x="104734" y="715389"/>
                </a:lnTo>
                <a:lnTo>
                  <a:pt x="119380" y="716280"/>
                </a:lnTo>
                <a:lnTo>
                  <a:pt x="918240" y="716202"/>
                </a:lnTo>
                <a:lnTo>
                  <a:pt x="959967" y="707057"/>
                </a:lnTo>
                <a:lnTo>
                  <a:pt x="994786" y="684681"/>
                </a:lnTo>
                <a:lnTo>
                  <a:pt x="1019867" y="651900"/>
                </a:lnTo>
                <a:lnTo>
                  <a:pt x="1032381" y="611545"/>
                </a:lnTo>
                <a:lnTo>
                  <a:pt x="1033272" y="596900"/>
                </a:lnTo>
                <a:lnTo>
                  <a:pt x="1033194" y="115031"/>
                </a:lnTo>
                <a:lnTo>
                  <a:pt x="1024049" y="73304"/>
                </a:lnTo>
                <a:lnTo>
                  <a:pt x="1001673" y="38485"/>
                </a:lnTo>
                <a:lnTo>
                  <a:pt x="968892" y="13404"/>
                </a:lnTo>
                <a:lnTo>
                  <a:pt x="928537" y="890"/>
                </a:lnTo>
                <a:lnTo>
                  <a:pt x="913892" y="0"/>
                </a:lnTo>
                <a:lnTo>
                  <a:pt x="115031" y="77"/>
                </a:lnTo>
                <a:lnTo>
                  <a:pt x="73304" y="9222"/>
                </a:lnTo>
                <a:lnTo>
                  <a:pt x="38485" y="31598"/>
                </a:lnTo>
                <a:lnTo>
                  <a:pt x="13404" y="64379"/>
                </a:lnTo>
                <a:lnTo>
                  <a:pt x="890" y="104734"/>
                </a:lnTo>
                <a:lnTo>
                  <a:pt x="0" y="1193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object 140">
            <a:extLst>
              <a:ext uri="{FF2B5EF4-FFF2-40B4-BE49-F238E27FC236}">
                <a16:creationId xmlns:a16="http://schemas.microsoft.com/office/drawing/2014/main" id="{6FBA8B15-6555-4F69-919B-13B8A1873CB0}"/>
              </a:ext>
            </a:extLst>
          </p:cNvPr>
          <p:cNvSpPr/>
          <p:nvPr/>
        </p:nvSpPr>
        <p:spPr>
          <a:xfrm>
            <a:off x="2733214" y="2430367"/>
            <a:ext cx="1374303" cy="952688"/>
          </a:xfrm>
          <a:custGeom>
            <a:avLst/>
            <a:gdLst/>
            <a:ahLst/>
            <a:cxnLst/>
            <a:rect l="l" t="t" r="r" b="b"/>
            <a:pathLst>
              <a:path w="1033272" h="716280">
                <a:moveTo>
                  <a:pt x="0" y="119380"/>
                </a:moveTo>
                <a:lnTo>
                  <a:pt x="7697" y="77128"/>
                </a:lnTo>
                <a:lnTo>
                  <a:pt x="28903" y="41509"/>
                </a:lnTo>
                <a:lnTo>
                  <a:pt x="60790" y="15350"/>
                </a:lnTo>
                <a:lnTo>
                  <a:pt x="100529" y="1481"/>
                </a:lnTo>
                <a:lnTo>
                  <a:pt x="119380" y="0"/>
                </a:lnTo>
                <a:lnTo>
                  <a:pt x="913892" y="0"/>
                </a:lnTo>
                <a:lnTo>
                  <a:pt x="956143" y="7697"/>
                </a:lnTo>
                <a:lnTo>
                  <a:pt x="991762" y="28903"/>
                </a:lnTo>
                <a:lnTo>
                  <a:pt x="1017921" y="60790"/>
                </a:lnTo>
                <a:lnTo>
                  <a:pt x="1031790" y="100529"/>
                </a:lnTo>
                <a:lnTo>
                  <a:pt x="1033272" y="119380"/>
                </a:lnTo>
                <a:lnTo>
                  <a:pt x="1033272" y="596900"/>
                </a:lnTo>
                <a:lnTo>
                  <a:pt x="1025574" y="639151"/>
                </a:lnTo>
                <a:lnTo>
                  <a:pt x="1004368" y="674770"/>
                </a:lnTo>
                <a:lnTo>
                  <a:pt x="972481" y="700929"/>
                </a:lnTo>
                <a:lnTo>
                  <a:pt x="932742" y="714798"/>
                </a:lnTo>
                <a:lnTo>
                  <a:pt x="913892" y="716280"/>
                </a:lnTo>
                <a:lnTo>
                  <a:pt x="119380" y="716280"/>
                </a:lnTo>
                <a:lnTo>
                  <a:pt x="77128" y="708582"/>
                </a:lnTo>
                <a:lnTo>
                  <a:pt x="41509" y="687376"/>
                </a:lnTo>
                <a:lnTo>
                  <a:pt x="15350" y="655489"/>
                </a:lnTo>
                <a:lnTo>
                  <a:pt x="1481" y="615750"/>
                </a:lnTo>
                <a:lnTo>
                  <a:pt x="0" y="596900"/>
                </a:lnTo>
                <a:lnTo>
                  <a:pt x="0" y="119380"/>
                </a:lnTo>
                <a:close/>
              </a:path>
            </a:pathLst>
          </a:custGeom>
          <a:solidFill>
            <a:srgbClr val="F5F1FC"/>
          </a:solidFill>
          <a:ln w="9144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object 35">
            <a:extLst>
              <a:ext uri="{FF2B5EF4-FFF2-40B4-BE49-F238E27FC236}">
                <a16:creationId xmlns:a16="http://schemas.microsoft.com/office/drawing/2014/main" id="{2217C8F2-DD77-4982-93FE-DC86F21A7FA7}"/>
              </a:ext>
            </a:extLst>
          </p:cNvPr>
          <p:cNvSpPr txBox="1"/>
          <p:nvPr/>
        </p:nvSpPr>
        <p:spPr>
          <a:xfrm>
            <a:off x="7454455" y="1691799"/>
            <a:ext cx="3522554" cy="289589"/>
          </a:xfrm>
          <a:prstGeom prst="rect">
            <a:avLst/>
          </a:prstGeom>
        </p:spPr>
        <p:txBody>
          <a:bodyPr wrap="square" lIns="0" tIns="12879" rIns="0" bIns="0" rtlCol="0">
            <a:noAutofit/>
          </a:bodyPr>
          <a:lstStyle/>
          <a:p>
            <a:pPr marL="16891" marR="0" lvl="0" indent="0" algn="l" defTabSz="914400" rtl="0" eaLnBrk="1" fontAlgn="auto" latinLnBrk="0" hangingPunct="1">
              <a:lnSpc>
                <a:spcPts val="20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62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ce utilitatea ca platformă</a:t>
            </a:r>
            <a:r>
              <a:rPr kumimoji="0" sz="1862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?</a:t>
            </a:r>
            <a:endParaRPr kumimoji="0" sz="18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5" name="object 34">
            <a:extLst>
              <a:ext uri="{FF2B5EF4-FFF2-40B4-BE49-F238E27FC236}">
                <a16:creationId xmlns:a16="http://schemas.microsoft.com/office/drawing/2014/main" id="{18F20745-E684-498C-9D69-2D402DE7BE05}"/>
              </a:ext>
            </a:extLst>
          </p:cNvPr>
          <p:cNvSpPr txBox="1"/>
          <p:nvPr/>
        </p:nvSpPr>
        <p:spPr>
          <a:xfrm>
            <a:off x="825541" y="1959703"/>
            <a:ext cx="1120455" cy="479798"/>
          </a:xfrm>
          <a:prstGeom prst="rect">
            <a:avLst/>
          </a:prstGeom>
        </p:spPr>
        <p:txBody>
          <a:bodyPr wrap="square" lIns="0" tIns="1119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6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Surse</a:t>
            </a:r>
            <a:r>
              <a:rPr kumimoji="0" lang="en-US" sz="1596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 </a:t>
            </a:r>
            <a:r>
              <a:rPr kumimoji="0" lang="en-US" sz="1596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producere</a:t>
            </a: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6" name="object 33">
            <a:extLst>
              <a:ext uri="{FF2B5EF4-FFF2-40B4-BE49-F238E27FC236}">
                <a16:creationId xmlns:a16="http://schemas.microsoft.com/office/drawing/2014/main" id="{51BE5A23-A706-429D-9879-92C8BEB07756}"/>
              </a:ext>
            </a:extLst>
          </p:cNvPr>
          <p:cNvSpPr txBox="1"/>
          <p:nvPr/>
        </p:nvSpPr>
        <p:spPr>
          <a:xfrm>
            <a:off x="5247196" y="2125240"/>
            <a:ext cx="1237719" cy="236483"/>
          </a:xfrm>
          <a:prstGeom prst="rect">
            <a:avLst/>
          </a:prstGeom>
        </p:spPr>
        <p:txBody>
          <a:bodyPr wrap="square" lIns="0" tIns="11190" rIns="0" bIns="0" rtlCol="0">
            <a:noAutofit/>
          </a:bodyPr>
          <a:lstStyle/>
          <a:p>
            <a:pPr marL="16891" marR="0" lvl="0" indent="0" algn="l" defTabSz="914400" rtl="0" eaLnBrk="1" fontAlgn="auto" latinLnBrk="0" hangingPunct="1">
              <a:lnSpc>
                <a:spcPts val="17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96" b="1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Consum</a:t>
            </a:r>
            <a:r>
              <a:rPr kumimoji="0" lang="en-US" sz="1596" b="1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ato</a:t>
            </a:r>
            <a:r>
              <a:rPr kumimoji="0" sz="1596" b="1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7" name="object 32">
            <a:extLst>
              <a:ext uri="{FF2B5EF4-FFF2-40B4-BE49-F238E27FC236}">
                <a16:creationId xmlns:a16="http://schemas.microsoft.com/office/drawing/2014/main" id="{E942409F-5587-4B75-9A83-829ABFD2D5B9}"/>
              </a:ext>
            </a:extLst>
          </p:cNvPr>
          <p:cNvSpPr txBox="1"/>
          <p:nvPr/>
        </p:nvSpPr>
        <p:spPr>
          <a:xfrm>
            <a:off x="4183851" y="2319154"/>
            <a:ext cx="838281" cy="236887"/>
          </a:xfrm>
          <a:prstGeom prst="rect">
            <a:avLst/>
          </a:prstGeom>
        </p:spPr>
        <p:txBody>
          <a:bodyPr wrap="square" lIns="0" tIns="11232" rIns="0" bIns="0" rtlCol="0">
            <a:noAutofit/>
          </a:bodyPr>
          <a:lstStyle/>
          <a:p>
            <a:pPr marL="16891" marR="0" lvl="0" indent="0" algn="ctr" defTabSz="914400" rtl="0" eaLnBrk="1" fontAlgn="auto" latinLnBrk="0" hangingPunct="1">
              <a:lnSpc>
                <a:spcPts val="17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96" b="0" i="1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Servic</a:t>
            </a:r>
            <a:r>
              <a:rPr kumimoji="0" lang="en-US" sz="1596" b="0" i="1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ii</a:t>
            </a: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8" name="object 31">
            <a:extLst>
              <a:ext uri="{FF2B5EF4-FFF2-40B4-BE49-F238E27FC236}">
                <a16:creationId xmlns:a16="http://schemas.microsoft.com/office/drawing/2014/main" id="{767E9208-AF6F-4D25-86AC-876B589811AD}"/>
              </a:ext>
            </a:extLst>
          </p:cNvPr>
          <p:cNvSpPr txBox="1"/>
          <p:nvPr/>
        </p:nvSpPr>
        <p:spPr>
          <a:xfrm>
            <a:off x="2752531" y="2488091"/>
            <a:ext cx="1325655" cy="269319"/>
          </a:xfrm>
          <a:prstGeom prst="rect">
            <a:avLst/>
          </a:prstGeom>
        </p:spPr>
        <p:txBody>
          <a:bodyPr wrap="square" lIns="0" tIns="12879" rIns="0" bIns="0" rtlCol="0">
            <a:noAutofit/>
          </a:bodyPr>
          <a:lstStyle/>
          <a:p>
            <a:pPr marL="16891" marR="0" lvl="0" indent="0" algn="ctr" defTabSz="914400" rtl="0" eaLnBrk="1" fontAlgn="auto" latinLnBrk="0" hangingPunct="1">
              <a:lnSpc>
                <a:spcPts val="20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2" b="1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distribuitor</a:t>
            </a:r>
            <a:endParaRPr kumimoji="0" lang="en-US" sz="1862" b="1" i="0" u="none" strike="noStrike" kern="1200" cap="none" spc="-4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6891" marR="0" lvl="0" indent="0" algn="ctr" defTabSz="914400" rtl="0" eaLnBrk="1" fontAlgn="auto" latinLnBrk="0" hangingPunct="1">
              <a:lnSpc>
                <a:spcPts val="20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62" b="1" spc="-4" dirty="0">
                <a:solidFill>
                  <a:prstClr val="black"/>
                </a:solidFill>
                <a:latin typeface="Arial"/>
                <a:cs typeface="Arial"/>
              </a:rPr>
              <a:t>ca </a:t>
            </a:r>
          </a:p>
          <a:p>
            <a:pPr marL="16891" marR="0" lvl="0" indent="0" algn="ctr" defTabSz="914400" rtl="0" eaLnBrk="1" fontAlgn="auto" latinLnBrk="0" hangingPunct="1">
              <a:lnSpc>
                <a:spcPts val="20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2" b="1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“platform</a:t>
            </a:r>
            <a:r>
              <a:rPr kumimoji="0" lang="ro-RO" sz="1862" b="1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ă</a:t>
            </a:r>
            <a:r>
              <a:rPr kumimoji="0" lang="en-US" sz="1862" b="1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”</a:t>
            </a:r>
            <a:endParaRPr kumimoji="0" sz="18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9" name="object 28">
            <a:extLst>
              <a:ext uri="{FF2B5EF4-FFF2-40B4-BE49-F238E27FC236}">
                <a16:creationId xmlns:a16="http://schemas.microsoft.com/office/drawing/2014/main" id="{97527F69-2F46-42DA-95DC-0764FCE7ED71}"/>
              </a:ext>
            </a:extLst>
          </p:cNvPr>
          <p:cNvSpPr txBox="1"/>
          <p:nvPr/>
        </p:nvSpPr>
        <p:spPr>
          <a:xfrm>
            <a:off x="2331195" y="5664713"/>
            <a:ext cx="502423" cy="236481"/>
          </a:xfrm>
          <a:prstGeom prst="rect">
            <a:avLst/>
          </a:prstGeom>
        </p:spPr>
        <p:txBody>
          <a:bodyPr wrap="square" lIns="0" tIns="11190" rIns="0" bIns="0" rtlCol="0">
            <a:noAutofit/>
          </a:bodyPr>
          <a:lstStyle/>
          <a:p>
            <a:pPr marL="16891" marR="0" lvl="0" indent="0" algn="l" defTabSz="914400" rtl="0" eaLnBrk="1" fontAlgn="auto" latinLnBrk="0" hangingPunct="1">
              <a:lnSpc>
                <a:spcPts val="17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6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OD</a:t>
            </a: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0" name="object 27">
            <a:extLst>
              <a:ext uri="{FF2B5EF4-FFF2-40B4-BE49-F238E27FC236}">
                <a16:creationId xmlns:a16="http://schemas.microsoft.com/office/drawing/2014/main" id="{D63D5381-6341-409D-9C7C-66922E33DBFF}"/>
              </a:ext>
            </a:extLst>
          </p:cNvPr>
          <p:cNvSpPr txBox="1"/>
          <p:nvPr/>
        </p:nvSpPr>
        <p:spPr>
          <a:xfrm>
            <a:off x="11329363" y="6252440"/>
            <a:ext cx="128233" cy="167564"/>
          </a:xfrm>
          <a:prstGeom prst="rect">
            <a:avLst/>
          </a:prstGeom>
        </p:spPr>
        <p:txBody>
          <a:bodyPr wrap="square" lIns="0" tIns="7685" rIns="0" bIns="0" rtlCol="0">
            <a:noAutofit/>
          </a:bodyPr>
          <a:lstStyle/>
          <a:p>
            <a:pPr marL="16891" marR="0" lvl="0" indent="0" algn="l" defTabSz="914400" rtl="0" eaLnBrk="1" fontAlgn="auto" latinLnBrk="0" hangingPunct="1">
              <a:lnSpc>
                <a:spcPts val="12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4" b="0" i="0" u="none" strike="noStrike" kern="1200" cap="none" spc="0" normalizeH="0" baseline="0" noProof="0" dirty="0">
                <a:ln>
                  <a:noFill/>
                </a:ln>
                <a:solidFill>
                  <a:srgbClr val="94949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</a:t>
            </a:r>
            <a:endParaRPr kumimoji="0" sz="106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1" name="object 26">
            <a:extLst>
              <a:ext uri="{FF2B5EF4-FFF2-40B4-BE49-F238E27FC236}">
                <a16:creationId xmlns:a16="http://schemas.microsoft.com/office/drawing/2014/main" id="{65A9A4BE-404E-4F5A-9F5A-D3A80E09B1B3}"/>
              </a:ext>
            </a:extLst>
          </p:cNvPr>
          <p:cNvSpPr txBox="1"/>
          <p:nvPr/>
        </p:nvSpPr>
        <p:spPr>
          <a:xfrm>
            <a:off x="3160912" y="5483022"/>
            <a:ext cx="97294" cy="425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object 25">
            <a:extLst>
              <a:ext uri="{FF2B5EF4-FFF2-40B4-BE49-F238E27FC236}">
                <a16:creationId xmlns:a16="http://schemas.microsoft.com/office/drawing/2014/main" id="{31630C1D-EE59-4AB0-9CF3-3E6E0517D40A}"/>
              </a:ext>
            </a:extLst>
          </p:cNvPr>
          <p:cNvSpPr txBox="1"/>
          <p:nvPr/>
        </p:nvSpPr>
        <p:spPr>
          <a:xfrm>
            <a:off x="3258207" y="5483022"/>
            <a:ext cx="44593" cy="425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object 24">
            <a:extLst>
              <a:ext uri="{FF2B5EF4-FFF2-40B4-BE49-F238E27FC236}">
                <a16:creationId xmlns:a16="http://schemas.microsoft.com/office/drawing/2014/main" id="{2F138EF8-4E0F-4B3D-88CC-F17BF0AE4A9E}"/>
              </a:ext>
            </a:extLst>
          </p:cNvPr>
          <p:cNvSpPr txBox="1"/>
          <p:nvPr/>
        </p:nvSpPr>
        <p:spPr>
          <a:xfrm>
            <a:off x="1636611" y="4126962"/>
            <a:ext cx="1775479" cy="9205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4" name="object 23">
            <a:extLst>
              <a:ext uri="{FF2B5EF4-FFF2-40B4-BE49-F238E27FC236}">
                <a16:creationId xmlns:a16="http://schemas.microsoft.com/office/drawing/2014/main" id="{53FD444F-0F0B-40AD-9373-5944C868C72B}"/>
              </a:ext>
            </a:extLst>
          </p:cNvPr>
          <p:cNvSpPr txBox="1"/>
          <p:nvPr/>
        </p:nvSpPr>
        <p:spPr>
          <a:xfrm>
            <a:off x="3931169" y="4159394"/>
            <a:ext cx="522965" cy="152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object 22">
            <a:extLst>
              <a:ext uri="{FF2B5EF4-FFF2-40B4-BE49-F238E27FC236}">
                <a16:creationId xmlns:a16="http://schemas.microsoft.com/office/drawing/2014/main" id="{E4FFC382-2B3E-4E1E-B9C9-650C5F15B614}"/>
              </a:ext>
            </a:extLst>
          </p:cNvPr>
          <p:cNvSpPr txBox="1"/>
          <p:nvPr/>
        </p:nvSpPr>
        <p:spPr>
          <a:xfrm>
            <a:off x="4454134" y="4159395"/>
            <a:ext cx="301514" cy="5675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6" name="object 20">
            <a:extLst>
              <a:ext uri="{FF2B5EF4-FFF2-40B4-BE49-F238E27FC236}">
                <a16:creationId xmlns:a16="http://schemas.microsoft.com/office/drawing/2014/main" id="{26A902C0-E3C8-47B7-A54D-4E917BDF4ED0}"/>
              </a:ext>
            </a:extLst>
          </p:cNvPr>
          <p:cNvSpPr txBox="1"/>
          <p:nvPr/>
        </p:nvSpPr>
        <p:spPr>
          <a:xfrm>
            <a:off x="3558202" y="4126963"/>
            <a:ext cx="440534" cy="5981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object 19">
            <a:extLst>
              <a:ext uri="{FF2B5EF4-FFF2-40B4-BE49-F238E27FC236}">
                <a16:creationId xmlns:a16="http://schemas.microsoft.com/office/drawing/2014/main" id="{B23C0B95-A7A5-4569-90C2-45D767E5D381}"/>
              </a:ext>
            </a:extLst>
          </p:cNvPr>
          <p:cNvSpPr txBox="1"/>
          <p:nvPr/>
        </p:nvSpPr>
        <p:spPr>
          <a:xfrm>
            <a:off x="1320399" y="2894549"/>
            <a:ext cx="482255" cy="8148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8" name="object 18">
            <a:extLst>
              <a:ext uri="{FF2B5EF4-FFF2-40B4-BE49-F238E27FC236}">
                <a16:creationId xmlns:a16="http://schemas.microsoft.com/office/drawing/2014/main" id="{44D1860C-5DF2-4330-BB7F-E29D2A62529C}"/>
              </a:ext>
            </a:extLst>
          </p:cNvPr>
          <p:cNvSpPr txBox="1"/>
          <p:nvPr/>
        </p:nvSpPr>
        <p:spPr>
          <a:xfrm>
            <a:off x="1320399" y="3709400"/>
            <a:ext cx="482255" cy="11579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object 16">
            <a:extLst>
              <a:ext uri="{FF2B5EF4-FFF2-40B4-BE49-F238E27FC236}">
                <a16:creationId xmlns:a16="http://schemas.microsoft.com/office/drawing/2014/main" id="{B7CDDFE0-34D4-43D3-96B3-98734D14CD60}"/>
              </a:ext>
            </a:extLst>
          </p:cNvPr>
          <p:cNvSpPr txBox="1"/>
          <p:nvPr/>
        </p:nvSpPr>
        <p:spPr>
          <a:xfrm>
            <a:off x="4977099" y="3202653"/>
            <a:ext cx="251346" cy="737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0" name="object 15">
            <a:extLst>
              <a:ext uri="{FF2B5EF4-FFF2-40B4-BE49-F238E27FC236}">
                <a16:creationId xmlns:a16="http://schemas.microsoft.com/office/drawing/2014/main" id="{127E45A6-E944-49DA-B2A4-87C02A62C928}"/>
              </a:ext>
            </a:extLst>
          </p:cNvPr>
          <p:cNvSpPr txBox="1"/>
          <p:nvPr/>
        </p:nvSpPr>
        <p:spPr>
          <a:xfrm>
            <a:off x="5228446" y="3202653"/>
            <a:ext cx="1175657" cy="1475651"/>
          </a:xfrm>
          <a:prstGeom prst="rect">
            <a:avLst/>
          </a:prstGeom>
        </p:spPr>
        <p:txBody>
          <a:bodyPr wrap="square" lIns="0" tIns="34627" rIns="0" bIns="0" rtlCol="0">
            <a:noAutofit/>
          </a:bodyPr>
          <a:lstStyle/>
          <a:p>
            <a:pPr marL="119926" marR="0" lvl="0" indent="0" algn="l" defTabSz="914400" rtl="0" eaLnBrk="1" fontAlgn="auto" latinLnBrk="0" hangingPunct="1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96" b="1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Prosum</a:t>
            </a:r>
            <a:r>
              <a:rPr lang="en-US" sz="1596" b="1" spc="-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kumimoji="0" sz="1596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7361" marR="0" lvl="0" indent="0" algn="l" defTabSz="914400" rtl="0" eaLnBrk="1" fontAlgn="auto" latinLnBrk="0" hangingPunct="1">
              <a:lnSpc>
                <a:spcPct val="95825"/>
              </a:lnSpc>
              <a:spcBef>
                <a:spcPts val="72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97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kWh, Kw, ΔKw</a:t>
            </a:r>
            <a:endParaRPr kumimoji="0" sz="1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1" name="object 14">
            <a:extLst>
              <a:ext uri="{FF2B5EF4-FFF2-40B4-BE49-F238E27FC236}">
                <a16:creationId xmlns:a16="http://schemas.microsoft.com/office/drawing/2014/main" id="{011C52CD-D845-4D52-B8DB-E08AC461E650}"/>
              </a:ext>
            </a:extLst>
          </p:cNvPr>
          <p:cNvSpPr txBox="1"/>
          <p:nvPr/>
        </p:nvSpPr>
        <p:spPr>
          <a:xfrm>
            <a:off x="4977099" y="3940477"/>
            <a:ext cx="251346" cy="7378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2" name="object 13">
            <a:extLst>
              <a:ext uri="{FF2B5EF4-FFF2-40B4-BE49-F238E27FC236}">
                <a16:creationId xmlns:a16="http://schemas.microsoft.com/office/drawing/2014/main" id="{B160DCC9-53EA-43F0-92A4-944DB3A79CB2}"/>
              </a:ext>
            </a:extLst>
          </p:cNvPr>
          <p:cNvSpPr txBox="1"/>
          <p:nvPr/>
        </p:nvSpPr>
        <p:spPr>
          <a:xfrm>
            <a:off x="4977099" y="4678305"/>
            <a:ext cx="839176" cy="11709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object 12">
            <a:extLst>
              <a:ext uri="{FF2B5EF4-FFF2-40B4-BE49-F238E27FC236}">
                <a16:creationId xmlns:a16="http://schemas.microsoft.com/office/drawing/2014/main" id="{1FE68A7C-C32C-4FB9-A8FC-5B345056F789}"/>
              </a:ext>
            </a:extLst>
          </p:cNvPr>
          <p:cNvSpPr txBox="1"/>
          <p:nvPr/>
        </p:nvSpPr>
        <p:spPr>
          <a:xfrm>
            <a:off x="5816274" y="4678305"/>
            <a:ext cx="587829" cy="11709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object 11">
            <a:extLst>
              <a:ext uri="{FF2B5EF4-FFF2-40B4-BE49-F238E27FC236}">
                <a16:creationId xmlns:a16="http://schemas.microsoft.com/office/drawing/2014/main" id="{4D9C43CC-2857-4FFB-A6E5-205E93909B51}"/>
              </a:ext>
            </a:extLst>
          </p:cNvPr>
          <p:cNvSpPr txBox="1"/>
          <p:nvPr/>
        </p:nvSpPr>
        <p:spPr>
          <a:xfrm>
            <a:off x="3694011" y="2720228"/>
            <a:ext cx="1848282" cy="394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object 10">
            <a:extLst>
              <a:ext uri="{FF2B5EF4-FFF2-40B4-BE49-F238E27FC236}">
                <a16:creationId xmlns:a16="http://schemas.microsoft.com/office/drawing/2014/main" id="{55C8ECEC-1485-45A7-B38D-194831BC82D9}"/>
              </a:ext>
            </a:extLst>
          </p:cNvPr>
          <p:cNvSpPr txBox="1"/>
          <p:nvPr/>
        </p:nvSpPr>
        <p:spPr>
          <a:xfrm>
            <a:off x="1636612" y="2720228"/>
            <a:ext cx="1750479" cy="361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object 9">
            <a:extLst>
              <a:ext uri="{FF2B5EF4-FFF2-40B4-BE49-F238E27FC236}">
                <a16:creationId xmlns:a16="http://schemas.microsoft.com/office/drawing/2014/main" id="{A281D7D9-EC72-4AE2-A931-B29BFA959243}"/>
              </a:ext>
            </a:extLst>
          </p:cNvPr>
          <p:cNvSpPr txBox="1"/>
          <p:nvPr/>
        </p:nvSpPr>
        <p:spPr>
          <a:xfrm>
            <a:off x="610952" y="2720227"/>
            <a:ext cx="460313" cy="23229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7" name="object 8">
            <a:extLst>
              <a:ext uri="{FF2B5EF4-FFF2-40B4-BE49-F238E27FC236}">
                <a16:creationId xmlns:a16="http://schemas.microsoft.com/office/drawing/2014/main" id="{505508F6-42A5-4E4D-8CDD-C5E25C1240A9}"/>
              </a:ext>
            </a:extLst>
          </p:cNvPr>
          <p:cNvSpPr txBox="1"/>
          <p:nvPr/>
        </p:nvSpPr>
        <p:spPr>
          <a:xfrm>
            <a:off x="-226212" y="3117025"/>
            <a:ext cx="2849226" cy="2476988"/>
          </a:xfrm>
          <a:prstGeom prst="rect">
            <a:avLst/>
          </a:prstGeom>
        </p:spPr>
        <p:txBody>
          <a:bodyPr wrap="square" lIns="0" tIns="50675" rIns="0" bIns="0" rtlCol="0">
            <a:noAutofit/>
          </a:bodyPr>
          <a:lstStyle/>
          <a:p>
            <a:pPr marL="0" marR="269858" lvl="0" indent="0" algn="r" defTabSz="914400" rtl="0" eaLnBrk="1" fontAlgn="auto" latinLnBrk="0" hangingPunct="1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80564" marR="0" lvl="0" indent="0" algn="ctr" defTabSz="914400" rtl="0" eaLnBrk="1" fontAlgn="auto" latinLnBrk="0" hangingPunct="1">
              <a:lnSpc>
                <a:spcPct val="95825"/>
              </a:lnSpc>
              <a:spcBef>
                <a:spcPts val="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862" b="1" i="0" u="none" strike="noStrike" kern="1200" cap="none" spc="-13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80564" marR="0" lvl="0" indent="0" algn="ctr" defTabSz="914400" rtl="0" eaLnBrk="1" fontAlgn="auto" latinLnBrk="0" hangingPunct="1">
              <a:lnSpc>
                <a:spcPct val="95825"/>
              </a:lnSpc>
              <a:spcBef>
                <a:spcPts val="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o-RO" sz="1862" b="1" spc="-13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80564" marR="0" lvl="0" indent="0" algn="ctr" defTabSz="914400" rtl="0" eaLnBrk="1" fontAlgn="auto" latinLnBrk="0" hangingPunct="1">
              <a:lnSpc>
                <a:spcPct val="95825"/>
              </a:lnSpc>
              <a:spcBef>
                <a:spcPts val="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96" i="1" spc="4" dirty="0" err="1">
                <a:solidFill>
                  <a:prstClr val="black"/>
                </a:solidFill>
                <a:latin typeface="Arial"/>
                <a:cs typeface="Arial"/>
              </a:rPr>
              <a:t>Piata</a:t>
            </a:r>
            <a:r>
              <a:rPr lang="en-US" sz="1596" i="1" spc="4" dirty="0">
                <a:solidFill>
                  <a:prstClr val="black"/>
                </a:solidFill>
                <a:latin typeface="Arial"/>
                <a:cs typeface="Arial"/>
              </a:rPr>
              <a:t> de </a:t>
            </a:r>
            <a:r>
              <a:rPr lang="en-US" sz="1596" i="1" dirty="0" err="1">
                <a:solidFill>
                  <a:prstClr val="black"/>
                </a:solidFill>
                <a:latin typeface="Arial"/>
                <a:cs typeface="Arial"/>
              </a:rPr>
              <a:t>energie</a:t>
            </a:r>
            <a:endParaRPr lang="en-US" sz="1596" i="1" spc="4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7">
            <a:extLst>
              <a:ext uri="{FF2B5EF4-FFF2-40B4-BE49-F238E27FC236}">
                <a16:creationId xmlns:a16="http://schemas.microsoft.com/office/drawing/2014/main" id="{3700A338-872A-4109-90D9-4AE7E3E5CCA7}"/>
              </a:ext>
            </a:extLst>
          </p:cNvPr>
          <p:cNvSpPr txBox="1"/>
          <p:nvPr/>
        </p:nvSpPr>
        <p:spPr>
          <a:xfrm>
            <a:off x="610952" y="5043162"/>
            <a:ext cx="460313" cy="5270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9" name="object 6">
            <a:extLst>
              <a:ext uri="{FF2B5EF4-FFF2-40B4-BE49-F238E27FC236}">
                <a16:creationId xmlns:a16="http://schemas.microsoft.com/office/drawing/2014/main" id="{DDA2A012-A505-4848-B378-8794A9AADFFA}"/>
              </a:ext>
            </a:extLst>
          </p:cNvPr>
          <p:cNvSpPr txBox="1"/>
          <p:nvPr/>
        </p:nvSpPr>
        <p:spPr>
          <a:xfrm>
            <a:off x="1071264" y="5197215"/>
            <a:ext cx="1141012" cy="372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0" name="object 5">
            <a:extLst>
              <a:ext uri="{FF2B5EF4-FFF2-40B4-BE49-F238E27FC236}">
                <a16:creationId xmlns:a16="http://schemas.microsoft.com/office/drawing/2014/main" id="{26B6FFB4-0870-41B6-858C-CAF8D402AF22}"/>
              </a:ext>
            </a:extLst>
          </p:cNvPr>
          <p:cNvSpPr txBox="1"/>
          <p:nvPr/>
        </p:nvSpPr>
        <p:spPr>
          <a:xfrm>
            <a:off x="2212277" y="5197216"/>
            <a:ext cx="1649974" cy="887823"/>
          </a:xfrm>
          <a:prstGeom prst="rect">
            <a:avLst/>
          </a:prstGeom>
        </p:spPr>
        <p:txBody>
          <a:bodyPr wrap="square" lIns="0" tIns="12569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9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6618" marR="0" lvl="0" indent="0" algn="l" defTabSz="914400" rtl="0" eaLnBrk="1" fontAlgn="auto" latinLnBrk="0" hangingPunct="1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6" b="1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OTS</a:t>
            </a:r>
            <a:r>
              <a:rPr kumimoji="0" sz="1596" b="1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&amp;</a:t>
            </a: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1" name="object 4">
            <a:extLst>
              <a:ext uri="{FF2B5EF4-FFF2-40B4-BE49-F238E27FC236}">
                <a16:creationId xmlns:a16="http://schemas.microsoft.com/office/drawing/2014/main" id="{B1F1F39E-0257-4972-A1AB-2907E1E8F5B4}"/>
              </a:ext>
            </a:extLst>
          </p:cNvPr>
          <p:cNvSpPr txBox="1"/>
          <p:nvPr/>
        </p:nvSpPr>
        <p:spPr>
          <a:xfrm>
            <a:off x="610951" y="5570183"/>
            <a:ext cx="1601326" cy="5148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object 3">
            <a:extLst>
              <a:ext uri="{FF2B5EF4-FFF2-40B4-BE49-F238E27FC236}">
                <a16:creationId xmlns:a16="http://schemas.microsoft.com/office/drawing/2014/main" id="{FE098A51-360A-41A5-8E4A-596061A4BFA3}"/>
              </a:ext>
            </a:extLst>
          </p:cNvPr>
          <p:cNvSpPr txBox="1"/>
          <p:nvPr/>
        </p:nvSpPr>
        <p:spPr>
          <a:xfrm>
            <a:off x="6768962" y="2108075"/>
            <a:ext cx="4914718" cy="4058044"/>
          </a:xfrm>
          <a:prstGeom prst="rect">
            <a:avLst/>
          </a:prstGeom>
        </p:spPr>
        <p:txBody>
          <a:bodyPr wrap="square" lIns="0" tIns="5373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74621" marR="0" lvl="0" indent="0" algn="l" defTabSz="914400" rtl="0" eaLnBrk="1" fontAlgn="auto" latinLnBrk="0" hangingPunct="1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62" b="1" i="0" u="none" strike="noStrike" kern="1200" cap="none" spc="-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Scalare și eficiență</a:t>
            </a:r>
            <a:endParaRPr kumimoji="0" sz="18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74621" marR="0" lvl="0" indent="0" algn="l" defTabSz="914400" rtl="0" eaLnBrk="1" fontAlgn="auto" latinLnBrk="0" hangingPunct="1">
              <a:lnSpc>
                <a:spcPct val="95825"/>
              </a:lnSpc>
              <a:spcBef>
                <a:spcPts val="8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6" b="0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Reproductibilitatea</a:t>
            </a:r>
            <a:r>
              <a:rPr kumimoji="0" lang="en-US" sz="1596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596" b="0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modelelor</a:t>
            </a:r>
            <a:r>
              <a:rPr kumimoji="0" lang="en-US" sz="1596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"plug &amp; play",</a:t>
            </a:r>
          </a:p>
          <a:p>
            <a:pPr marL="774621" marR="0" lvl="0" indent="0" algn="l" defTabSz="914400" rtl="0" eaLnBrk="1" fontAlgn="auto" latinLnBrk="0" hangingPunct="1">
              <a:lnSpc>
                <a:spcPct val="95825"/>
              </a:lnSpc>
              <a:spcBef>
                <a:spcPts val="8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6" b="0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costuri</a:t>
            </a:r>
            <a:r>
              <a:rPr kumimoji="0" lang="en-US" sz="1596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596" b="0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marginale</a:t>
            </a:r>
            <a:r>
              <a:rPr kumimoji="0" lang="en-US" sz="1596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596" b="0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apropiate</a:t>
            </a:r>
            <a:r>
              <a:rPr kumimoji="0" lang="en-US" sz="1596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de zero</a:t>
            </a:r>
          </a:p>
          <a:p>
            <a:pPr marL="774621" marR="0" lvl="0" indent="0" algn="l" defTabSz="914400" rtl="0" eaLnBrk="1" fontAlgn="auto" latinLnBrk="0" hangingPunct="1">
              <a:lnSpc>
                <a:spcPct val="95825"/>
              </a:lnSpc>
              <a:spcBef>
                <a:spcPts val="8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96" spc="-4" dirty="0">
              <a:solidFill>
                <a:prstClr val="black"/>
              </a:solidFill>
              <a:latin typeface="Arial"/>
              <a:cs typeface="Arial"/>
            </a:endParaRPr>
          </a:p>
          <a:p>
            <a:pPr marL="774621" marR="0" lvl="0" indent="0" algn="l" defTabSz="914400" rtl="0" eaLnBrk="1" fontAlgn="auto" latinLnBrk="0" hangingPunct="1">
              <a:lnSpc>
                <a:spcPct val="95825"/>
              </a:lnSpc>
              <a:spcBef>
                <a:spcPts val="8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62" b="1" i="0" u="none" strike="noStrike" kern="1200" cap="none" spc="-9" normalizeH="0" baseline="0" noProof="0" dirty="0">
                <a:ln>
                  <a:noFill/>
                </a:ln>
                <a:solidFill>
                  <a:srgbClr val="6F2F9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Valoare pentru clienți</a:t>
            </a:r>
            <a:endParaRPr kumimoji="0" sz="18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18538" marR="874584" lvl="0" indent="0" algn="l" defTabSz="914400" rtl="0" eaLnBrk="1" fontAlgn="auto" latinLnBrk="0" hangingPunct="1">
              <a:lnSpc>
                <a:spcPct val="100041"/>
              </a:lnSpc>
              <a:spcBef>
                <a:spcPts val="8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59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Servicii inteligente concepute pentru prosumatori</a:t>
            </a: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07559" marR="0" lvl="0" indent="0" algn="l" defTabSz="914400" rtl="0" eaLnBrk="1" fontAlgn="auto" latinLnBrk="0" hangingPunct="1">
              <a:lnSpc>
                <a:spcPct val="95825"/>
              </a:lnSpc>
              <a:spcBef>
                <a:spcPts val="267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2" b="1" i="0" u="none" strike="noStrike" kern="1200" cap="none" spc="-3" normalizeH="0" baseline="0" noProof="0" dirty="0">
                <a:ln>
                  <a:noFill/>
                </a:ln>
                <a:solidFill>
                  <a:srgbClr val="54BC5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Sust</a:t>
            </a:r>
            <a:r>
              <a:rPr kumimoji="0" lang="ro-RO" sz="1862" b="1" i="0" u="none" strike="noStrike" kern="1200" cap="none" spc="-3" normalizeH="0" baseline="0" noProof="0" dirty="0">
                <a:ln>
                  <a:noFill/>
                </a:ln>
                <a:solidFill>
                  <a:srgbClr val="54BC5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enabilitate</a:t>
            </a:r>
            <a:endParaRPr kumimoji="0" sz="18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07559" marR="0" lvl="0" indent="0" algn="l" defTabSz="914400" rtl="0" eaLnBrk="1" fontAlgn="auto" latinLnBrk="0" hangingPunct="1">
              <a:lnSpc>
                <a:spcPct val="95825"/>
              </a:lnSpc>
              <a:spcBef>
                <a:spcPts val="8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59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ESG stimulează profitabilitatea și reduce riscurile</a:t>
            </a:r>
          </a:p>
          <a:p>
            <a:pPr marL="807559" marR="0" lvl="0" indent="0" algn="l" defTabSz="914400" rtl="0" eaLnBrk="1" fontAlgn="auto" latinLnBrk="0" hangingPunct="1">
              <a:lnSpc>
                <a:spcPct val="95825"/>
              </a:lnSpc>
              <a:spcBef>
                <a:spcPts val="8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596" dirty="0">
              <a:solidFill>
                <a:prstClr val="black"/>
              </a:solidFill>
              <a:latin typeface="Arial"/>
              <a:cs typeface="Arial"/>
            </a:endParaRPr>
          </a:p>
          <a:p>
            <a:pPr marL="807559" marR="0" lvl="0" indent="0" algn="l" defTabSz="914400" rtl="0" eaLnBrk="1" fontAlgn="auto" latinLnBrk="0" hangingPunct="1">
              <a:lnSpc>
                <a:spcPct val="95825"/>
              </a:lnSpc>
              <a:spcBef>
                <a:spcPts val="8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2" b="1" i="0" u="none" strike="noStrike" kern="1200" cap="none" spc="-11" normalizeH="0" baseline="0" noProof="0" dirty="0">
                <a:ln>
                  <a:noFill/>
                </a:ln>
                <a:solidFill>
                  <a:srgbClr val="FD0E6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 Innovation</a:t>
            </a:r>
            <a:endParaRPr kumimoji="0" sz="186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92188" marR="190296" lvl="0" indent="0" algn="l" defTabSz="914400" rtl="0" eaLnBrk="1" fontAlgn="auto" latinLnBrk="0" hangingPunct="1">
              <a:lnSpc>
                <a:spcPct val="100041"/>
              </a:lnSpc>
              <a:spcBef>
                <a:spcPts val="8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59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Implementare rapidă a soluțiilor inovatoare și deschidere către ecosisteme</a:t>
            </a: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3" name="object 2">
            <a:extLst>
              <a:ext uri="{FF2B5EF4-FFF2-40B4-BE49-F238E27FC236}">
                <a16:creationId xmlns:a16="http://schemas.microsoft.com/office/drawing/2014/main" id="{5B2AB883-4D37-4DA9-9CAD-AC0540FBDA9E}"/>
              </a:ext>
            </a:extLst>
          </p:cNvPr>
          <p:cNvSpPr txBox="1"/>
          <p:nvPr/>
        </p:nvSpPr>
        <p:spPr>
          <a:xfrm>
            <a:off x="416360" y="689179"/>
            <a:ext cx="198646" cy="6810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782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4" name="object 32">
            <a:extLst>
              <a:ext uri="{FF2B5EF4-FFF2-40B4-BE49-F238E27FC236}">
                <a16:creationId xmlns:a16="http://schemas.microsoft.com/office/drawing/2014/main" id="{9B5092FB-AFB3-44F3-B88A-7BE43FE5343C}"/>
              </a:ext>
            </a:extLst>
          </p:cNvPr>
          <p:cNvSpPr txBox="1"/>
          <p:nvPr/>
        </p:nvSpPr>
        <p:spPr>
          <a:xfrm>
            <a:off x="3723850" y="5009722"/>
            <a:ext cx="986251" cy="260466"/>
          </a:xfrm>
          <a:prstGeom prst="rect">
            <a:avLst/>
          </a:prstGeom>
        </p:spPr>
        <p:txBody>
          <a:bodyPr wrap="square" lIns="0" tIns="11232" rIns="0" bIns="0" rtlCol="0">
            <a:noAutofit/>
          </a:bodyPr>
          <a:lstStyle/>
          <a:p>
            <a:pPr marL="16891" marR="0" lvl="0" indent="0" algn="ctr" defTabSz="914400" rtl="0" eaLnBrk="1" fontAlgn="auto" latinLnBrk="0" hangingPunct="1">
              <a:lnSpc>
                <a:spcPts val="17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596" b="0" i="1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Energie</a:t>
            </a:r>
          </a:p>
          <a:p>
            <a:pPr marL="16891" marR="0" lvl="0" indent="0" algn="ctr" defTabSz="914400" rtl="0" eaLnBrk="1" fontAlgn="auto" latinLnBrk="0" hangingPunct="1">
              <a:lnSpc>
                <a:spcPts val="17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596" i="1" spc="-4" dirty="0">
                <a:solidFill>
                  <a:prstClr val="black"/>
                </a:solidFill>
                <a:latin typeface="Arial"/>
                <a:cs typeface="Arial"/>
              </a:rPr>
              <a:t>Distribuita</a:t>
            </a: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5" name="object 34">
            <a:extLst>
              <a:ext uri="{FF2B5EF4-FFF2-40B4-BE49-F238E27FC236}">
                <a16:creationId xmlns:a16="http://schemas.microsoft.com/office/drawing/2014/main" id="{B7BDBB03-DFB8-41EA-82FA-576E4CCABF7F}"/>
              </a:ext>
            </a:extLst>
          </p:cNvPr>
          <p:cNvSpPr txBox="1"/>
          <p:nvPr/>
        </p:nvSpPr>
        <p:spPr>
          <a:xfrm>
            <a:off x="750001" y="5362415"/>
            <a:ext cx="1293765" cy="479798"/>
          </a:xfrm>
          <a:prstGeom prst="rect">
            <a:avLst/>
          </a:prstGeom>
        </p:spPr>
        <p:txBody>
          <a:bodyPr wrap="square" lIns="0" tIns="1119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6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Consumator</a:t>
            </a:r>
            <a:endParaRPr kumimoji="0" lang="en-US" sz="1596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ts val="17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96" b="1" dirty="0">
                <a:solidFill>
                  <a:prstClr val="black"/>
                </a:solidFill>
                <a:latin typeface="Arial"/>
                <a:cs typeface="Arial"/>
              </a:rPr>
              <a:t>Industrial</a:t>
            </a:r>
            <a:endParaRPr kumimoji="0" sz="159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6" name="object 41">
            <a:extLst>
              <a:ext uri="{FF2B5EF4-FFF2-40B4-BE49-F238E27FC236}">
                <a16:creationId xmlns:a16="http://schemas.microsoft.com/office/drawing/2014/main" id="{AA5D2177-12BE-4088-9F1B-454D7C61E676}"/>
              </a:ext>
            </a:extLst>
          </p:cNvPr>
          <p:cNvSpPr txBox="1"/>
          <p:nvPr/>
        </p:nvSpPr>
        <p:spPr>
          <a:xfrm>
            <a:off x="758650" y="666656"/>
            <a:ext cx="10925029" cy="493052"/>
          </a:xfrm>
          <a:prstGeom prst="rect">
            <a:avLst/>
          </a:prstGeom>
        </p:spPr>
        <p:txBody>
          <a:bodyPr wrap="square" lIns="0" tIns="19088" rIns="0" bIns="0" rtlCol="0">
            <a:noAutofit/>
          </a:bodyPr>
          <a:lstStyle/>
          <a:p>
            <a:pPr marL="16891" marR="0" lvl="0" indent="0" algn="l" defTabSz="914400" rtl="0" eaLnBrk="1" fontAlgn="auto" latinLnBrk="0" hangingPunct="1">
              <a:lnSpc>
                <a:spcPts val="300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</a:t>
            </a:r>
            <a:r>
              <a:rPr kumimoji="0" lang="ro-RO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ț</a:t>
            </a:r>
            <a:r>
              <a:rPr kumimoji="0" lang="en-US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ele</a:t>
            </a:r>
            <a:r>
              <a:rPr kumimoji="0" lang="en-US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elect</a:t>
            </a:r>
            <a:r>
              <a:rPr kumimoji="0" lang="ro-RO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lang="en-US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ice </a:t>
            </a:r>
            <a:r>
              <a:rPr kumimoji="0" lang="en-US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inteligente</a:t>
            </a:r>
            <a:r>
              <a:rPr lang="ro-RO" sz="2400" b="1" spc="-5" dirty="0">
                <a:solidFill>
                  <a:srgbClr val="F16AD4"/>
                </a:solidFill>
                <a:latin typeface="Arial"/>
                <a:cs typeface="Arial"/>
              </a:rPr>
              <a:t>, </a:t>
            </a:r>
            <a:r>
              <a:rPr kumimoji="0" lang="en-US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baza</a:t>
            </a:r>
            <a:r>
              <a:rPr kumimoji="0" lang="en-US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pentru a </a:t>
            </a:r>
            <a:r>
              <a:rPr kumimoji="0" lang="en-US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gestiona</a:t>
            </a:r>
            <a:r>
              <a:rPr kumimoji="0" lang="en-US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complexitatea</a:t>
            </a:r>
            <a:r>
              <a:rPr kumimoji="0" lang="en-US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tranzi</a:t>
            </a:r>
            <a:r>
              <a:rPr kumimoji="0" lang="ro-RO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ț</a:t>
            </a:r>
            <a:r>
              <a:rPr kumimoji="0" lang="en-US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iei</a:t>
            </a:r>
            <a:r>
              <a:rPr kumimoji="0" lang="en-US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energetice</a:t>
            </a:r>
            <a:r>
              <a:rPr kumimoji="0" lang="en-US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ro-RO" sz="2400" b="1" i="0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 </a:t>
            </a:r>
            <a:r>
              <a:rPr kumimoji="0" lang="en-US" sz="2400" b="1" i="1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la </a:t>
            </a:r>
            <a:r>
              <a:rPr kumimoji="0" lang="en-US" sz="2400" b="1" i="1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epoca</a:t>
            </a:r>
            <a:r>
              <a:rPr kumimoji="0" lang="en-US" sz="2400" b="1" i="1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“</a:t>
            </a:r>
            <a:r>
              <a:rPr kumimoji="0" lang="ro-RO" sz="2400" b="1" i="1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mentalității tip siloz</a:t>
            </a:r>
            <a:r>
              <a:rPr kumimoji="0" lang="en-US" sz="2400" b="1" i="1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” c</a:t>
            </a:r>
            <a:r>
              <a:rPr kumimoji="0" lang="ro-RO" sz="2400" b="1" i="1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ă</a:t>
            </a:r>
            <a:r>
              <a:rPr kumimoji="0" lang="en-US" sz="2400" b="1" i="1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tre</a:t>
            </a:r>
            <a:r>
              <a:rPr kumimoji="0" lang="en-US" sz="2400" b="1" i="1" u="none" strike="noStrike" kern="1200" cap="none" spc="-5" normalizeH="0" baseline="0" noProof="0" dirty="0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1" i="1" u="none" strike="noStrike" kern="1200" cap="none" spc="-5" normalizeH="0" baseline="0" noProof="0" dirty="0" err="1">
                <a:ln>
                  <a:noFill/>
                </a:ln>
                <a:solidFill>
                  <a:srgbClr val="F16AD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digitalizare</a:t>
            </a:r>
            <a:endParaRPr kumimoji="0" sz="2400" b="0" i="1" u="none" strike="noStrike" kern="1200" cap="none" spc="0" normalizeH="0" baseline="0" noProof="0" dirty="0">
              <a:ln>
                <a:noFill/>
              </a:ln>
              <a:solidFill>
                <a:srgbClr val="F16AD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3743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ggetto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" name="Diapositiva think-cell" r:id="rId6" imgW="270" imgH="270" progId="TCLayout.ActiveDocument.1">
                  <p:embed/>
                </p:oleObj>
              </mc:Choice>
              <mc:Fallback>
                <p:oleObj name="Diapositiva think-cell" r:id="rId6" imgW="270" imgH="270" progId="TCLayout.ActiveDocument.1">
                  <p:embed/>
                  <p:pic>
                    <p:nvPicPr>
                      <p:cNvPr id="6" name="Oggetto 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ttangolo 2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211667" cy="21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5" name="Picture 19" descr="Immagine correlat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327" y="1223613"/>
            <a:ext cx="694267" cy="69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1" descr="Risultati immagini per battery icon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044" y="1447980"/>
            <a:ext cx="36830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ttangolo arrotondato 18"/>
          <p:cNvSpPr/>
          <p:nvPr/>
        </p:nvSpPr>
        <p:spPr>
          <a:xfrm>
            <a:off x="7492681" y="3016208"/>
            <a:ext cx="1344000" cy="3840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6000" tIns="48000" rIns="9600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Scăderea reducerilor (curtailment)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ttangolo arrotondato 19"/>
          <p:cNvSpPr/>
          <p:nvPr/>
        </p:nvSpPr>
        <p:spPr>
          <a:xfrm>
            <a:off x="9011870" y="3016208"/>
            <a:ext cx="1344000" cy="3840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6000" tIns="48000" rIns="9600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Arbitraj</a:t>
            </a:r>
            <a:endParaRPr kumimoji="0" lang="en-US" sz="9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7492681" y="2579566"/>
            <a:ext cx="1344000" cy="3840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6000" tIns="48000" rIns="9600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Reducerea costurilor dezechilibrelor</a:t>
            </a:r>
          </a:p>
        </p:txBody>
      </p:sp>
      <p:sp>
        <p:nvSpPr>
          <p:cNvPr id="22" name="Rettangolo arrotondato 21"/>
          <p:cNvSpPr/>
          <p:nvPr/>
        </p:nvSpPr>
        <p:spPr>
          <a:xfrm>
            <a:off x="9011870" y="2579566"/>
            <a:ext cx="1344000" cy="3840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6000" tIns="48000" rIns="9600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Capacitate de </a:t>
            </a:r>
            <a:r>
              <a:rPr kumimoji="0" lang="en-US" sz="93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întărire</a:t>
            </a:r>
            <a:r>
              <a:rPr kumimoji="0" lang="ro-RO" sz="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rețelei</a:t>
            </a:r>
            <a:endParaRPr kumimoji="0" lang="en-US" sz="9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10544779" y="3016208"/>
            <a:ext cx="1344000" cy="3840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6000" tIns="48000" rIns="9600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Controlul frecvenței</a:t>
            </a:r>
            <a:endParaRPr kumimoji="0" lang="en-US" sz="9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10544779" y="2579566"/>
            <a:ext cx="1344000" cy="3840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6000" tIns="48000" rIns="9600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Rezervă de putere</a:t>
            </a:r>
            <a:endParaRPr kumimoji="0" lang="en-US" sz="9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9795427" y="1362365"/>
            <a:ext cx="1358655" cy="615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Stocare cuplată cu surse regenerabile</a:t>
            </a:r>
            <a:endParaRPr kumimoji="0" lang="en-US" sz="13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ttangolo arrotondato 26"/>
          <p:cNvSpPr/>
          <p:nvPr/>
        </p:nvSpPr>
        <p:spPr>
          <a:xfrm rot="10800000">
            <a:off x="7471113" y="2074158"/>
            <a:ext cx="4607784" cy="30702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8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9600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ttangolo arrotondato 31"/>
          <p:cNvSpPr/>
          <p:nvPr/>
        </p:nvSpPr>
        <p:spPr>
          <a:xfrm>
            <a:off x="7471113" y="3542040"/>
            <a:ext cx="4446413" cy="1903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tIns="48000" rIns="96000" bIns="4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Servicii de </a:t>
            </a:r>
            <a:r>
              <a:rPr kumimoji="0" lang="fr-FR" sz="1067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rețea</a:t>
            </a:r>
            <a:r>
              <a:rPr kumimoji="0" lang="fr-FR" sz="10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67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și</a:t>
            </a:r>
            <a:r>
              <a:rPr kumimoji="0" lang="fr-FR" sz="10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centrale</a:t>
            </a:r>
            <a:endParaRPr kumimoji="0" lang="en-US" sz="14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8270626" y="2104910"/>
            <a:ext cx="2901951" cy="225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67" b="1" i="0" u="none" strike="noStrike" kern="1200" cap="none" spc="0" normalizeH="0" baseline="0" noProof="0" dirty="0">
                <a:ln>
                  <a:noFill/>
                </a:ln>
                <a:solidFill>
                  <a:srgbClr val="028C59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Cuplare cu RES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028C59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0" name="Connettore 1 39"/>
          <p:cNvCxnSpPr/>
          <p:nvPr/>
        </p:nvCxnSpPr>
        <p:spPr>
          <a:xfrm>
            <a:off x="12060402" y="1542659"/>
            <a:ext cx="0" cy="100753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8" name="Rettangolo 117">
            <a:extLst>
              <a:ext uri="{FF2B5EF4-FFF2-40B4-BE49-F238E27FC236}">
                <a16:creationId xmlns:a16="http://schemas.microsoft.com/office/drawing/2014/main" id="{BFBD78C7-4C22-F7E7-467A-0BC6FA6F31E8}"/>
              </a:ext>
            </a:extLst>
          </p:cNvPr>
          <p:cNvSpPr/>
          <p:nvPr/>
        </p:nvSpPr>
        <p:spPr bwMode="auto">
          <a:xfrm>
            <a:off x="378022" y="1732790"/>
            <a:ext cx="6568438" cy="1979839"/>
          </a:xfrm>
          <a:prstGeom prst="rect">
            <a:avLst/>
          </a:prstGeom>
          <a:solidFill>
            <a:srgbClr val="F5F1F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tIns="0" rIns="3600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400" dirty="0"/>
              <a:t>Introducerea </a:t>
            </a:r>
            <a:r>
              <a:rPr lang="en-US" sz="1400" dirty="0" err="1"/>
              <a:t>energiei</a:t>
            </a:r>
            <a:r>
              <a:rPr lang="en-US" sz="1400" dirty="0"/>
              <a:t> </a:t>
            </a:r>
            <a:r>
              <a:rPr lang="en-US" sz="1400" dirty="0" err="1"/>
              <a:t>regenerabile</a:t>
            </a:r>
            <a:r>
              <a:rPr lang="en-US" sz="1400" dirty="0"/>
              <a:t> </a:t>
            </a:r>
            <a:r>
              <a:rPr lang="en-US" sz="1400" b="1" dirty="0" err="1"/>
              <a:t>va</a:t>
            </a:r>
            <a:r>
              <a:rPr lang="en-US" sz="1400" b="1" dirty="0"/>
              <a:t> </a:t>
            </a:r>
            <a:r>
              <a:rPr lang="en-US" sz="1400" b="1" dirty="0" err="1"/>
              <a:t>crește</a:t>
            </a:r>
            <a:r>
              <a:rPr lang="en-US" sz="1400" b="1" dirty="0"/>
              <a:t> </a:t>
            </a:r>
            <a:r>
              <a:rPr lang="en-US" sz="1400" b="1" dirty="0" err="1"/>
              <a:t>nevoia</a:t>
            </a:r>
            <a:r>
              <a:rPr lang="en-US" sz="1400" b="1" dirty="0"/>
              <a:t> de </a:t>
            </a:r>
            <a:r>
              <a:rPr lang="en-US" sz="1400" b="1" dirty="0" err="1"/>
              <a:t>flexibilitate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sistemele</a:t>
            </a:r>
            <a:r>
              <a:rPr lang="en-US" sz="1400" dirty="0"/>
              <a:t> </a:t>
            </a:r>
            <a:r>
              <a:rPr lang="en-US" sz="1400" dirty="0" err="1"/>
              <a:t>electrice</a:t>
            </a:r>
            <a:r>
              <a:rPr lang="en-US" sz="1400" dirty="0"/>
              <a:t>.</a:t>
            </a:r>
            <a:endParaRPr lang="ro-R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Stocarea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cererea</a:t>
            </a:r>
            <a:r>
              <a:rPr lang="en-US" sz="1400" dirty="0"/>
              <a:t> </a:t>
            </a:r>
            <a:r>
              <a:rPr lang="en-US" sz="1400" dirty="0" err="1"/>
              <a:t>dinamică</a:t>
            </a:r>
            <a:r>
              <a:rPr lang="en-US" sz="1400" dirty="0"/>
              <a:t> (</a:t>
            </a:r>
            <a:r>
              <a:rPr lang="ro-RO" sz="1400" b="1" dirty="0"/>
              <a:t>demand response</a:t>
            </a:r>
            <a:r>
              <a:rPr lang="en-US" sz="1400" b="1" dirty="0"/>
              <a:t>, </a:t>
            </a:r>
            <a:r>
              <a:rPr lang="en-US" sz="1400" b="1" dirty="0" err="1"/>
              <a:t>încărcarea</a:t>
            </a:r>
            <a:r>
              <a:rPr lang="en-US" sz="1400" b="1" dirty="0"/>
              <a:t> </a:t>
            </a:r>
            <a:r>
              <a:rPr lang="en-US" sz="1400" b="1" dirty="0" err="1"/>
              <a:t>dinamică</a:t>
            </a:r>
            <a:r>
              <a:rPr lang="en-US" sz="1400" b="1" dirty="0"/>
              <a:t> a </a:t>
            </a:r>
            <a:r>
              <a:rPr lang="en-US" sz="1400" b="1" dirty="0" err="1"/>
              <a:t>vehiculelor</a:t>
            </a:r>
            <a:r>
              <a:rPr lang="en-US" sz="1400" b="1" dirty="0"/>
              <a:t> </a:t>
            </a:r>
            <a:r>
              <a:rPr lang="en-US" sz="1400" b="1" dirty="0" err="1"/>
              <a:t>electrice</a:t>
            </a:r>
            <a:r>
              <a:rPr lang="en-US" sz="1400" dirty="0"/>
              <a:t>) </a:t>
            </a:r>
            <a:r>
              <a:rPr lang="en-US" sz="1400" dirty="0" err="1"/>
              <a:t>vor</a:t>
            </a:r>
            <a:r>
              <a:rPr lang="en-US" sz="1400" dirty="0"/>
              <a:t> </a:t>
            </a:r>
            <a:r>
              <a:rPr lang="en-US" sz="1400" dirty="0" err="1"/>
              <a:t>trebui</a:t>
            </a:r>
            <a:r>
              <a:rPr lang="en-US" sz="1400" dirty="0"/>
              <a:t> </a:t>
            </a:r>
            <a:r>
              <a:rPr lang="en-US" sz="1400" dirty="0" err="1"/>
              <a:t>implementate</a:t>
            </a:r>
            <a:r>
              <a:rPr lang="en-US" sz="1400" dirty="0"/>
              <a:t> pentru </a:t>
            </a:r>
            <a:endParaRPr lang="ro-RO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Compensarea</a:t>
            </a:r>
            <a:r>
              <a:rPr lang="en-US" sz="1400" dirty="0"/>
              <a:t> </a:t>
            </a:r>
            <a:r>
              <a:rPr lang="en-US" sz="1400" dirty="0" err="1"/>
              <a:t>intermitenței</a:t>
            </a:r>
            <a:r>
              <a:rPr lang="en-US" sz="1400" dirty="0"/>
              <a:t> </a:t>
            </a:r>
            <a:r>
              <a:rPr lang="en-US" sz="1400" dirty="0" err="1"/>
              <a:t>producției</a:t>
            </a:r>
            <a:r>
              <a:rPr lang="en-US" sz="1400" dirty="0"/>
              <a:t> de SRE;</a:t>
            </a:r>
            <a:endParaRPr lang="ro-RO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o-RO" sz="1400" dirty="0"/>
              <a:t>Comercializarea </a:t>
            </a:r>
            <a:r>
              <a:rPr lang="en-US" sz="1400" dirty="0" err="1"/>
              <a:t>producți</a:t>
            </a:r>
            <a:r>
              <a:rPr lang="ro-RO" sz="1400" dirty="0"/>
              <a:t>ei</a:t>
            </a:r>
            <a:r>
              <a:rPr lang="en-US" sz="1400" dirty="0"/>
              <a:t> de </a:t>
            </a:r>
            <a:r>
              <a:rPr lang="en-US" sz="1400" dirty="0" err="1"/>
              <a:t>energie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exces</a:t>
            </a:r>
            <a:r>
              <a:rPr lang="en-US" sz="1400" dirty="0"/>
              <a:t>;</a:t>
            </a:r>
            <a:endParaRPr lang="ro-RO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Reduce</a:t>
            </a:r>
            <a:r>
              <a:rPr lang="ro-RO" sz="1400" dirty="0"/>
              <a:t>rea</a:t>
            </a:r>
            <a:r>
              <a:rPr lang="en-US" sz="1400" dirty="0"/>
              <a:t> </a:t>
            </a:r>
            <a:r>
              <a:rPr lang="en-US" sz="1400" dirty="0" err="1"/>
              <a:t>creșter</a:t>
            </a:r>
            <a:r>
              <a:rPr lang="ro-RO" sz="1400" dirty="0"/>
              <a:t>ii</a:t>
            </a:r>
            <a:r>
              <a:rPr lang="en-US" sz="1400" dirty="0"/>
              <a:t> </a:t>
            </a:r>
            <a:r>
              <a:rPr lang="en-US" sz="1400" dirty="0" err="1"/>
              <a:t>vârfurilor</a:t>
            </a:r>
            <a:r>
              <a:rPr lang="en-US" sz="1400" dirty="0"/>
              <a:t> la apus;</a:t>
            </a:r>
            <a:endParaRPr lang="ro-R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Bateriile</a:t>
            </a:r>
            <a:r>
              <a:rPr lang="en-US" sz="1400" dirty="0"/>
              <a:t> </a:t>
            </a:r>
            <a:r>
              <a:rPr lang="en-US" sz="1400" dirty="0" err="1"/>
              <a:t>vor</a:t>
            </a:r>
            <a:r>
              <a:rPr lang="en-US" sz="1400" dirty="0"/>
              <a:t> </a:t>
            </a:r>
            <a:r>
              <a:rPr lang="en-US" sz="1400" dirty="0" err="1"/>
              <a:t>contribui</a:t>
            </a:r>
            <a:r>
              <a:rPr lang="en-US" sz="1400" dirty="0"/>
              <a:t>, de </a:t>
            </a:r>
            <a:r>
              <a:rPr lang="en-US" sz="1400" dirty="0" err="1"/>
              <a:t>asemenea</a:t>
            </a:r>
            <a:r>
              <a:rPr lang="en-US" sz="1400" dirty="0"/>
              <a:t>, la </a:t>
            </a:r>
            <a:r>
              <a:rPr lang="en-US" sz="1400" dirty="0" err="1"/>
              <a:t>securitatea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eficiența</a:t>
            </a:r>
            <a:r>
              <a:rPr lang="en-US" sz="1400" dirty="0"/>
              <a:t> </a:t>
            </a:r>
            <a:r>
              <a:rPr lang="en-US" sz="1400" dirty="0" err="1"/>
              <a:t>sistemului</a:t>
            </a:r>
            <a:r>
              <a:rPr lang="en-US" sz="1400" dirty="0"/>
              <a:t>, </a:t>
            </a:r>
            <a:r>
              <a:rPr lang="en-US" sz="1400" dirty="0" err="1"/>
              <a:t>prin</a:t>
            </a:r>
            <a:r>
              <a:rPr lang="en-US" sz="1400" dirty="0"/>
              <a:t> </a:t>
            </a:r>
            <a:r>
              <a:rPr lang="en-US" sz="1400" dirty="0" err="1"/>
              <a:t>furnizarea</a:t>
            </a:r>
            <a:r>
              <a:rPr lang="en-US" sz="1400" dirty="0"/>
              <a:t> de </a:t>
            </a:r>
            <a:r>
              <a:rPr lang="en-US" sz="1400" dirty="0" err="1"/>
              <a:t>servicii</a:t>
            </a:r>
            <a:r>
              <a:rPr lang="en-US" sz="1400" dirty="0"/>
              <a:t> </a:t>
            </a:r>
            <a:r>
              <a:rPr lang="en-US" sz="1400" dirty="0" err="1"/>
              <a:t>auxiliare</a:t>
            </a:r>
            <a:r>
              <a:rPr lang="en-US" sz="1400" dirty="0"/>
              <a:t> </a:t>
            </a:r>
            <a:r>
              <a:rPr lang="en-US" sz="1400" dirty="0" err="1"/>
              <a:t>rețelei</a:t>
            </a:r>
            <a:r>
              <a:rPr lang="en-US" sz="1400" dirty="0"/>
              <a:t> la un cost </a:t>
            </a:r>
            <a:r>
              <a:rPr lang="en-US" sz="1400" dirty="0" err="1"/>
              <a:t>mai</a:t>
            </a:r>
            <a:r>
              <a:rPr lang="en-US" sz="1400" dirty="0"/>
              <a:t> mic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comparație</a:t>
            </a:r>
            <a:r>
              <a:rPr lang="en-US" sz="1400" dirty="0"/>
              <a:t> cu TPP-urile din </a:t>
            </a:r>
            <a:r>
              <a:rPr lang="en-US" sz="1400" dirty="0" err="1"/>
              <a:t>cauza</a:t>
            </a:r>
            <a:r>
              <a:rPr lang="en-US" sz="1400" dirty="0"/>
              <a:t> </a:t>
            </a:r>
            <a:r>
              <a:rPr lang="en-US" sz="1400" dirty="0" err="1"/>
              <a:t>timpului</a:t>
            </a:r>
            <a:r>
              <a:rPr lang="en-US" sz="1400" dirty="0"/>
              <a:t> de </a:t>
            </a:r>
            <a:r>
              <a:rPr lang="en-US" sz="1400" dirty="0" err="1"/>
              <a:t>nefuncționare</a:t>
            </a:r>
            <a:r>
              <a:rPr lang="en-US" sz="1400" dirty="0"/>
              <a:t>, </a:t>
            </a:r>
            <a:r>
              <a:rPr lang="en-US" sz="1400" dirty="0" err="1"/>
              <a:t>pornire</a:t>
            </a:r>
            <a:r>
              <a:rPr lang="en-US" sz="1400" dirty="0"/>
              <a:t>/</a:t>
            </a:r>
            <a:r>
              <a:rPr lang="en-US" sz="1400" dirty="0" err="1"/>
              <a:t>închidere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costuri</a:t>
            </a:r>
            <a:r>
              <a:rPr lang="en-US" sz="1400" dirty="0"/>
              <a:t> de </a:t>
            </a:r>
            <a:r>
              <a:rPr lang="en-US" sz="1400" dirty="0" err="1"/>
              <a:t>creștere</a:t>
            </a:r>
            <a:r>
              <a:rPr lang="en-US" sz="1400" dirty="0"/>
              <a:t>.</a:t>
            </a:r>
          </a:p>
        </p:txBody>
      </p:sp>
      <p:sp>
        <p:nvSpPr>
          <p:cNvPr id="121" name="Marcador de texto 2">
            <a:extLst>
              <a:ext uri="{FF2B5EF4-FFF2-40B4-BE49-F238E27FC236}">
                <a16:creationId xmlns:a16="http://schemas.microsoft.com/office/drawing/2014/main" id="{E33D8B18-F682-BCC5-CCAD-305799225E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o-RO" b="1" dirty="0"/>
              <a:t>Regenerabile și Baterii</a:t>
            </a:r>
            <a:endParaRPr lang="en-US" b="1" baseline="-25000" dirty="0"/>
          </a:p>
        </p:txBody>
      </p:sp>
      <p:sp>
        <p:nvSpPr>
          <p:cNvPr id="122" name="Título 3">
            <a:extLst>
              <a:ext uri="{FF2B5EF4-FFF2-40B4-BE49-F238E27FC236}">
                <a16:creationId xmlns:a16="http://schemas.microsoft.com/office/drawing/2014/main" id="{A309045A-D05E-573A-7B3B-20442E5F9626}"/>
              </a:ext>
            </a:extLst>
          </p:cNvPr>
          <p:cNvSpPr txBox="1">
            <a:spLocks/>
          </p:cNvSpPr>
          <p:nvPr/>
        </p:nvSpPr>
        <p:spPr>
          <a:xfrm>
            <a:off x="749778" y="656713"/>
            <a:ext cx="4841248" cy="163734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dirty="0">
                <a:solidFill>
                  <a:srgbClr val="F16AD4"/>
                </a:solidFill>
              </a:rPr>
              <a:t>Hibridizare</a:t>
            </a:r>
            <a:endParaRPr lang="en-US" dirty="0">
              <a:solidFill>
                <a:srgbClr val="F16AD4"/>
              </a:solidFill>
            </a:endParaRPr>
          </a:p>
        </p:txBody>
      </p:sp>
      <p:sp>
        <p:nvSpPr>
          <p:cNvPr id="147" name="Marcador de texto 2">
            <a:extLst>
              <a:ext uri="{FF2B5EF4-FFF2-40B4-BE49-F238E27FC236}">
                <a16:creationId xmlns:a16="http://schemas.microsoft.com/office/drawing/2014/main" id="{0D8555AE-6580-4327-8A6B-D81C4B93BAD3}"/>
              </a:ext>
            </a:extLst>
          </p:cNvPr>
          <p:cNvSpPr txBox="1">
            <a:spLocks/>
          </p:cNvSpPr>
          <p:nvPr/>
        </p:nvSpPr>
        <p:spPr>
          <a:xfrm>
            <a:off x="761999" y="4118718"/>
            <a:ext cx="8375651" cy="276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48" algn="l"/>
              </a:tabLst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44" indent="-285744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48" algn="l"/>
              </a:tabLst>
              <a:defRPr sz="1867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37" indent="-269868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48" algn="l"/>
              </a:tabLst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25" indent="-271456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48" algn="l"/>
              </a:tabLst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25" indent="-271456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/>
              <a:t>PV + </a:t>
            </a:r>
            <a:r>
              <a:rPr lang="ro-RO" b="1" dirty="0"/>
              <a:t>Eolian</a:t>
            </a:r>
            <a:endParaRPr lang="es-ES" b="1" baseline="-25000" dirty="0"/>
          </a:p>
        </p:txBody>
      </p:sp>
      <p:sp>
        <p:nvSpPr>
          <p:cNvPr id="205" name="Rectángulo: esquinas redondeadas 21">
            <a:extLst>
              <a:ext uri="{FF2B5EF4-FFF2-40B4-BE49-F238E27FC236}">
                <a16:creationId xmlns:a16="http://schemas.microsoft.com/office/drawing/2014/main" id="{7B36CB5C-A7B4-4A9C-B327-C3A361AA0030}"/>
              </a:ext>
            </a:extLst>
          </p:cNvPr>
          <p:cNvSpPr/>
          <p:nvPr/>
        </p:nvSpPr>
        <p:spPr>
          <a:xfrm>
            <a:off x="663906" y="4477364"/>
            <a:ext cx="4231651" cy="933094"/>
          </a:xfrm>
          <a:prstGeom prst="roundRect">
            <a:avLst/>
          </a:prstGeom>
          <a:solidFill>
            <a:srgbClr val="008C5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10644555"/>
              <a:satOff val="-22828"/>
              <a:lumOff val="-5882"/>
              <a:alphaOff val="0"/>
            </a:schemeClr>
          </a:fillRef>
          <a:effectRef idx="0">
            <a:schemeClr val="accent5">
              <a:hueOff val="10644555"/>
              <a:satOff val="-22828"/>
              <a:lumOff val="-5882"/>
              <a:alphaOff val="0"/>
            </a:schemeClr>
          </a:effectRef>
          <a:fontRef idx="minor">
            <a:schemeClr val="lt1"/>
          </a:fontRef>
        </p:style>
      </p:sp>
      <p:sp>
        <p:nvSpPr>
          <p:cNvPr id="206" name="CuadroTexto 23">
            <a:extLst>
              <a:ext uri="{FF2B5EF4-FFF2-40B4-BE49-F238E27FC236}">
                <a16:creationId xmlns:a16="http://schemas.microsoft.com/office/drawing/2014/main" id="{E315052F-A8D2-4C82-A51E-9C03D399A28E}"/>
              </a:ext>
            </a:extLst>
          </p:cNvPr>
          <p:cNvSpPr txBox="1"/>
          <p:nvPr/>
        </p:nvSpPr>
        <p:spPr>
          <a:xfrm>
            <a:off x="851670" y="4572217"/>
            <a:ext cx="402917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Capacitate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suplimentară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Disponibilitatea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și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accesul</a:t>
            </a:r>
            <a:r>
              <a:rPr lang="en-US" sz="1200" dirty="0">
                <a:solidFill>
                  <a:schemeClr val="bg1"/>
                </a:solidFill>
              </a:rPr>
              <a:t> la </a:t>
            </a:r>
            <a:r>
              <a:rPr lang="en-US" sz="1200" dirty="0" err="1">
                <a:solidFill>
                  <a:schemeClr val="bg1"/>
                </a:solidFill>
              </a:rPr>
              <a:t>rețea</a:t>
            </a:r>
            <a:r>
              <a:rPr lang="ro-RO" sz="1200" dirty="0">
                <a:solidFill>
                  <a:schemeClr val="bg1"/>
                </a:solidFill>
              </a:rPr>
              <a:t>, </a:t>
            </a:r>
            <a:r>
              <a:rPr lang="en-US" sz="1200" dirty="0">
                <a:solidFill>
                  <a:schemeClr val="bg1"/>
                </a:solidFill>
              </a:rPr>
              <a:t>un pas critic pentru a </a:t>
            </a:r>
            <a:r>
              <a:rPr lang="en-US" sz="1200" dirty="0" err="1">
                <a:solidFill>
                  <a:schemeClr val="bg1"/>
                </a:solidFill>
              </a:rPr>
              <a:t>menține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creșterea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surselor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regenerabile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4" name="Rectángulo: esquinas redondeadas 20">
            <a:extLst>
              <a:ext uri="{FF2B5EF4-FFF2-40B4-BE49-F238E27FC236}">
                <a16:creationId xmlns:a16="http://schemas.microsoft.com/office/drawing/2014/main" id="{248FE0A1-FE5E-427E-92CF-99F86CEC3966}"/>
              </a:ext>
            </a:extLst>
          </p:cNvPr>
          <p:cNvSpPr/>
          <p:nvPr/>
        </p:nvSpPr>
        <p:spPr>
          <a:xfrm>
            <a:off x="663906" y="5518053"/>
            <a:ext cx="4231651" cy="1339947"/>
          </a:xfrm>
          <a:prstGeom prst="roundRect">
            <a:avLst/>
          </a:prstGeom>
          <a:solidFill>
            <a:srgbClr val="008C5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10644555"/>
              <a:satOff val="-22828"/>
              <a:lumOff val="-5882"/>
              <a:alphaOff val="0"/>
            </a:schemeClr>
          </a:fillRef>
          <a:effectRef idx="0">
            <a:schemeClr val="accent5">
              <a:hueOff val="10644555"/>
              <a:satOff val="-22828"/>
              <a:lumOff val="-5882"/>
              <a:alphaOff val="0"/>
            </a:schemeClr>
          </a:effectRef>
          <a:fontRef idx="minor">
            <a:schemeClr val="lt1"/>
          </a:fontRef>
        </p:style>
      </p:sp>
      <p:sp>
        <p:nvSpPr>
          <p:cNvPr id="221" name="CuadroTexto 23">
            <a:extLst>
              <a:ext uri="{FF2B5EF4-FFF2-40B4-BE49-F238E27FC236}">
                <a16:creationId xmlns:a16="http://schemas.microsoft.com/office/drawing/2014/main" id="{7517D92B-D84A-4179-8C47-D8CA3E1DE802}"/>
              </a:ext>
            </a:extLst>
          </p:cNvPr>
          <p:cNvSpPr txBox="1"/>
          <p:nvPr/>
        </p:nvSpPr>
        <p:spPr>
          <a:xfrm>
            <a:off x="860651" y="5516863"/>
            <a:ext cx="4020195" cy="12618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Creșterea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capacit</a:t>
            </a:r>
            <a:r>
              <a:rPr lang="ro-R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ăților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o-RO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400" dirty="0" err="1">
                <a:solidFill>
                  <a:schemeClr val="bg1"/>
                </a:solidFill>
              </a:rPr>
              <a:t>Resurse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fotovoltaice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și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eoliene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complementare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și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curbe</a:t>
            </a:r>
            <a:r>
              <a:rPr lang="en-US" sz="1400" dirty="0">
                <a:solidFill>
                  <a:schemeClr val="bg1"/>
                </a:solidFill>
              </a:rPr>
              <a:t> de </a:t>
            </a:r>
            <a:r>
              <a:rPr lang="en-US" sz="1400" dirty="0" err="1">
                <a:solidFill>
                  <a:schemeClr val="bg1"/>
                </a:solidFill>
              </a:rPr>
              <a:t>producție</a:t>
            </a:r>
            <a:endParaRPr lang="ro-RO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LCOE </a:t>
            </a:r>
            <a:r>
              <a:rPr lang="en-US" sz="1200" dirty="0" err="1">
                <a:solidFill>
                  <a:schemeClr val="bg1"/>
                </a:solidFill>
              </a:rPr>
              <a:t>combinat</a:t>
            </a:r>
            <a:r>
              <a:rPr lang="en-US" sz="1200" dirty="0">
                <a:solidFill>
                  <a:schemeClr val="bg1"/>
                </a:solidFill>
              </a:rPr>
              <a:t> inferior</a:t>
            </a:r>
            <a:endParaRPr lang="ro-RO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Posibilitatea</a:t>
            </a:r>
            <a:r>
              <a:rPr lang="en-US" sz="1200" dirty="0">
                <a:solidFill>
                  <a:schemeClr val="bg1"/>
                </a:solidFill>
              </a:rPr>
              <a:t> de </a:t>
            </a:r>
            <a:r>
              <a:rPr lang="ro-RO" sz="1200" dirty="0">
                <a:solidFill>
                  <a:schemeClr val="bg1"/>
                </a:solidFill>
              </a:rPr>
              <a:t>scădere </a:t>
            </a:r>
            <a:r>
              <a:rPr lang="en-US" sz="1200" dirty="0">
                <a:solidFill>
                  <a:schemeClr val="bg1"/>
                </a:solidFill>
              </a:rPr>
              <a:t>a </a:t>
            </a:r>
            <a:r>
              <a:rPr lang="en-US" sz="1200" dirty="0" err="1">
                <a:solidFill>
                  <a:schemeClr val="bg1"/>
                </a:solidFill>
              </a:rPr>
              <a:t>reduceri</a:t>
            </a:r>
            <a:r>
              <a:rPr lang="ro-RO" sz="1200" dirty="0">
                <a:solidFill>
                  <a:schemeClr val="bg1"/>
                </a:solidFill>
              </a:rPr>
              <a:t>lor (curtailment)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prin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combinarea</a:t>
            </a:r>
            <a:r>
              <a:rPr lang="en-US" sz="1200" dirty="0">
                <a:solidFill>
                  <a:schemeClr val="bg1"/>
                </a:solidFill>
              </a:rPr>
              <a:t> cu BESS </a:t>
            </a:r>
            <a:r>
              <a:rPr lang="en-US" sz="1200" dirty="0" err="1">
                <a:solidFill>
                  <a:schemeClr val="bg1"/>
                </a:solidFill>
              </a:rPr>
              <a:t>și</a:t>
            </a:r>
            <a:r>
              <a:rPr lang="en-US" sz="1200" dirty="0">
                <a:solidFill>
                  <a:schemeClr val="bg1"/>
                </a:solidFill>
              </a:rPr>
              <a:t>/</a:t>
            </a:r>
            <a:r>
              <a:rPr lang="en-US" sz="1200" dirty="0" err="1">
                <a:solidFill>
                  <a:schemeClr val="bg1"/>
                </a:solidFill>
              </a:rPr>
              <a:t>sau</a:t>
            </a:r>
            <a:r>
              <a:rPr lang="en-US" sz="1200" dirty="0">
                <a:solidFill>
                  <a:schemeClr val="bg1"/>
                </a:solidFill>
              </a:rPr>
              <a:t> H2</a:t>
            </a:r>
          </a:p>
        </p:txBody>
      </p:sp>
      <p:sp>
        <p:nvSpPr>
          <p:cNvPr id="222" name="Rectángulo: esquinas redondeadas 19">
            <a:extLst>
              <a:ext uri="{FF2B5EF4-FFF2-40B4-BE49-F238E27FC236}">
                <a16:creationId xmlns:a16="http://schemas.microsoft.com/office/drawing/2014/main" id="{6BACF8F0-AC95-4C5F-8CAE-DDE9AA057EF4}"/>
              </a:ext>
            </a:extLst>
          </p:cNvPr>
          <p:cNvSpPr/>
          <p:nvPr/>
        </p:nvSpPr>
        <p:spPr>
          <a:xfrm>
            <a:off x="6096001" y="4434153"/>
            <a:ext cx="4231652" cy="976306"/>
          </a:xfrm>
          <a:prstGeom prst="roundRect">
            <a:avLst/>
          </a:prstGeom>
          <a:solidFill>
            <a:srgbClr val="008C5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10644555"/>
              <a:satOff val="-22828"/>
              <a:lumOff val="-5882"/>
              <a:alphaOff val="0"/>
            </a:schemeClr>
          </a:fillRef>
          <a:effectRef idx="0">
            <a:schemeClr val="accent5">
              <a:hueOff val="10644555"/>
              <a:satOff val="-22828"/>
              <a:lumOff val="-5882"/>
              <a:alphaOff val="0"/>
            </a:schemeClr>
          </a:effectRef>
          <a:fontRef idx="minor">
            <a:schemeClr val="lt1"/>
          </a:fontRef>
        </p:style>
      </p:sp>
      <p:sp>
        <p:nvSpPr>
          <p:cNvPr id="223" name="CuadroTexto 23">
            <a:extLst>
              <a:ext uri="{FF2B5EF4-FFF2-40B4-BE49-F238E27FC236}">
                <a16:creationId xmlns:a16="http://schemas.microsoft.com/office/drawing/2014/main" id="{9F08D49C-0146-479D-8A4E-17EAE8AE7143}"/>
              </a:ext>
            </a:extLst>
          </p:cNvPr>
          <p:cNvSpPr txBox="1"/>
          <p:nvPr/>
        </p:nvSpPr>
        <p:spPr>
          <a:xfrm>
            <a:off x="6264970" y="4510294"/>
            <a:ext cx="5172181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Sinergii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posible</a:t>
            </a:r>
            <a:endParaRPr lang="ro-RO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Dezvoltare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interconectare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și</a:t>
            </a:r>
            <a:r>
              <a:rPr lang="en-US" sz="1200" dirty="0">
                <a:solidFill>
                  <a:schemeClr val="bg1"/>
                </a:solidFill>
              </a:rPr>
              <a:t> BOP</a:t>
            </a:r>
            <a:endParaRPr lang="ro-RO" sz="12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</a:rPr>
              <a:t>Optimizarea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folosirii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terenului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si</a:t>
            </a:r>
            <a:r>
              <a:rPr lang="en-US" sz="1200" dirty="0">
                <a:solidFill>
                  <a:schemeClr val="bg1"/>
                </a:solidFill>
              </a:rPr>
              <a:t> a </a:t>
            </a:r>
            <a:r>
              <a:rPr lang="en-US" sz="1200" dirty="0" err="1">
                <a:solidFill>
                  <a:schemeClr val="bg1"/>
                </a:solidFill>
              </a:rPr>
              <a:t>lucrarilor</a:t>
            </a:r>
            <a:r>
              <a:rPr lang="en-US" sz="1200" dirty="0">
                <a:solidFill>
                  <a:schemeClr val="bg1"/>
                </a:solidFill>
              </a:rPr>
              <a:t> civile</a:t>
            </a:r>
            <a:endParaRPr lang="ro-RO" sz="12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O&amp;M </a:t>
            </a:r>
            <a:r>
              <a:rPr lang="en-US" sz="1200" dirty="0" err="1">
                <a:solidFill>
                  <a:schemeClr val="bg1"/>
                </a:solidFill>
              </a:rPr>
              <a:t>partajat</a:t>
            </a:r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224" name="Rectángulo: esquinas redondeadas 18">
            <a:extLst>
              <a:ext uri="{FF2B5EF4-FFF2-40B4-BE49-F238E27FC236}">
                <a16:creationId xmlns:a16="http://schemas.microsoft.com/office/drawing/2014/main" id="{CBF28F10-C9EB-4A0B-BC98-D5FD72B92B4C}"/>
              </a:ext>
            </a:extLst>
          </p:cNvPr>
          <p:cNvSpPr/>
          <p:nvPr/>
        </p:nvSpPr>
        <p:spPr>
          <a:xfrm>
            <a:off x="6096000" y="5516863"/>
            <a:ext cx="4259870" cy="968373"/>
          </a:xfrm>
          <a:prstGeom prst="roundRect">
            <a:avLst/>
          </a:prstGeom>
          <a:solidFill>
            <a:srgbClr val="008C5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10644555"/>
              <a:satOff val="-22828"/>
              <a:lumOff val="-5882"/>
              <a:alphaOff val="0"/>
            </a:schemeClr>
          </a:fillRef>
          <a:effectRef idx="0">
            <a:schemeClr val="accent5">
              <a:hueOff val="10644555"/>
              <a:satOff val="-22828"/>
              <a:lumOff val="-5882"/>
              <a:alphaOff val="0"/>
            </a:schemeClr>
          </a:effectRef>
          <a:fontRef idx="minor">
            <a:schemeClr val="lt1"/>
          </a:fontRef>
        </p:style>
      </p:sp>
      <p:sp>
        <p:nvSpPr>
          <p:cNvPr id="225" name="CuadroTexto 23">
            <a:extLst>
              <a:ext uri="{FF2B5EF4-FFF2-40B4-BE49-F238E27FC236}">
                <a16:creationId xmlns:a16="http://schemas.microsoft.com/office/drawing/2014/main" id="{3EF9D5ED-A8D1-4AFC-84C6-B36F590D1253}"/>
              </a:ext>
            </a:extLst>
          </p:cNvPr>
          <p:cNvSpPr txBox="1"/>
          <p:nvPr/>
        </p:nvSpPr>
        <p:spPr>
          <a:xfrm>
            <a:off x="6276980" y="5647106"/>
            <a:ext cx="405067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o-R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Efect levier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bg1"/>
                </a:solidFill>
              </a:rPr>
              <a:t>Dezvoltarea de noi zone </a:t>
            </a:r>
            <a:r>
              <a:rPr lang="ro-RO" sz="1400" dirty="0">
                <a:solidFill>
                  <a:schemeClr val="bg1"/>
                </a:solidFill>
              </a:rPr>
              <a:t>ignorate</a:t>
            </a:r>
            <a:r>
              <a:rPr lang="it-IT" sz="1400" dirty="0">
                <a:solidFill>
                  <a:schemeClr val="bg1"/>
                </a:solidFill>
              </a:rPr>
              <a:t> până acum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759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EC85BC-DCAD-4F8A-8177-9EBAC804F955}"/>
              </a:ext>
            </a:extLst>
          </p:cNvPr>
          <p:cNvSpPr/>
          <p:nvPr/>
        </p:nvSpPr>
        <p:spPr>
          <a:xfrm>
            <a:off x="6326137" y="1760749"/>
            <a:ext cx="5659548" cy="2623971"/>
          </a:xfrm>
          <a:prstGeom prst="rect">
            <a:avLst/>
          </a:prstGeom>
          <a:solidFill>
            <a:schemeClr val="bg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" bIns="0"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1E7D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729DEB0E-E0EB-4BBF-B8C9-9D3BF0FD6EC3}"/>
              </a:ext>
            </a:extLst>
          </p:cNvPr>
          <p:cNvSpPr/>
          <p:nvPr/>
        </p:nvSpPr>
        <p:spPr bwMode="auto">
          <a:xfrm>
            <a:off x="6873116" y="1650900"/>
            <a:ext cx="2016223" cy="211708"/>
          </a:xfrm>
          <a:prstGeom prst="parallelogram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36000" rIns="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5738FF"/>
              </a:buClr>
              <a:buSzPct val="80000"/>
              <a:buFontTx/>
              <a:buNone/>
              <a:tabLst/>
              <a:defRPr/>
            </a:pP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Evoluția PZU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97006D-2A51-47E0-AAA4-2BC580F4D4A3}"/>
              </a:ext>
            </a:extLst>
          </p:cNvPr>
          <p:cNvSpPr/>
          <p:nvPr/>
        </p:nvSpPr>
        <p:spPr>
          <a:xfrm>
            <a:off x="551521" y="1760749"/>
            <a:ext cx="5659548" cy="2623971"/>
          </a:xfrm>
          <a:prstGeom prst="rect">
            <a:avLst/>
          </a:prstGeom>
          <a:solidFill>
            <a:schemeClr val="bg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3152" bIns="0"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1E7D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3E22FBEB-72B9-43BC-A6FD-5CE5CA62B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750" y="665598"/>
            <a:ext cx="10623705" cy="887675"/>
          </a:xfrm>
        </p:spPr>
        <p:txBody>
          <a:bodyPr vert="horz"/>
          <a:lstStyle/>
          <a:p>
            <a:r>
              <a:rPr lang="it-IT" dirty="0">
                <a:solidFill>
                  <a:srgbClr val="F16AD4"/>
                </a:solidFill>
              </a:rPr>
              <a:t>Viziune: Pia</a:t>
            </a:r>
            <a:r>
              <a:rPr lang="ro-RO" dirty="0">
                <a:solidFill>
                  <a:srgbClr val="F16AD4"/>
                </a:solidFill>
              </a:rPr>
              <a:t>ță</a:t>
            </a:r>
            <a:r>
              <a:rPr lang="it-IT" dirty="0">
                <a:solidFill>
                  <a:srgbClr val="F16AD4"/>
                </a:solidFill>
              </a:rPr>
              <a:t> emergent</a:t>
            </a:r>
            <a:r>
              <a:rPr lang="ro-RO" dirty="0">
                <a:solidFill>
                  <a:srgbClr val="F16AD4"/>
                </a:solidFill>
              </a:rPr>
              <a:t>ă</a:t>
            </a:r>
            <a:r>
              <a:rPr lang="it-IT" dirty="0">
                <a:solidFill>
                  <a:srgbClr val="F16AD4"/>
                </a:solidFill>
              </a:rPr>
              <a:t> a panourilor fotovoltaice datorit</a:t>
            </a:r>
            <a:r>
              <a:rPr lang="ro-RO" dirty="0">
                <a:solidFill>
                  <a:srgbClr val="F16AD4"/>
                </a:solidFill>
              </a:rPr>
              <a:t>ă</a:t>
            </a:r>
            <a:r>
              <a:rPr lang="it-IT" dirty="0">
                <a:solidFill>
                  <a:srgbClr val="F16AD4"/>
                </a:solidFill>
              </a:rPr>
              <a:t> cre</a:t>
            </a:r>
            <a:r>
              <a:rPr lang="ro-RO" dirty="0">
                <a:solidFill>
                  <a:srgbClr val="F16AD4"/>
                </a:solidFill>
              </a:rPr>
              <a:t>ș</a:t>
            </a:r>
            <a:r>
              <a:rPr lang="it-IT" dirty="0">
                <a:solidFill>
                  <a:srgbClr val="F16AD4"/>
                </a:solidFill>
              </a:rPr>
              <a:t>terii pre</a:t>
            </a:r>
            <a:r>
              <a:rPr lang="ro-RO" dirty="0">
                <a:solidFill>
                  <a:srgbClr val="F16AD4"/>
                </a:solidFill>
              </a:rPr>
              <a:t>ț</a:t>
            </a:r>
            <a:r>
              <a:rPr lang="it-IT" dirty="0">
                <a:solidFill>
                  <a:srgbClr val="F16AD4"/>
                </a:solidFill>
              </a:rPr>
              <a:t>urilor la energie electric</a:t>
            </a:r>
            <a:r>
              <a:rPr lang="ro-RO" dirty="0">
                <a:solidFill>
                  <a:srgbClr val="F16AD4"/>
                </a:solidFill>
              </a:rPr>
              <a:t>ă</a:t>
            </a:r>
            <a:endParaRPr lang="en-GB" dirty="0">
              <a:solidFill>
                <a:srgbClr val="F16AD4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5874CB8-EF5B-4EBC-BA00-A8B2AF2A4AF6}"/>
              </a:ext>
            </a:extLst>
          </p:cNvPr>
          <p:cNvGrpSpPr/>
          <p:nvPr/>
        </p:nvGrpSpPr>
        <p:grpSpPr>
          <a:xfrm>
            <a:off x="994647" y="2812145"/>
            <a:ext cx="5468040" cy="556191"/>
            <a:chOff x="879579" y="2704153"/>
            <a:chExt cx="5468040" cy="556191"/>
          </a:xfrm>
        </p:grpSpPr>
        <p:pic>
          <p:nvPicPr>
            <p:cNvPr id="14" name="Graphic 13" descr="Home with solid fill">
              <a:extLst>
                <a:ext uri="{FF2B5EF4-FFF2-40B4-BE49-F238E27FC236}">
                  <a16:creationId xmlns:a16="http://schemas.microsoft.com/office/drawing/2014/main" id="{7F03B050-FB19-4120-843A-7AA76E6F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79579" y="2704153"/>
              <a:ext cx="533377" cy="53337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B3B2BC-E1DE-4994-A088-2951D8C5C74B}"/>
                </a:ext>
              </a:extLst>
            </p:cNvPr>
            <p:cNvSpPr txBox="1"/>
            <p:nvPr/>
          </p:nvSpPr>
          <p:spPr>
            <a:xfrm>
              <a:off x="1790275" y="2737124"/>
              <a:ext cx="2880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R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Număr de gospodării din România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DA3E8A4-3048-405A-9D28-74F352DFA4FB}"/>
                </a:ext>
              </a:extLst>
            </p:cNvPr>
            <p:cNvSpPr txBox="1"/>
            <p:nvPr/>
          </p:nvSpPr>
          <p:spPr>
            <a:xfrm>
              <a:off x="4547619" y="2737124"/>
              <a:ext cx="180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b="1">
                  <a:solidFill>
                    <a:schemeClr val="tx2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est. 2 </a:t>
              </a:r>
              <a:r>
                <a:rPr kumimoji="0" lang="ro-R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milioane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8D4757-13DF-4142-A546-2A860CDAB35E}"/>
              </a:ext>
            </a:extLst>
          </p:cNvPr>
          <p:cNvGrpSpPr/>
          <p:nvPr/>
        </p:nvGrpSpPr>
        <p:grpSpPr>
          <a:xfrm>
            <a:off x="1071298" y="2117611"/>
            <a:ext cx="5391389" cy="361083"/>
            <a:chOff x="956230" y="1995585"/>
            <a:chExt cx="5391389" cy="361083"/>
          </a:xfrm>
        </p:grpSpPr>
        <p:grpSp>
          <p:nvGrpSpPr>
            <p:cNvPr id="18" name="Gruppieren 4">
              <a:extLst>
                <a:ext uri="{FF2B5EF4-FFF2-40B4-BE49-F238E27FC236}">
                  <a16:creationId xmlns:a16="http://schemas.microsoft.com/office/drawing/2014/main" id="{0B7D6D9C-2FF0-4707-8265-390B7CF87CFC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956230" y="1995585"/>
              <a:ext cx="420501" cy="361083"/>
              <a:chOff x="9617075" y="5861050"/>
              <a:chExt cx="730250" cy="627063"/>
            </a:xfrm>
            <a:solidFill>
              <a:schemeClr val="tx2"/>
            </a:solidFill>
          </p:grpSpPr>
          <p:sp>
            <p:nvSpPr>
              <p:cNvPr id="21" name="Freeform 1070">
                <a:extLst>
                  <a:ext uri="{FF2B5EF4-FFF2-40B4-BE49-F238E27FC236}">
                    <a16:creationId xmlns:a16="http://schemas.microsoft.com/office/drawing/2014/main" id="{B45ABBE7-07D6-4CE9-B97C-469BD6D821B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9763125" y="6130925"/>
                <a:ext cx="442913" cy="357188"/>
              </a:xfrm>
              <a:custGeom>
                <a:avLst/>
                <a:gdLst>
                  <a:gd name="T0" fmla="*/ 86 w 118"/>
                  <a:gd name="T1" fmla="*/ 0 h 95"/>
                  <a:gd name="T2" fmla="*/ 32 w 118"/>
                  <a:gd name="T3" fmla="*/ 0 h 95"/>
                  <a:gd name="T4" fmla="*/ 32 w 118"/>
                  <a:gd name="T5" fmla="*/ 0 h 95"/>
                  <a:gd name="T6" fmla="*/ 2 w 118"/>
                  <a:gd name="T7" fmla="*/ 32 h 95"/>
                  <a:gd name="T8" fmla="*/ 6 w 118"/>
                  <a:gd name="T9" fmla="*/ 64 h 95"/>
                  <a:gd name="T10" fmla="*/ 36 w 118"/>
                  <a:gd name="T11" fmla="*/ 95 h 95"/>
                  <a:gd name="T12" fmla="*/ 81 w 118"/>
                  <a:gd name="T13" fmla="*/ 95 h 95"/>
                  <a:gd name="T14" fmla="*/ 111 w 118"/>
                  <a:gd name="T15" fmla="*/ 63 h 95"/>
                  <a:gd name="T16" fmla="*/ 116 w 118"/>
                  <a:gd name="T17" fmla="*/ 31 h 95"/>
                  <a:gd name="T18" fmla="*/ 86 w 118"/>
                  <a:gd name="T1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95">
                    <a:moveTo>
                      <a:pt x="86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5" y="0"/>
                      <a:pt x="0" y="15"/>
                      <a:pt x="2" y="32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9" y="81"/>
                      <a:pt x="19" y="95"/>
                      <a:pt x="36" y="95"/>
                    </a:cubicBezTo>
                    <a:cubicBezTo>
                      <a:pt x="81" y="95"/>
                      <a:pt x="81" y="95"/>
                      <a:pt x="81" y="95"/>
                    </a:cubicBezTo>
                    <a:cubicBezTo>
                      <a:pt x="98" y="95"/>
                      <a:pt x="108" y="80"/>
                      <a:pt x="111" y="63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8" y="14"/>
                      <a:pt x="102" y="0"/>
                      <a:pt x="8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Oval 1071">
                <a:extLst>
                  <a:ext uri="{FF2B5EF4-FFF2-40B4-BE49-F238E27FC236}">
                    <a16:creationId xmlns:a16="http://schemas.microsoft.com/office/drawing/2014/main" id="{ACCB1706-C915-4148-95DF-E6F265822A4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867900" y="5861050"/>
                <a:ext cx="228600" cy="2333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 1072">
                <a:extLst>
                  <a:ext uri="{FF2B5EF4-FFF2-40B4-BE49-F238E27FC236}">
                    <a16:creationId xmlns:a16="http://schemas.microsoft.com/office/drawing/2014/main" id="{ABB8E9CE-CD2E-4DFD-BF84-E0F1617AB32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0099675" y="6078538"/>
                <a:ext cx="247650" cy="222250"/>
              </a:xfrm>
              <a:custGeom>
                <a:avLst/>
                <a:gdLst>
                  <a:gd name="T0" fmla="*/ 46 w 66"/>
                  <a:gd name="T1" fmla="*/ 0 h 59"/>
                  <a:gd name="T2" fmla="*/ 12 w 66"/>
                  <a:gd name="T3" fmla="*/ 0 h 59"/>
                  <a:gd name="T4" fmla="*/ 12 w 66"/>
                  <a:gd name="T5" fmla="*/ 0 h 59"/>
                  <a:gd name="T6" fmla="*/ 0 w 66"/>
                  <a:gd name="T7" fmla="*/ 4 h 59"/>
                  <a:gd name="T8" fmla="*/ 14 w 66"/>
                  <a:gd name="T9" fmla="*/ 9 h 59"/>
                  <a:gd name="T10" fmla="*/ 28 w 66"/>
                  <a:gd name="T11" fmla="*/ 18 h 59"/>
                  <a:gd name="T12" fmla="*/ 36 w 66"/>
                  <a:gd name="T13" fmla="*/ 44 h 59"/>
                  <a:gd name="T14" fmla="*/ 36 w 66"/>
                  <a:gd name="T15" fmla="*/ 44 h 59"/>
                  <a:gd name="T16" fmla="*/ 36 w 66"/>
                  <a:gd name="T17" fmla="*/ 44 h 59"/>
                  <a:gd name="T18" fmla="*/ 34 w 66"/>
                  <a:gd name="T19" fmla="*/ 59 h 59"/>
                  <a:gd name="T20" fmla="*/ 43 w 66"/>
                  <a:gd name="T21" fmla="*/ 59 h 59"/>
                  <a:gd name="T22" fmla="*/ 62 w 66"/>
                  <a:gd name="T23" fmla="*/ 39 h 59"/>
                  <a:gd name="T24" fmla="*/ 64 w 66"/>
                  <a:gd name="T25" fmla="*/ 19 h 59"/>
                  <a:gd name="T26" fmla="*/ 46 w 66"/>
                  <a:gd name="T2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59">
                    <a:moveTo>
                      <a:pt x="4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8" y="0"/>
                      <a:pt x="3" y="2"/>
                      <a:pt x="0" y="4"/>
                    </a:cubicBezTo>
                    <a:cubicBezTo>
                      <a:pt x="5" y="5"/>
                      <a:pt x="10" y="6"/>
                      <a:pt x="14" y="9"/>
                    </a:cubicBezTo>
                    <a:cubicBezTo>
                      <a:pt x="19" y="11"/>
                      <a:pt x="24" y="14"/>
                      <a:pt x="28" y="18"/>
                    </a:cubicBezTo>
                    <a:cubicBezTo>
                      <a:pt x="34" y="26"/>
                      <a:pt x="37" y="35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53" y="59"/>
                      <a:pt x="60" y="50"/>
                      <a:pt x="62" y="39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6" y="9"/>
                      <a:pt x="56" y="0"/>
                      <a:pt x="4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4" name="Oval 1073">
                <a:extLst>
                  <a:ext uri="{FF2B5EF4-FFF2-40B4-BE49-F238E27FC236}">
                    <a16:creationId xmlns:a16="http://schemas.microsoft.com/office/drawing/2014/main" id="{366F9579-6D4A-4EF7-8162-197245B7376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137775" y="5913438"/>
                <a:ext cx="142875" cy="14287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5" name="Freeform 1074">
                <a:extLst>
                  <a:ext uri="{FF2B5EF4-FFF2-40B4-BE49-F238E27FC236}">
                    <a16:creationId xmlns:a16="http://schemas.microsoft.com/office/drawing/2014/main" id="{AAE23568-369C-436C-9C75-F1B14947C89B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9617075" y="6078538"/>
                <a:ext cx="242888" cy="222250"/>
              </a:xfrm>
              <a:custGeom>
                <a:avLst/>
                <a:gdLst>
                  <a:gd name="T0" fmla="*/ 54 w 65"/>
                  <a:gd name="T1" fmla="*/ 0 h 59"/>
                  <a:gd name="T2" fmla="*/ 20 w 65"/>
                  <a:gd name="T3" fmla="*/ 0 h 59"/>
                  <a:gd name="T4" fmla="*/ 20 w 65"/>
                  <a:gd name="T5" fmla="*/ 0 h 59"/>
                  <a:gd name="T6" fmla="*/ 1 w 65"/>
                  <a:gd name="T7" fmla="*/ 20 h 59"/>
                  <a:gd name="T8" fmla="*/ 4 w 65"/>
                  <a:gd name="T9" fmla="*/ 40 h 59"/>
                  <a:gd name="T10" fmla="*/ 22 w 65"/>
                  <a:gd name="T11" fmla="*/ 59 h 59"/>
                  <a:gd name="T12" fmla="*/ 32 w 65"/>
                  <a:gd name="T13" fmla="*/ 59 h 59"/>
                  <a:gd name="T14" fmla="*/ 30 w 65"/>
                  <a:gd name="T15" fmla="*/ 45 h 59"/>
                  <a:gd name="T16" fmla="*/ 30 w 65"/>
                  <a:gd name="T17" fmla="*/ 45 h 59"/>
                  <a:gd name="T18" fmla="*/ 30 w 65"/>
                  <a:gd name="T19" fmla="*/ 45 h 59"/>
                  <a:gd name="T20" fmla="*/ 39 w 65"/>
                  <a:gd name="T21" fmla="*/ 18 h 59"/>
                  <a:gd name="T22" fmla="*/ 52 w 65"/>
                  <a:gd name="T23" fmla="*/ 8 h 59"/>
                  <a:gd name="T24" fmla="*/ 65 w 65"/>
                  <a:gd name="T25" fmla="*/ 4 h 59"/>
                  <a:gd name="T26" fmla="*/ 54 w 65"/>
                  <a:gd name="T2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" h="59">
                    <a:moveTo>
                      <a:pt x="54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1" y="2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50"/>
                      <a:pt x="12" y="59"/>
                      <a:pt x="2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29" y="35"/>
                      <a:pt x="32" y="26"/>
                      <a:pt x="39" y="18"/>
                    </a:cubicBezTo>
                    <a:cubicBezTo>
                      <a:pt x="43" y="14"/>
                      <a:pt x="47" y="11"/>
                      <a:pt x="52" y="8"/>
                    </a:cubicBezTo>
                    <a:cubicBezTo>
                      <a:pt x="56" y="6"/>
                      <a:pt x="61" y="5"/>
                      <a:pt x="65" y="4"/>
                    </a:cubicBezTo>
                    <a:cubicBezTo>
                      <a:pt x="62" y="2"/>
                      <a:pt x="58" y="0"/>
                      <a:pt x="5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Oval 1075">
                <a:extLst>
                  <a:ext uri="{FF2B5EF4-FFF2-40B4-BE49-F238E27FC236}">
                    <a16:creationId xmlns:a16="http://schemas.microsoft.com/office/drawing/2014/main" id="{9C8450EE-82EA-4B54-A2DB-836B51F0B4B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83750" y="5913438"/>
                <a:ext cx="142875" cy="14287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B5317B-781F-42FD-AE4C-0B8D12D99084}"/>
                </a:ext>
              </a:extLst>
            </p:cNvPr>
            <p:cNvSpPr txBox="1"/>
            <p:nvPr/>
          </p:nvSpPr>
          <p:spPr>
            <a:xfrm>
              <a:off x="1790275" y="2028432"/>
              <a:ext cx="2880000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R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Populația României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: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BD8639-C3F7-4ADD-A45B-68CFF84030DF}"/>
                </a:ext>
              </a:extLst>
            </p:cNvPr>
            <p:cNvSpPr txBox="1"/>
            <p:nvPr/>
          </p:nvSpPr>
          <p:spPr>
            <a:xfrm>
              <a:off x="4547619" y="1997655"/>
              <a:ext cx="180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est. 19,3 m</a:t>
              </a:r>
              <a:r>
                <a:rPr kumimoji="0" lang="ro-R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n. 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A653069-A42F-4F45-8E3F-EA801E7717C4}"/>
              </a:ext>
            </a:extLst>
          </p:cNvPr>
          <p:cNvSpPr/>
          <p:nvPr/>
        </p:nvSpPr>
        <p:spPr bwMode="auto">
          <a:xfrm>
            <a:off x="1098500" y="1650900"/>
            <a:ext cx="2347065" cy="235824"/>
          </a:xfrm>
          <a:prstGeom prst="parallelogram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36000" rIns="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5738FF"/>
              </a:buClr>
              <a:buSzPct val="80000"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Prezentare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general</a:t>
            </a: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ă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pie</a:t>
            </a: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ț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ei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EA6F541-291D-4E76-9C81-0BAFC60D7B7E}"/>
              </a:ext>
            </a:extLst>
          </p:cNvPr>
          <p:cNvSpPr txBox="1"/>
          <p:nvPr/>
        </p:nvSpPr>
        <p:spPr>
          <a:xfrm>
            <a:off x="6550725" y="1934562"/>
            <a:ext cx="74460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EUR/MWh</a:t>
            </a:r>
          </a:p>
        </p:txBody>
      </p:sp>
      <p:pic>
        <p:nvPicPr>
          <p:cNvPr id="29" name="Grafik 4">
            <a:extLst>
              <a:ext uri="{FF2B5EF4-FFF2-40B4-BE49-F238E27FC236}">
                <a16:creationId xmlns:a16="http://schemas.microsoft.com/office/drawing/2014/main" id="{10ACBFEF-08CE-4ED2-BBC6-967EFBD849A8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rgbClr val="461E7D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 rot="16200000" flipH="1">
            <a:off x="6040063" y="-58255"/>
            <a:ext cx="333000" cy="11558243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A7C6814-C14A-4612-8B56-4E575F991E71}"/>
              </a:ext>
            </a:extLst>
          </p:cNvPr>
          <p:cNvGrpSpPr/>
          <p:nvPr/>
        </p:nvGrpSpPr>
        <p:grpSpPr>
          <a:xfrm>
            <a:off x="1031006" y="3701787"/>
            <a:ext cx="5433558" cy="363780"/>
            <a:chOff x="915938" y="4721404"/>
            <a:chExt cx="5433558" cy="363780"/>
          </a:xfrm>
        </p:grpSpPr>
        <p:grpSp>
          <p:nvGrpSpPr>
            <p:cNvPr id="31" name="Gruppieren 80">
              <a:extLst>
                <a:ext uri="{FF2B5EF4-FFF2-40B4-BE49-F238E27FC236}">
                  <a16:creationId xmlns:a16="http://schemas.microsoft.com/office/drawing/2014/main" id="{D6A5D5A8-5F1E-4CCB-A7DA-76353E909D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15938" y="4762086"/>
              <a:ext cx="460793" cy="323098"/>
              <a:chOff x="4593605" y="3177000"/>
              <a:chExt cx="718791" cy="504001"/>
            </a:xfrm>
            <a:solidFill>
              <a:schemeClr val="tx2"/>
            </a:solidFill>
          </p:grpSpPr>
          <p:sp>
            <p:nvSpPr>
              <p:cNvPr id="34" name="Freeform 321">
                <a:extLst>
                  <a:ext uri="{FF2B5EF4-FFF2-40B4-BE49-F238E27FC236}">
                    <a16:creationId xmlns:a16="http://schemas.microsoft.com/office/drawing/2014/main" id="{35B41F4D-86B5-49B0-91E9-7495DA405735}"/>
                  </a:ext>
                </a:extLst>
              </p:cNvPr>
              <p:cNvSpPr>
                <a:spLocks noChangeAspect="1" noEditPoints="1"/>
              </p:cNvSpPr>
              <p:nvPr/>
            </p:nvSpPr>
            <p:spPr bwMode="gray">
              <a:xfrm>
                <a:off x="4593605" y="3177000"/>
                <a:ext cx="718791" cy="504001"/>
              </a:xfrm>
              <a:custGeom>
                <a:avLst/>
                <a:gdLst>
                  <a:gd name="T0" fmla="*/ 2072 w 879"/>
                  <a:gd name="T1" fmla="*/ 961 h 619"/>
                  <a:gd name="T2" fmla="*/ 2072 w 879"/>
                  <a:gd name="T3" fmla="*/ 921 h 619"/>
                  <a:gd name="T4" fmla="*/ 1817 w 879"/>
                  <a:gd name="T5" fmla="*/ 33 h 619"/>
                  <a:gd name="T6" fmla="*/ 1775 w 879"/>
                  <a:gd name="T7" fmla="*/ 0 h 619"/>
                  <a:gd name="T8" fmla="*/ 300 w 879"/>
                  <a:gd name="T9" fmla="*/ 0 h 619"/>
                  <a:gd name="T10" fmla="*/ 260 w 879"/>
                  <a:gd name="T11" fmla="*/ 33 h 619"/>
                  <a:gd name="T12" fmla="*/ 5 w 879"/>
                  <a:gd name="T13" fmla="*/ 921 h 619"/>
                  <a:gd name="T14" fmla="*/ 7 w 879"/>
                  <a:gd name="T15" fmla="*/ 966 h 619"/>
                  <a:gd name="T16" fmla="*/ 2 w 879"/>
                  <a:gd name="T17" fmla="*/ 983 h 619"/>
                  <a:gd name="T18" fmla="*/ 71 w 879"/>
                  <a:gd name="T19" fmla="*/ 1037 h 619"/>
                  <a:gd name="T20" fmla="*/ 907 w 879"/>
                  <a:gd name="T21" fmla="*/ 1037 h 619"/>
                  <a:gd name="T22" fmla="*/ 867 w 879"/>
                  <a:gd name="T23" fmla="*/ 1403 h 619"/>
                  <a:gd name="T24" fmla="*/ 872 w 879"/>
                  <a:gd name="T25" fmla="*/ 1417 h 619"/>
                  <a:gd name="T26" fmla="*/ 870 w 879"/>
                  <a:gd name="T27" fmla="*/ 1422 h 619"/>
                  <a:gd name="T28" fmla="*/ 1040 w 879"/>
                  <a:gd name="T29" fmla="*/ 1462 h 619"/>
                  <a:gd name="T30" fmla="*/ 1210 w 879"/>
                  <a:gd name="T31" fmla="*/ 1422 h 619"/>
                  <a:gd name="T32" fmla="*/ 1207 w 879"/>
                  <a:gd name="T33" fmla="*/ 1417 h 619"/>
                  <a:gd name="T34" fmla="*/ 1212 w 879"/>
                  <a:gd name="T35" fmla="*/ 1403 h 619"/>
                  <a:gd name="T36" fmla="*/ 1172 w 879"/>
                  <a:gd name="T37" fmla="*/ 1037 h 619"/>
                  <a:gd name="T38" fmla="*/ 2011 w 879"/>
                  <a:gd name="T39" fmla="*/ 1037 h 619"/>
                  <a:gd name="T40" fmla="*/ 2077 w 879"/>
                  <a:gd name="T41" fmla="*/ 983 h 619"/>
                  <a:gd name="T42" fmla="*/ 2072 w 879"/>
                  <a:gd name="T43" fmla="*/ 961 h 619"/>
                  <a:gd name="T44" fmla="*/ 1893 w 879"/>
                  <a:gd name="T45" fmla="*/ 876 h 619"/>
                  <a:gd name="T46" fmla="*/ 187 w 879"/>
                  <a:gd name="T47" fmla="*/ 876 h 619"/>
                  <a:gd name="T48" fmla="*/ 142 w 879"/>
                  <a:gd name="T49" fmla="*/ 803 h 619"/>
                  <a:gd name="T50" fmla="*/ 321 w 879"/>
                  <a:gd name="T51" fmla="*/ 104 h 619"/>
                  <a:gd name="T52" fmla="*/ 383 w 879"/>
                  <a:gd name="T53" fmla="*/ 59 h 619"/>
                  <a:gd name="T54" fmla="*/ 1697 w 879"/>
                  <a:gd name="T55" fmla="*/ 59 h 619"/>
                  <a:gd name="T56" fmla="*/ 1697 w 879"/>
                  <a:gd name="T57" fmla="*/ 59 h 619"/>
                  <a:gd name="T58" fmla="*/ 1758 w 879"/>
                  <a:gd name="T59" fmla="*/ 104 h 619"/>
                  <a:gd name="T60" fmla="*/ 1938 w 879"/>
                  <a:gd name="T61" fmla="*/ 803 h 619"/>
                  <a:gd name="T62" fmla="*/ 1893 w 879"/>
                  <a:gd name="T63" fmla="*/ 876 h 61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879" h="619">
                    <a:moveTo>
                      <a:pt x="877" y="407"/>
                    </a:moveTo>
                    <a:cubicBezTo>
                      <a:pt x="879" y="403"/>
                      <a:pt x="879" y="396"/>
                      <a:pt x="877" y="390"/>
                    </a:cubicBezTo>
                    <a:cubicBezTo>
                      <a:pt x="769" y="14"/>
                      <a:pt x="769" y="14"/>
                      <a:pt x="769" y="14"/>
                    </a:cubicBezTo>
                    <a:cubicBezTo>
                      <a:pt x="767" y="6"/>
                      <a:pt x="759" y="0"/>
                      <a:pt x="751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0" y="0"/>
                      <a:pt x="112" y="6"/>
                      <a:pt x="110" y="14"/>
                    </a:cubicBezTo>
                    <a:cubicBezTo>
                      <a:pt x="2" y="390"/>
                      <a:pt x="2" y="390"/>
                      <a:pt x="2" y="390"/>
                    </a:cubicBezTo>
                    <a:cubicBezTo>
                      <a:pt x="0" y="397"/>
                      <a:pt x="0" y="404"/>
                      <a:pt x="3" y="409"/>
                    </a:cubicBezTo>
                    <a:cubicBezTo>
                      <a:pt x="2" y="411"/>
                      <a:pt x="1" y="414"/>
                      <a:pt x="1" y="416"/>
                    </a:cubicBezTo>
                    <a:cubicBezTo>
                      <a:pt x="1" y="429"/>
                      <a:pt x="14" y="439"/>
                      <a:pt x="30" y="439"/>
                    </a:cubicBezTo>
                    <a:cubicBezTo>
                      <a:pt x="384" y="439"/>
                      <a:pt x="384" y="439"/>
                      <a:pt x="384" y="439"/>
                    </a:cubicBezTo>
                    <a:cubicBezTo>
                      <a:pt x="379" y="479"/>
                      <a:pt x="367" y="589"/>
                      <a:pt x="367" y="594"/>
                    </a:cubicBezTo>
                    <a:cubicBezTo>
                      <a:pt x="367" y="596"/>
                      <a:pt x="368" y="598"/>
                      <a:pt x="369" y="600"/>
                    </a:cubicBezTo>
                    <a:cubicBezTo>
                      <a:pt x="368" y="600"/>
                      <a:pt x="368" y="601"/>
                      <a:pt x="368" y="602"/>
                    </a:cubicBezTo>
                    <a:cubicBezTo>
                      <a:pt x="368" y="611"/>
                      <a:pt x="400" y="619"/>
                      <a:pt x="440" y="619"/>
                    </a:cubicBezTo>
                    <a:cubicBezTo>
                      <a:pt x="480" y="619"/>
                      <a:pt x="512" y="611"/>
                      <a:pt x="512" y="602"/>
                    </a:cubicBezTo>
                    <a:cubicBezTo>
                      <a:pt x="512" y="601"/>
                      <a:pt x="512" y="600"/>
                      <a:pt x="511" y="600"/>
                    </a:cubicBezTo>
                    <a:cubicBezTo>
                      <a:pt x="512" y="598"/>
                      <a:pt x="513" y="596"/>
                      <a:pt x="513" y="594"/>
                    </a:cubicBezTo>
                    <a:cubicBezTo>
                      <a:pt x="513" y="589"/>
                      <a:pt x="500" y="479"/>
                      <a:pt x="496" y="439"/>
                    </a:cubicBezTo>
                    <a:cubicBezTo>
                      <a:pt x="851" y="439"/>
                      <a:pt x="851" y="439"/>
                      <a:pt x="851" y="439"/>
                    </a:cubicBezTo>
                    <a:cubicBezTo>
                      <a:pt x="867" y="439"/>
                      <a:pt x="879" y="429"/>
                      <a:pt x="879" y="416"/>
                    </a:cubicBezTo>
                    <a:cubicBezTo>
                      <a:pt x="879" y="413"/>
                      <a:pt x="878" y="410"/>
                      <a:pt x="877" y="407"/>
                    </a:cubicBezTo>
                    <a:close/>
                    <a:moveTo>
                      <a:pt x="801" y="371"/>
                    </a:moveTo>
                    <a:cubicBezTo>
                      <a:pt x="79" y="371"/>
                      <a:pt x="79" y="371"/>
                      <a:pt x="79" y="371"/>
                    </a:cubicBezTo>
                    <a:cubicBezTo>
                      <a:pt x="62" y="371"/>
                      <a:pt x="56" y="356"/>
                      <a:pt x="60" y="340"/>
                    </a:cubicBezTo>
                    <a:cubicBezTo>
                      <a:pt x="136" y="44"/>
                      <a:pt x="136" y="44"/>
                      <a:pt x="136" y="44"/>
                    </a:cubicBezTo>
                    <a:cubicBezTo>
                      <a:pt x="139" y="34"/>
                      <a:pt x="149" y="25"/>
                      <a:pt x="162" y="25"/>
                    </a:cubicBezTo>
                    <a:cubicBezTo>
                      <a:pt x="718" y="25"/>
                      <a:pt x="718" y="25"/>
                      <a:pt x="718" y="25"/>
                    </a:cubicBezTo>
                    <a:cubicBezTo>
                      <a:pt x="718" y="25"/>
                      <a:pt x="718" y="25"/>
                      <a:pt x="718" y="25"/>
                    </a:cubicBezTo>
                    <a:cubicBezTo>
                      <a:pt x="731" y="25"/>
                      <a:pt x="741" y="34"/>
                      <a:pt x="744" y="44"/>
                    </a:cubicBezTo>
                    <a:cubicBezTo>
                      <a:pt x="820" y="340"/>
                      <a:pt x="820" y="340"/>
                      <a:pt x="820" y="340"/>
                    </a:cubicBezTo>
                    <a:cubicBezTo>
                      <a:pt x="824" y="356"/>
                      <a:pt x="817" y="371"/>
                      <a:pt x="801" y="3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grpSp>
            <p:nvGrpSpPr>
              <p:cNvPr id="35" name="Gruppieren 79">
                <a:extLst>
                  <a:ext uri="{FF2B5EF4-FFF2-40B4-BE49-F238E27FC236}">
                    <a16:creationId xmlns:a16="http://schemas.microsoft.com/office/drawing/2014/main" id="{EDE701FF-BA7F-4EC4-B206-106F85D81270}"/>
                  </a:ext>
                </a:extLst>
              </p:cNvPr>
              <p:cNvGrpSpPr/>
              <p:nvPr/>
            </p:nvGrpSpPr>
            <p:grpSpPr>
              <a:xfrm>
                <a:off x="4659013" y="3208716"/>
                <a:ext cx="588668" cy="251655"/>
                <a:chOff x="4659013" y="3208716"/>
                <a:chExt cx="588668" cy="251655"/>
              </a:xfrm>
              <a:grpFill/>
            </p:grpSpPr>
            <p:sp>
              <p:nvSpPr>
                <p:cNvPr id="36" name="Freeform 317">
                  <a:extLst>
                    <a:ext uri="{FF2B5EF4-FFF2-40B4-BE49-F238E27FC236}">
                      <a16:creationId xmlns:a16="http://schemas.microsoft.com/office/drawing/2014/main" id="{AAE2BAF3-5EC6-4D62-A938-2C6A7D97EB7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860080" y="3324201"/>
                  <a:ext cx="180649" cy="136170"/>
                </a:xfrm>
                <a:custGeom>
                  <a:avLst/>
                  <a:gdLst>
                    <a:gd name="T0" fmla="*/ 31 w 522"/>
                    <a:gd name="T1" fmla="*/ 0 h 395"/>
                    <a:gd name="T2" fmla="*/ 0 w 522"/>
                    <a:gd name="T3" fmla="*/ 395 h 395"/>
                    <a:gd name="T4" fmla="*/ 522 w 522"/>
                    <a:gd name="T5" fmla="*/ 395 h 395"/>
                    <a:gd name="T6" fmla="*/ 494 w 522"/>
                    <a:gd name="T7" fmla="*/ 0 h 395"/>
                    <a:gd name="T8" fmla="*/ 31 w 522"/>
                    <a:gd name="T9" fmla="*/ 0 h 3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22" h="395">
                      <a:moveTo>
                        <a:pt x="31" y="0"/>
                      </a:moveTo>
                      <a:lnTo>
                        <a:pt x="0" y="395"/>
                      </a:lnTo>
                      <a:lnTo>
                        <a:pt x="522" y="395"/>
                      </a:lnTo>
                      <a:lnTo>
                        <a:pt x="494" y="0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 318">
                  <a:extLst>
                    <a:ext uri="{FF2B5EF4-FFF2-40B4-BE49-F238E27FC236}">
                      <a16:creationId xmlns:a16="http://schemas.microsoft.com/office/drawing/2014/main" id="{E6292B67-7238-4C21-AB08-D4F00614CF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695004" y="3208716"/>
                  <a:ext cx="169921" cy="101697"/>
                </a:xfrm>
                <a:custGeom>
                  <a:avLst/>
                  <a:gdLst>
                    <a:gd name="T0" fmla="*/ 80 w 208"/>
                    <a:gd name="T1" fmla="*/ 0 h 125"/>
                    <a:gd name="T2" fmla="*/ 71 w 208"/>
                    <a:gd name="T3" fmla="*/ 12 h 125"/>
                    <a:gd name="T4" fmla="*/ 0 w 208"/>
                    <a:gd name="T5" fmla="*/ 295 h 125"/>
                    <a:gd name="T6" fmla="*/ 465 w 208"/>
                    <a:gd name="T7" fmla="*/ 295 h 125"/>
                    <a:gd name="T8" fmla="*/ 491 w 208"/>
                    <a:gd name="T9" fmla="*/ 0 h 125"/>
                    <a:gd name="T10" fmla="*/ 80 w 208"/>
                    <a:gd name="T11" fmla="*/ 0 h 1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8" h="125">
                      <a:moveTo>
                        <a:pt x="34" y="0"/>
                      </a:moveTo>
                      <a:cubicBezTo>
                        <a:pt x="34" y="0"/>
                        <a:pt x="30" y="1"/>
                        <a:pt x="30" y="5"/>
                      </a:cubicBezTo>
                      <a:cubicBezTo>
                        <a:pt x="0" y="125"/>
                        <a:pt x="0" y="125"/>
                        <a:pt x="0" y="125"/>
                      </a:cubicBezTo>
                      <a:cubicBezTo>
                        <a:pt x="197" y="125"/>
                        <a:pt x="197" y="125"/>
                        <a:pt x="197" y="125"/>
                      </a:cubicBezTo>
                      <a:cubicBezTo>
                        <a:pt x="208" y="0"/>
                        <a:pt x="208" y="0"/>
                        <a:pt x="208" y="0"/>
                      </a:cubicBez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 319">
                  <a:extLst>
                    <a:ext uri="{FF2B5EF4-FFF2-40B4-BE49-F238E27FC236}">
                      <a16:creationId xmlns:a16="http://schemas.microsoft.com/office/drawing/2014/main" id="{296644AE-A697-44A7-846F-BE8831D45E4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871501" y="3208716"/>
                  <a:ext cx="158501" cy="101697"/>
                </a:xfrm>
                <a:custGeom>
                  <a:avLst/>
                  <a:gdLst>
                    <a:gd name="T0" fmla="*/ 437 w 458"/>
                    <a:gd name="T1" fmla="*/ 0 h 295"/>
                    <a:gd name="T2" fmla="*/ 24 w 458"/>
                    <a:gd name="T3" fmla="*/ 0 h 295"/>
                    <a:gd name="T4" fmla="*/ 0 w 458"/>
                    <a:gd name="T5" fmla="*/ 295 h 295"/>
                    <a:gd name="T6" fmla="*/ 458 w 458"/>
                    <a:gd name="T7" fmla="*/ 295 h 295"/>
                    <a:gd name="T8" fmla="*/ 437 w 458"/>
                    <a:gd name="T9" fmla="*/ 0 h 2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58" h="295">
                      <a:moveTo>
                        <a:pt x="437" y="0"/>
                      </a:moveTo>
                      <a:lnTo>
                        <a:pt x="24" y="0"/>
                      </a:lnTo>
                      <a:lnTo>
                        <a:pt x="0" y="295"/>
                      </a:lnTo>
                      <a:lnTo>
                        <a:pt x="458" y="295"/>
                      </a:lnTo>
                      <a:lnTo>
                        <a:pt x="43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 320">
                  <a:extLst>
                    <a:ext uri="{FF2B5EF4-FFF2-40B4-BE49-F238E27FC236}">
                      <a16:creationId xmlns:a16="http://schemas.microsoft.com/office/drawing/2014/main" id="{1CD31748-C223-4519-9E79-7F6B7EFDBBA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659013" y="3324201"/>
                  <a:ext cx="195184" cy="136170"/>
                </a:xfrm>
                <a:custGeom>
                  <a:avLst/>
                  <a:gdLst>
                    <a:gd name="T0" fmla="*/ 2 w 239"/>
                    <a:gd name="T1" fmla="*/ 376 h 167"/>
                    <a:gd name="T2" fmla="*/ 9 w 239"/>
                    <a:gd name="T3" fmla="*/ 395 h 167"/>
                    <a:gd name="T4" fmla="*/ 529 w 239"/>
                    <a:gd name="T5" fmla="*/ 395 h 167"/>
                    <a:gd name="T6" fmla="*/ 564 w 239"/>
                    <a:gd name="T7" fmla="*/ 0 h 167"/>
                    <a:gd name="T8" fmla="*/ 94 w 239"/>
                    <a:gd name="T9" fmla="*/ 0 h 167"/>
                    <a:gd name="T10" fmla="*/ 2 w 239"/>
                    <a:gd name="T11" fmla="*/ 376 h 16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39" h="167">
                      <a:moveTo>
                        <a:pt x="1" y="159"/>
                      </a:moveTo>
                      <a:cubicBezTo>
                        <a:pt x="0" y="165"/>
                        <a:pt x="3" y="167"/>
                        <a:pt x="4" y="167"/>
                      </a:cubicBezTo>
                      <a:cubicBezTo>
                        <a:pt x="224" y="167"/>
                        <a:pt x="224" y="167"/>
                        <a:pt x="224" y="167"/>
                      </a:cubicBezTo>
                      <a:cubicBezTo>
                        <a:pt x="239" y="0"/>
                        <a:pt x="239" y="0"/>
                        <a:pt x="239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lnTo>
                        <a:pt x="1" y="1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 322">
                  <a:extLst>
                    <a:ext uri="{FF2B5EF4-FFF2-40B4-BE49-F238E27FC236}">
                      <a16:creationId xmlns:a16="http://schemas.microsoft.com/office/drawing/2014/main" id="{EA58EC4D-1C47-4786-9A98-F438F62589C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036577" y="3208716"/>
                  <a:ext cx="175112" cy="101697"/>
                </a:xfrm>
                <a:custGeom>
                  <a:avLst/>
                  <a:gdLst>
                    <a:gd name="T0" fmla="*/ 435 w 214"/>
                    <a:gd name="T1" fmla="*/ 12 h 125"/>
                    <a:gd name="T2" fmla="*/ 423 w 214"/>
                    <a:gd name="T3" fmla="*/ 0 h 125"/>
                    <a:gd name="T4" fmla="*/ 0 w 214"/>
                    <a:gd name="T5" fmla="*/ 0 h 125"/>
                    <a:gd name="T6" fmla="*/ 26 w 214"/>
                    <a:gd name="T7" fmla="*/ 295 h 125"/>
                    <a:gd name="T8" fmla="*/ 506 w 214"/>
                    <a:gd name="T9" fmla="*/ 295 h 125"/>
                    <a:gd name="T10" fmla="*/ 435 w 214"/>
                    <a:gd name="T11" fmla="*/ 12 h 1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4" h="125">
                      <a:moveTo>
                        <a:pt x="184" y="5"/>
                      </a:moveTo>
                      <a:cubicBezTo>
                        <a:pt x="183" y="1"/>
                        <a:pt x="180" y="0"/>
                        <a:pt x="179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125"/>
                        <a:pt x="11" y="125"/>
                        <a:pt x="11" y="125"/>
                      </a:cubicBezTo>
                      <a:cubicBezTo>
                        <a:pt x="214" y="125"/>
                        <a:pt x="214" y="125"/>
                        <a:pt x="214" y="125"/>
                      </a:cubicBezTo>
                      <a:lnTo>
                        <a:pt x="184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Freeform 323">
                  <a:extLst>
                    <a:ext uri="{FF2B5EF4-FFF2-40B4-BE49-F238E27FC236}">
                      <a16:creationId xmlns:a16="http://schemas.microsoft.com/office/drawing/2014/main" id="{DA715E70-3915-4E71-8678-30F6483221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046613" y="3324201"/>
                  <a:ext cx="201068" cy="136170"/>
                </a:xfrm>
                <a:custGeom>
                  <a:avLst/>
                  <a:gdLst>
                    <a:gd name="T0" fmla="*/ 487 w 246"/>
                    <a:gd name="T1" fmla="*/ 0 h 167"/>
                    <a:gd name="T2" fmla="*/ 0 w 246"/>
                    <a:gd name="T3" fmla="*/ 0 h 167"/>
                    <a:gd name="T4" fmla="*/ 35 w 246"/>
                    <a:gd name="T5" fmla="*/ 395 h 167"/>
                    <a:gd name="T6" fmla="*/ 569 w 246"/>
                    <a:gd name="T7" fmla="*/ 395 h 167"/>
                    <a:gd name="T8" fmla="*/ 576 w 246"/>
                    <a:gd name="T9" fmla="*/ 376 h 167"/>
                    <a:gd name="T10" fmla="*/ 487 w 246"/>
                    <a:gd name="T11" fmla="*/ 0 h 16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46" h="167">
                      <a:moveTo>
                        <a:pt x="20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5" y="167"/>
                        <a:pt x="15" y="167"/>
                        <a:pt x="15" y="167"/>
                      </a:cubicBezTo>
                      <a:cubicBezTo>
                        <a:pt x="241" y="167"/>
                        <a:pt x="241" y="167"/>
                        <a:pt x="241" y="167"/>
                      </a:cubicBezTo>
                      <a:cubicBezTo>
                        <a:pt x="243" y="167"/>
                        <a:pt x="246" y="165"/>
                        <a:pt x="244" y="159"/>
                      </a:cubicBezTo>
                      <a:lnTo>
                        <a:pt x="20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D95C02-C75A-4CF5-AC67-0AC07E24A6A0}"/>
                </a:ext>
              </a:extLst>
            </p:cNvPr>
            <p:cNvSpPr txBox="1"/>
            <p:nvPr/>
          </p:nvSpPr>
          <p:spPr>
            <a:xfrm>
              <a:off x="1798742" y="4721404"/>
              <a:ext cx="288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R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Număr de prosumatori: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3D20202-6F3A-46BE-B010-55250B329581}"/>
                </a:ext>
              </a:extLst>
            </p:cNvPr>
            <p:cNvSpPr txBox="1"/>
            <p:nvPr/>
          </p:nvSpPr>
          <p:spPr>
            <a:xfrm>
              <a:off x="4549496" y="4721404"/>
              <a:ext cx="180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b="1">
                  <a:solidFill>
                    <a:schemeClr val="tx2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est. 10-15 </a:t>
              </a:r>
              <a:r>
                <a:rPr kumimoji="0" lang="ro-R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mii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FB73553B-00DB-438B-A5C4-6827CDB39F2C}"/>
              </a:ext>
            </a:extLst>
          </p:cNvPr>
          <p:cNvSpPr/>
          <p:nvPr/>
        </p:nvSpPr>
        <p:spPr>
          <a:xfrm>
            <a:off x="551521" y="5980715"/>
            <a:ext cx="11434163" cy="55209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Sisteme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fotovoltaice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pentru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locuințe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subvenție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stat, precum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autonome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cu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posibilitate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finanțare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externă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  <a:endParaRPr kumimoji="0" lang="ro-RO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Durata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viață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25 de ani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asigură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economisirea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bani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pe termen lung,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reducând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același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timp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emisiile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carbon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6144878-E700-43D2-BD55-E757D9659A45}"/>
              </a:ext>
            </a:extLst>
          </p:cNvPr>
          <p:cNvSpPr/>
          <p:nvPr/>
        </p:nvSpPr>
        <p:spPr>
          <a:xfrm>
            <a:off x="551521" y="6662023"/>
            <a:ext cx="3120890" cy="2023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*based on The World Bank data</a:t>
            </a:r>
          </a:p>
        </p:txBody>
      </p:sp>
      <p:pic>
        <p:nvPicPr>
          <p:cNvPr id="44" name="Grafik 4">
            <a:extLst>
              <a:ext uri="{FF2B5EF4-FFF2-40B4-BE49-F238E27FC236}">
                <a16:creationId xmlns:a16="http://schemas.microsoft.com/office/drawing/2014/main" id="{274EA4E4-CEC1-48A9-A8E2-6C4C7B80EB17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rgbClr val="461E7D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 rot="16200000" flipH="1">
            <a:off x="6044354" y="1421033"/>
            <a:ext cx="333000" cy="6456077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01363B67-A5F5-4F0C-AFFB-BD629CAF9F20}"/>
              </a:ext>
            </a:extLst>
          </p:cNvPr>
          <p:cNvSpPr/>
          <p:nvPr/>
        </p:nvSpPr>
        <p:spPr>
          <a:xfrm>
            <a:off x="2646642" y="4908921"/>
            <a:ext cx="8316953" cy="55209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Soluțiile fotovoltaice sunt capabile să acopere între 250 kWh și 4500 kWh consum lunar de energie electrică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Freeform 36">
            <a:extLst>
              <a:ext uri="{FF2B5EF4-FFF2-40B4-BE49-F238E27FC236}">
                <a16:creationId xmlns:a16="http://schemas.microsoft.com/office/drawing/2014/main" id="{76475C0A-0FBE-422C-9F99-23E5C435C94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2030" y="5000596"/>
            <a:ext cx="287486" cy="398155"/>
          </a:xfrm>
          <a:custGeom>
            <a:avLst/>
            <a:gdLst>
              <a:gd name="T0" fmla="*/ 80 w 302"/>
              <a:gd name="T1" fmla="*/ 0 h 420"/>
              <a:gd name="T2" fmla="*/ 93 w 302"/>
              <a:gd name="T3" fmla="*/ 44 h 420"/>
              <a:gd name="T4" fmla="*/ 12 w 302"/>
              <a:gd name="T5" fmla="*/ 166 h 420"/>
              <a:gd name="T6" fmla="*/ 46 w 302"/>
              <a:gd name="T7" fmla="*/ 227 h 420"/>
              <a:gd name="T8" fmla="*/ 136 w 302"/>
              <a:gd name="T9" fmla="*/ 176 h 420"/>
              <a:gd name="T10" fmla="*/ 28 w 302"/>
              <a:gd name="T11" fmla="*/ 334 h 420"/>
              <a:gd name="T12" fmla="*/ 237 w 302"/>
              <a:gd name="T13" fmla="*/ 334 h 420"/>
              <a:gd name="T14" fmla="*/ 277 w 302"/>
              <a:gd name="T15" fmla="*/ 136 h 420"/>
              <a:gd name="T16" fmla="*/ 80 w 302"/>
              <a:gd name="T17" fmla="*/ 0 h 420"/>
              <a:gd name="T18" fmla="*/ 12 w 302"/>
              <a:gd name="T19" fmla="*/ 356 h 420"/>
              <a:gd name="T20" fmla="*/ 12 w 302"/>
              <a:gd name="T21" fmla="*/ 420 h 420"/>
              <a:gd name="T22" fmla="*/ 254 w 302"/>
              <a:gd name="T23" fmla="*/ 420 h 420"/>
              <a:gd name="T24" fmla="*/ 254 w 302"/>
              <a:gd name="T25" fmla="*/ 356 h 420"/>
              <a:gd name="T26" fmla="*/ 12 w 302"/>
              <a:gd name="T27" fmla="*/ 356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2" h="420">
                <a:moveTo>
                  <a:pt x="80" y="0"/>
                </a:moveTo>
                <a:cubicBezTo>
                  <a:pt x="93" y="44"/>
                  <a:pt x="93" y="44"/>
                  <a:pt x="93" y="44"/>
                </a:cubicBezTo>
                <a:cubicBezTo>
                  <a:pt x="65" y="86"/>
                  <a:pt x="40" y="123"/>
                  <a:pt x="12" y="166"/>
                </a:cubicBezTo>
                <a:cubicBezTo>
                  <a:pt x="0" y="183"/>
                  <a:pt x="29" y="229"/>
                  <a:pt x="46" y="227"/>
                </a:cubicBezTo>
                <a:cubicBezTo>
                  <a:pt x="74" y="212"/>
                  <a:pt x="106" y="196"/>
                  <a:pt x="136" y="176"/>
                </a:cubicBezTo>
                <a:cubicBezTo>
                  <a:pt x="149" y="243"/>
                  <a:pt x="42" y="257"/>
                  <a:pt x="28" y="334"/>
                </a:cubicBezTo>
                <a:cubicBezTo>
                  <a:pt x="237" y="334"/>
                  <a:pt x="237" y="334"/>
                  <a:pt x="237" y="334"/>
                </a:cubicBezTo>
                <a:cubicBezTo>
                  <a:pt x="228" y="270"/>
                  <a:pt x="302" y="237"/>
                  <a:pt x="277" y="136"/>
                </a:cubicBezTo>
                <a:cubicBezTo>
                  <a:pt x="249" y="23"/>
                  <a:pt x="161" y="11"/>
                  <a:pt x="80" y="0"/>
                </a:cubicBezTo>
                <a:close/>
                <a:moveTo>
                  <a:pt x="12" y="356"/>
                </a:moveTo>
                <a:cubicBezTo>
                  <a:pt x="12" y="420"/>
                  <a:pt x="12" y="420"/>
                  <a:pt x="12" y="420"/>
                </a:cubicBezTo>
                <a:cubicBezTo>
                  <a:pt x="254" y="420"/>
                  <a:pt x="254" y="420"/>
                  <a:pt x="254" y="420"/>
                </a:cubicBezTo>
                <a:cubicBezTo>
                  <a:pt x="254" y="356"/>
                  <a:pt x="254" y="356"/>
                  <a:pt x="254" y="356"/>
                </a:cubicBezTo>
                <a:lnTo>
                  <a:pt x="12" y="3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222F486-98D6-4656-90FF-6A62B4BEB109}"/>
              </a:ext>
            </a:extLst>
          </p:cNvPr>
          <p:cNvCxnSpPr/>
          <p:nvPr>
            <p:custDataLst>
              <p:tags r:id="rId1"/>
            </p:custDataLst>
          </p:nvPr>
        </p:nvCxnSpPr>
        <p:spPr bwMode="auto">
          <a:xfrm>
            <a:off x="7819206" y="3701787"/>
            <a:ext cx="0" cy="428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F92F102-24F9-45D8-A623-AA4B13BC228A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7050856" y="3701787"/>
            <a:ext cx="0" cy="428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FAE330C-48FD-43B2-9779-9BCBB9F0896D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8587556" y="3701787"/>
            <a:ext cx="0" cy="428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F0ED71B-5F04-42DD-B427-C15839BEBA85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9355906" y="3701787"/>
            <a:ext cx="0" cy="428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24B18F0-C6AC-4096-82CB-E8C81537DBD0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10125843" y="3701787"/>
            <a:ext cx="0" cy="428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8235AD2-9907-4CEC-9BB2-491A24C98A0E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10894193" y="3701787"/>
            <a:ext cx="0" cy="428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0548E95-2B18-4A07-A45D-51CCE78B072C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11662543" y="3701787"/>
            <a:ext cx="0" cy="428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4" name="Chart 53">
            <a:extLst>
              <a:ext uri="{FF2B5EF4-FFF2-40B4-BE49-F238E27FC236}">
                <a16:creationId xmlns:a16="http://schemas.microsoft.com/office/drawing/2014/main" id="{4D6101AB-65AA-42EF-918C-3AF8F462A7E3}"/>
              </a:ext>
            </a:extLst>
          </p:cNvPr>
          <p:cNvGraphicFramePr/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986185875"/>
              </p:ext>
            </p:extLst>
          </p:nvPr>
        </p:nvGraphicFramePr>
        <p:xfrm>
          <a:off x="6620643" y="2234937"/>
          <a:ext cx="5124450" cy="156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sp>
        <p:nvSpPr>
          <p:cNvPr id="55" name="Segnaposto testo 2">
            <a:extLst>
              <a:ext uri="{FF2B5EF4-FFF2-40B4-BE49-F238E27FC236}">
                <a16:creationId xmlns:a16="http://schemas.microsoft.com/office/drawing/2014/main" id="{334FEEB9-85F8-4F70-9576-3C2C467B19A1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6858768" y="3787512"/>
            <a:ext cx="38576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venir Book" panose="02000503020000020003" pitchFamily="2" charset="0"/>
              <a:buNone/>
              <a:tabLst/>
              <a:defRPr/>
            </a:pPr>
            <a:fld id="{922C24C3-22F7-4812-B4B1-24280A24223F}" type="datetime'''''''''Jan''''''''''''''''''''''''-''''''''''1''7'''''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venir Book" panose="02000503020000020003" pitchFamily="2" charset="0"/>
                <a:buNone/>
                <a:tabLst/>
                <a:defRPr/>
              </a:pPr>
              <a:t>Jan-17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6" name="Segnaposto testo 2">
            <a:extLst>
              <a:ext uri="{FF2B5EF4-FFF2-40B4-BE49-F238E27FC236}">
                <a16:creationId xmlns:a16="http://schemas.microsoft.com/office/drawing/2014/main" id="{18478EB2-23D9-42BB-AE90-F37FEC337DE5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11470456" y="3787512"/>
            <a:ext cx="38576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venir Book" panose="02000503020000020003" pitchFamily="2" charset="0"/>
              <a:buNone/>
              <a:tabLst/>
              <a:defRPr/>
            </a:pPr>
            <a:fld id="{3CE7E3F9-ACD7-4507-8F46-5741DE8DE4D3}" type="datetime'J''''''''''a''''''''n-''''''23'''''''''''''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venir Book" panose="02000503020000020003" pitchFamily="2" charset="0"/>
                <a:buNone/>
                <a:tabLst/>
                <a:defRPr/>
              </a:pPr>
              <a:t>Jan-23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Segnaposto testo 2">
            <a:extLst>
              <a:ext uri="{FF2B5EF4-FFF2-40B4-BE49-F238E27FC236}">
                <a16:creationId xmlns:a16="http://schemas.microsoft.com/office/drawing/2014/main" id="{8C9CD758-66FF-407B-B996-A7DB3EF26B75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9163818" y="3787512"/>
            <a:ext cx="38576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venir Book" panose="02000503020000020003" pitchFamily="2" charset="0"/>
              <a:buNone/>
              <a:tabLst/>
              <a:defRPr/>
            </a:pPr>
            <a:fld id="{F24AAEAF-1747-4E88-8BA9-283712D4D031}" type="datetime'''''''''''J''''an''-''2''''''''''0'''''''''''''''''''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venir Book" panose="02000503020000020003" pitchFamily="2" charset="0"/>
                <a:buNone/>
                <a:tabLst/>
                <a:defRPr/>
              </a:pPr>
              <a:t>Jan-20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Segnaposto testo 2">
            <a:extLst>
              <a:ext uri="{FF2B5EF4-FFF2-40B4-BE49-F238E27FC236}">
                <a16:creationId xmlns:a16="http://schemas.microsoft.com/office/drawing/2014/main" id="{7EF427DF-24F5-4286-816D-7CB1A429DCD0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8395468" y="3787512"/>
            <a:ext cx="38576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venir Book" panose="02000503020000020003" pitchFamily="2" charset="0"/>
              <a:buNone/>
              <a:tabLst/>
              <a:defRPr/>
            </a:pPr>
            <a:fld id="{4C4B3CC2-9AF7-4A10-8422-B216686EE5BD}" type="datetime'J''''''''''''''a''n''''''''''''''''''''''-1''''''''9'''''''''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venir Book" panose="02000503020000020003" pitchFamily="2" charset="0"/>
                <a:buNone/>
                <a:tabLst/>
                <a:defRPr/>
              </a:pPr>
              <a:t>Jan-19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9" name="Segnaposto testo 2">
            <a:extLst>
              <a:ext uri="{FF2B5EF4-FFF2-40B4-BE49-F238E27FC236}">
                <a16:creationId xmlns:a16="http://schemas.microsoft.com/office/drawing/2014/main" id="{40DAB0BD-6A2C-46C0-AB42-0D09A3AB92F8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7627118" y="3787512"/>
            <a:ext cx="38576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venir Book" panose="02000503020000020003" pitchFamily="2" charset="0"/>
              <a:buNone/>
              <a:tabLst/>
              <a:defRPr/>
            </a:pPr>
            <a:fld id="{1D2135DE-554E-401B-B1E8-4E33FFF4D27C}" type="datetime'''''''''''Ja''n-''''''''1''''''''''8'''''''''''''''''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venir Book" panose="02000503020000020003" pitchFamily="2" charset="0"/>
                <a:buNone/>
                <a:tabLst/>
                <a:defRPr/>
              </a:pPr>
              <a:t>Jan-18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Segnaposto testo 2">
            <a:extLst>
              <a:ext uri="{FF2B5EF4-FFF2-40B4-BE49-F238E27FC236}">
                <a16:creationId xmlns:a16="http://schemas.microsoft.com/office/drawing/2014/main" id="{7CA6DA71-11F0-4479-B4CD-3E89CFEB510D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9933756" y="3787512"/>
            <a:ext cx="38576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venir Book" panose="02000503020000020003" pitchFamily="2" charset="0"/>
              <a:buNone/>
              <a:tabLst/>
              <a:defRPr/>
            </a:pPr>
            <a:fld id="{2F92A6CF-E824-4279-A72E-1285D0165CEF}" type="datetime'''''''''J''''''''''a''''n''-''2''''''1'''''''''''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venir Book" panose="02000503020000020003" pitchFamily="2" charset="0"/>
                <a:buNone/>
                <a:tabLst/>
                <a:defRPr/>
              </a:pPr>
              <a:t>Jan-21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1" name="Segnaposto testo 2">
            <a:extLst>
              <a:ext uri="{FF2B5EF4-FFF2-40B4-BE49-F238E27FC236}">
                <a16:creationId xmlns:a16="http://schemas.microsoft.com/office/drawing/2014/main" id="{722CA5A9-9496-49C4-B975-7DC3AB1A2B2C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10702106" y="3787512"/>
            <a:ext cx="38576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venir Book" panose="02000503020000020003" pitchFamily="2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venir Book" panose="02000503020000020003" pitchFamily="2" charset="0"/>
              <a:buNone/>
              <a:tabLst/>
              <a:defRPr/>
            </a:pPr>
            <a:fld id="{8EE3EEBA-6B34-4E30-AD73-74F0E9971354}" type="datetime'''J''a''''''''''''''n''''''-''2''''''''''''''''''''''''2'''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venir Book" panose="02000503020000020003" pitchFamily="2" charset="0"/>
                <a:buNone/>
                <a:tabLst/>
                <a:defRPr/>
              </a:pPr>
              <a:t>Jan-22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71690B9-2B1E-430A-B96B-10F3911DF7DC}"/>
              </a:ext>
            </a:extLst>
          </p:cNvPr>
          <p:cNvCxnSpPr/>
          <p:nvPr>
            <p:custDataLst>
              <p:tags r:id="rId16"/>
            </p:custDataLst>
          </p:nvPr>
        </p:nvCxnSpPr>
        <p:spPr bwMode="gray">
          <a:xfrm>
            <a:off x="8808218" y="4187562"/>
            <a:ext cx="150813" cy="0"/>
          </a:xfrm>
          <a:prstGeom prst="line">
            <a:avLst/>
          </a:prstGeom>
          <a:ln w="2857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D5463B3E-A4ED-4B9F-A078-46E3257D483F}"/>
              </a:ext>
            </a:extLst>
          </p:cNvPr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9024118" y="4116125"/>
            <a:ext cx="10969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>
            <a:noAutofit/>
          </a:bodyPr>
          <a:lstStyle>
            <a:lvl1pPr marL="0" indent="0" algn="l" defTabSz="642922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0800" indent="-187200" algn="l" defTabSz="642922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"/>
              <a:defRPr lang="de-DE" sz="14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000" indent="-190800" algn="l" defTabSz="642922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2400" indent="-190800" algn="l" defTabSz="642922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"/>
              <a:defRPr lang="de-DE" sz="14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9600" indent="-187200" algn="l" defTabSz="642922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lang="de-DE" sz="14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3187" indent="-140491" algn="l" defTabSz="642922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1256078" indent="-140491" algn="l" defTabSz="642922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1598970" indent="-140491" algn="l" defTabSz="642922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1941862" indent="-140491" algn="l" defTabSz="642922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6429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5738FF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ro-RO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Preț mediu PZU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6C2B0CE8-4709-463C-A172-01145CD28D9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4925" y="4315376"/>
            <a:ext cx="2480504" cy="151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7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3">
            <a:extLst>
              <a:ext uri="{FF2B5EF4-FFF2-40B4-BE49-F238E27FC236}">
                <a16:creationId xmlns:a16="http://schemas.microsoft.com/office/drawing/2014/main" id="{79B390D5-C7B1-46F3-BA50-CEA801B8658A}"/>
              </a:ext>
            </a:extLst>
          </p:cNvPr>
          <p:cNvSpPr txBox="1">
            <a:spLocks/>
          </p:cNvSpPr>
          <p:nvPr/>
        </p:nvSpPr>
        <p:spPr>
          <a:xfrm>
            <a:off x="795607" y="691331"/>
            <a:ext cx="11674689" cy="77559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16AD4"/>
                </a:solidFill>
              </a:rPr>
              <a:t>EV-urile</a:t>
            </a:r>
            <a:r>
              <a:rPr lang="ro-RO" dirty="0">
                <a:solidFill>
                  <a:srgbClr val="F16AD4"/>
                </a:solidFill>
              </a:rPr>
              <a:t>, capacități de </a:t>
            </a:r>
            <a:r>
              <a:rPr lang="en-US" dirty="0" err="1">
                <a:solidFill>
                  <a:srgbClr val="F16AD4"/>
                </a:solidFill>
              </a:rPr>
              <a:t>încărc</a:t>
            </a:r>
            <a:r>
              <a:rPr lang="ro-RO" dirty="0">
                <a:solidFill>
                  <a:srgbClr val="F16AD4"/>
                </a:solidFill>
              </a:rPr>
              <a:t>are </a:t>
            </a:r>
            <a:r>
              <a:rPr lang="en-US" dirty="0" err="1">
                <a:solidFill>
                  <a:srgbClr val="F16AD4"/>
                </a:solidFill>
              </a:rPr>
              <a:t>extrem</a:t>
            </a:r>
            <a:r>
              <a:rPr lang="en-US" dirty="0">
                <a:solidFill>
                  <a:srgbClr val="F16AD4"/>
                </a:solidFill>
              </a:rPr>
              <a:t> de </a:t>
            </a:r>
            <a:r>
              <a:rPr lang="en-US" dirty="0" err="1">
                <a:solidFill>
                  <a:srgbClr val="F16AD4"/>
                </a:solidFill>
              </a:rPr>
              <a:t>flexibile</a:t>
            </a:r>
            <a:r>
              <a:rPr lang="en-US" dirty="0">
                <a:solidFill>
                  <a:srgbClr val="F16AD4"/>
                </a:solidFill>
              </a:rPr>
              <a:t> </a:t>
            </a:r>
            <a:r>
              <a:rPr lang="ro-RO" dirty="0">
                <a:solidFill>
                  <a:srgbClr val="F16AD4"/>
                </a:solidFill>
              </a:rPr>
              <a:t>ce </a:t>
            </a:r>
            <a:r>
              <a:rPr lang="en-US" dirty="0" err="1">
                <a:solidFill>
                  <a:srgbClr val="F16AD4"/>
                </a:solidFill>
              </a:rPr>
              <a:t>deblochează</a:t>
            </a:r>
            <a:r>
              <a:rPr lang="en-US" dirty="0">
                <a:solidFill>
                  <a:srgbClr val="F16AD4"/>
                </a:solidFill>
              </a:rPr>
              <a:t> </a:t>
            </a:r>
            <a:r>
              <a:rPr lang="en-US" dirty="0" err="1">
                <a:solidFill>
                  <a:srgbClr val="F16AD4"/>
                </a:solidFill>
              </a:rPr>
              <a:t>fluxuri</a:t>
            </a:r>
            <a:r>
              <a:rPr lang="en-US" dirty="0">
                <a:solidFill>
                  <a:srgbClr val="F16AD4"/>
                </a:solidFill>
              </a:rPr>
              <a:t> de </a:t>
            </a:r>
            <a:r>
              <a:rPr lang="en-US" dirty="0" err="1">
                <a:solidFill>
                  <a:srgbClr val="F16AD4"/>
                </a:solidFill>
              </a:rPr>
              <a:t>valoare</a:t>
            </a:r>
            <a:endParaRPr lang="it-IT" dirty="0">
              <a:solidFill>
                <a:srgbClr val="F16AD4"/>
              </a:solidFill>
            </a:endParaRPr>
          </a:p>
        </p:txBody>
      </p:sp>
      <p:sp>
        <p:nvSpPr>
          <p:cNvPr id="9" name="Right Arrow 105">
            <a:extLst>
              <a:ext uri="{FF2B5EF4-FFF2-40B4-BE49-F238E27FC236}">
                <a16:creationId xmlns:a16="http://schemas.microsoft.com/office/drawing/2014/main" id="{9960B4C7-52C7-4351-A36D-FBCC058F128E}"/>
              </a:ext>
            </a:extLst>
          </p:cNvPr>
          <p:cNvSpPr/>
          <p:nvPr/>
        </p:nvSpPr>
        <p:spPr>
          <a:xfrm>
            <a:off x="4222736" y="1884979"/>
            <a:ext cx="929422" cy="677128"/>
          </a:xfrm>
          <a:prstGeom prst="rightArrow">
            <a:avLst>
              <a:gd name="adj1" fmla="val 60643"/>
              <a:gd name="adj2" fmla="val 35664"/>
            </a:avLst>
          </a:prstGeom>
          <a:solidFill>
            <a:srgbClr val="DBD2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Shape 782">
            <a:extLst>
              <a:ext uri="{FF2B5EF4-FFF2-40B4-BE49-F238E27FC236}">
                <a16:creationId xmlns:a16="http://schemas.microsoft.com/office/drawing/2014/main" id="{20FAF902-6DA2-4314-84DB-826BE2F0C12F}"/>
              </a:ext>
            </a:extLst>
          </p:cNvPr>
          <p:cNvSpPr txBox="1">
            <a:spLocks/>
          </p:cNvSpPr>
          <p:nvPr/>
        </p:nvSpPr>
        <p:spPr>
          <a:xfrm>
            <a:off x="5214758" y="1768411"/>
            <a:ext cx="3275022" cy="17987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Naveta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medie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zilnică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50-70 km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necesită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10-15 kWh de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energie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pe zi cu un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timp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încărcare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1-2 ore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o-RO" sz="1050" dirty="0">
              <a:solidFill>
                <a:srgbClr val="000000"/>
              </a:solidFill>
              <a:latin typeface="Arial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Majoritatea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sesiunilor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încărcare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lungă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durată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peste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6 ore) au loc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acasă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la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serviciu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șoferii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au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nevoie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obicei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puțin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2 ore de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încărcare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o-RO" sz="1050" dirty="0">
              <a:solidFill>
                <a:srgbClr val="000000"/>
              </a:solidFill>
              <a:latin typeface="Arial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 termen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mediu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-lung (5-10 ani),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capabilitățile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bidirecționale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(V2X)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vor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debloca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cea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mare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parte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valorii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deoarece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„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flexibilitatea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”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oferită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poate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fi de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până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la 7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mare.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461E7D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1" name="Gruppo 2">
            <a:extLst>
              <a:ext uri="{FF2B5EF4-FFF2-40B4-BE49-F238E27FC236}">
                <a16:creationId xmlns:a16="http://schemas.microsoft.com/office/drawing/2014/main" id="{3DBB1980-099A-428E-9783-357009B2D9C4}"/>
              </a:ext>
            </a:extLst>
          </p:cNvPr>
          <p:cNvGrpSpPr/>
          <p:nvPr/>
        </p:nvGrpSpPr>
        <p:grpSpPr>
          <a:xfrm>
            <a:off x="478858" y="1525935"/>
            <a:ext cx="4711789" cy="2305192"/>
            <a:chOff x="405653" y="1347567"/>
            <a:chExt cx="4711789" cy="2305192"/>
          </a:xfrm>
        </p:grpSpPr>
        <p:sp>
          <p:nvSpPr>
            <p:cNvPr id="12" name="Shape 756">
              <a:extLst>
                <a:ext uri="{FF2B5EF4-FFF2-40B4-BE49-F238E27FC236}">
                  <a16:creationId xmlns:a16="http://schemas.microsoft.com/office/drawing/2014/main" id="{A5050072-4635-4577-8AEC-3EFDE046B01E}"/>
                </a:ext>
              </a:extLst>
            </p:cNvPr>
            <p:cNvSpPr txBox="1"/>
            <p:nvPr/>
          </p:nvSpPr>
          <p:spPr>
            <a:xfrm>
              <a:off x="446268" y="2293543"/>
              <a:ext cx="981973" cy="1356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55CC"/>
                </a:buClr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Fridge</a:t>
              </a:r>
              <a:b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</a:b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(~0.5kW)</a:t>
              </a:r>
            </a:p>
          </p:txBody>
        </p:sp>
        <p:cxnSp>
          <p:nvCxnSpPr>
            <p:cNvPr id="13" name="Shape 771">
              <a:extLst>
                <a:ext uri="{FF2B5EF4-FFF2-40B4-BE49-F238E27FC236}">
                  <a16:creationId xmlns:a16="http://schemas.microsoft.com/office/drawing/2014/main" id="{41CC9D5C-D450-4B3E-9D73-D84E19DF2D85}"/>
                </a:ext>
              </a:extLst>
            </p:cNvPr>
            <p:cNvCxnSpPr/>
            <p:nvPr/>
          </p:nvCxnSpPr>
          <p:spPr>
            <a:xfrm rot="10800000" flipH="1">
              <a:off x="593771" y="3651366"/>
              <a:ext cx="3517234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</p:cxnSp>
        <p:sp>
          <p:nvSpPr>
            <p:cNvPr id="14" name="Shape 772">
              <a:extLst>
                <a:ext uri="{FF2B5EF4-FFF2-40B4-BE49-F238E27FC236}">
                  <a16:creationId xmlns:a16="http://schemas.microsoft.com/office/drawing/2014/main" id="{5C3C41C5-C98A-4267-81BB-5625D36F7DD0}"/>
                </a:ext>
              </a:extLst>
            </p:cNvPr>
            <p:cNvSpPr txBox="1"/>
            <p:nvPr/>
          </p:nvSpPr>
          <p:spPr>
            <a:xfrm>
              <a:off x="3895090" y="3415127"/>
              <a:ext cx="1222352" cy="187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7B7B7"/>
                </a:buClr>
                <a:buSzTx/>
                <a:buFontTx/>
                <a:buNone/>
                <a:tabLst/>
                <a:defRPr/>
              </a:pPr>
              <a:r>
                <a:rPr kumimoji="0" lang="en-US" sz="9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/>
                  <a:ea typeface="Trebuchet MS"/>
                  <a:cs typeface="Trebuchet MS"/>
                  <a:sym typeface="Trebuchet MS"/>
                </a:rPr>
                <a:t>Dimensiunea</a:t>
              </a:r>
              <a:r>
                <a:rPr kumimoji="0" lang="en-US" sz="900" b="1" i="1" u="none" strike="noStrike" kern="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/>
                  <a:ea typeface="Trebuchet MS"/>
                  <a:cs typeface="Trebuchet MS"/>
                  <a:sym typeface="Trebuchet MS"/>
                </a:rPr>
                <a:t> </a:t>
              </a:r>
              <a:r>
                <a:rPr kumimoji="0" lang="en-US" sz="9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/>
                  <a:ea typeface="Trebuchet MS"/>
                  <a:cs typeface="Trebuchet MS"/>
                  <a:sym typeface="Trebuchet MS"/>
                </a:rPr>
                <a:t>încărcăturii</a:t>
              </a:r>
              <a:r>
                <a:rPr kumimoji="0" lang="ro-RO" sz="900" b="1" i="1" u="none" strike="noStrike" kern="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/>
                  <a:ea typeface="Trebuchet MS"/>
                  <a:cs typeface="Trebuchet MS"/>
                  <a:sym typeface="Trebuchet MS"/>
                </a:rPr>
                <a:t> </a:t>
              </a:r>
              <a:r>
                <a:rPr kumimoji="0" lang="en-US" sz="900" b="1" i="1" u="none" strike="noStrike" kern="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/>
                  <a:ea typeface="Trebuchet MS"/>
                  <a:cs typeface="Trebuchet MS"/>
                  <a:sym typeface="Trebuchet MS"/>
                </a:rPr>
                <a:t>(kW)</a:t>
              </a:r>
              <a:endParaRPr kumimoji="0" lang="en-US" sz="900" b="1" i="1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Trebuchet MS"/>
                <a:cs typeface="Trebuchet MS"/>
                <a:sym typeface="Arial"/>
              </a:endParaRPr>
            </a:p>
          </p:txBody>
        </p:sp>
        <p:sp>
          <p:nvSpPr>
            <p:cNvPr id="15" name="Shape 773">
              <a:extLst>
                <a:ext uri="{FF2B5EF4-FFF2-40B4-BE49-F238E27FC236}">
                  <a16:creationId xmlns:a16="http://schemas.microsoft.com/office/drawing/2014/main" id="{CB56B68E-6C73-4667-B62B-3DE60097AD41}"/>
                </a:ext>
              </a:extLst>
            </p:cNvPr>
            <p:cNvSpPr txBox="1"/>
            <p:nvPr/>
          </p:nvSpPr>
          <p:spPr>
            <a:xfrm>
              <a:off x="405653" y="1347567"/>
              <a:ext cx="1126232" cy="186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7B7B7"/>
                </a:buClr>
                <a:buSzTx/>
                <a:buFontTx/>
                <a:buNone/>
                <a:tabLst/>
                <a:defRPr/>
              </a:pPr>
              <a:r>
                <a:rPr kumimoji="0" lang="en-US" sz="900" b="1" i="1" u="none" strike="noStrike" kern="0" cap="none" spc="0" normalizeH="0" baseline="0" noProof="0" dirty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/>
                  <a:ea typeface="Trebuchet MS"/>
                  <a:cs typeface="Trebuchet MS"/>
                  <a:sym typeface="Trebuchet MS"/>
                </a:rPr>
                <a:t>Shiftability</a:t>
              </a:r>
              <a:endParaRPr kumimoji="0" lang="en-US" sz="1600" b="1" i="1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cxnSp>
          <p:nvCxnSpPr>
            <p:cNvPr id="16" name="Shape 774">
              <a:extLst>
                <a:ext uri="{FF2B5EF4-FFF2-40B4-BE49-F238E27FC236}">
                  <a16:creationId xmlns:a16="http://schemas.microsoft.com/office/drawing/2014/main" id="{B4B997E1-07A7-41D8-B842-D343ABA5327F}"/>
                </a:ext>
              </a:extLst>
            </p:cNvPr>
            <p:cNvCxnSpPr/>
            <p:nvPr/>
          </p:nvCxnSpPr>
          <p:spPr>
            <a:xfrm flipV="1">
              <a:off x="593771" y="1510620"/>
              <a:ext cx="0" cy="2142139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</p:cxnSp>
        <p:pic>
          <p:nvPicPr>
            <p:cNvPr id="17" name="Shape 775">
              <a:extLst>
                <a:ext uri="{FF2B5EF4-FFF2-40B4-BE49-F238E27FC236}">
                  <a16:creationId xmlns:a16="http://schemas.microsoft.com/office/drawing/2014/main" id="{7BAAA1BE-A68D-411E-A545-EC6B3FCA2773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DFDFE"/>
                </a:clrFrom>
                <a:clrTo>
                  <a:srgbClr val="FDFDFE">
                    <a:alpha val="0"/>
                  </a:srgbClr>
                </a:clrTo>
              </a:clrChange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96230" y="1381044"/>
              <a:ext cx="354084" cy="4163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Shape 776">
              <a:extLst>
                <a:ext uri="{FF2B5EF4-FFF2-40B4-BE49-F238E27FC236}">
                  <a16:creationId xmlns:a16="http://schemas.microsoft.com/office/drawing/2014/main" id="{CFDFD4E0-CA9E-40DC-8850-6757200FDE4D}"/>
                </a:ext>
              </a:extLst>
            </p:cNvPr>
            <p:cNvSpPr txBox="1"/>
            <p:nvPr/>
          </p:nvSpPr>
          <p:spPr>
            <a:xfrm>
              <a:off x="3245756" y="1696963"/>
              <a:ext cx="1055034" cy="484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55CC"/>
                </a:buClr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EV </a:t>
              </a:r>
            </a:p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55CC"/>
                </a:buClr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461E7D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(~7kW)</a:t>
              </a:r>
            </a:p>
          </p:txBody>
        </p:sp>
        <p:grpSp>
          <p:nvGrpSpPr>
            <p:cNvPr id="19" name="Group 1">
              <a:extLst>
                <a:ext uri="{FF2B5EF4-FFF2-40B4-BE49-F238E27FC236}">
                  <a16:creationId xmlns:a16="http://schemas.microsoft.com/office/drawing/2014/main" id="{2F13334F-4167-4A9A-A928-951BD303CECD}"/>
                </a:ext>
              </a:extLst>
            </p:cNvPr>
            <p:cNvGrpSpPr/>
            <p:nvPr/>
          </p:nvGrpSpPr>
          <p:grpSpPr>
            <a:xfrm>
              <a:off x="2859358" y="1974833"/>
              <a:ext cx="821184" cy="648366"/>
              <a:chOff x="4385616" y="2554181"/>
              <a:chExt cx="1252357" cy="988799"/>
            </a:xfrm>
          </p:grpSpPr>
          <p:sp>
            <p:nvSpPr>
              <p:cNvPr id="33" name="Shape 779">
                <a:extLst>
                  <a:ext uri="{FF2B5EF4-FFF2-40B4-BE49-F238E27FC236}">
                    <a16:creationId xmlns:a16="http://schemas.microsoft.com/office/drawing/2014/main" id="{BC58608D-E68F-4F74-B9F8-838700C1E13F}"/>
                  </a:ext>
                </a:extLst>
              </p:cNvPr>
              <p:cNvSpPr txBox="1"/>
              <p:nvPr/>
            </p:nvSpPr>
            <p:spPr>
              <a:xfrm>
                <a:off x="4385616" y="3336114"/>
                <a:ext cx="1252357" cy="2068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>
                <a:defPPr>
                  <a:defRPr lang="en-US"/>
                </a:defPPr>
                <a:lvl1pPr algn="ctr" defTabSz="1219170">
                  <a:buClr>
                    <a:srgbClr val="1155CC"/>
                  </a:buClr>
                  <a:defRPr sz="1400" b="1" kern="0">
                    <a:solidFill>
                      <a:srgbClr val="461E7D"/>
                    </a:solidFill>
                    <a:latin typeface="Arial"/>
                    <a:cs typeface="Arial"/>
                  </a:defRPr>
                </a:lvl1pPr>
              </a:lstStyle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155CC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Elec. Water</a:t>
                </a:r>
                <a:b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</a:br>
                <a: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Heater (~5kW)</a:t>
                </a:r>
              </a:p>
            </p:txBody>
          </p:sp>
          <p:pic>
            <p:nvPicPr>
              <p:cNvPr id="34" name="Picture 93">
                <a:extLst>
                  <a:ext uri="{FF2B5EF4-FFF2-40B4-BE49-F238E27FC236}">
                    <a16:creationId xmlns:a16="http://schemas.microsoft.com/office/drawing/2014/main" id="{73CB1F4A-B3D1-4F60-B702-7D1D5B8CA5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61159" y="2554181"/>
                <a:ext cx="540000" cy="678049"/>
              </a:xfrm>
              <a:prstGeom prst="rect">
                <a:avLst/>
              </a:prstGeom>
            </p:spPr>
          </p:pic>
        </p:grpSp>
        <p:grpSp>
          <p:nvGrpSpPr>
            <p:cNvPr id="20" name="Group 3">
              <a:extLst>
                <a:ext uri="{FF2B5EF4-FFF2-40B4-BE49-F238E27FC236}">
                  <a16:creationId xmlns:a16="http://schemas.microsoft.com/office/drawing/2014/main" id="{D33A8857-B683-41E1-AE73-B22210BCAA54}"/>
                </a:ext>
              </a:extLst>
            </p:cNvPr>
            <p:cNvGrpSpPr/>
            <p:nvPr/>
          </p:nvGrpSpPr>
          <p:grpSpPr>
            <a:xfrm>
              <a:off x="2760057" y="2830260"/>
              <a:ext cx="601973" cy="490096"/>
              <a:chOff x="4178456" y="3965409"/>
              <a:chExt cx="918046" cy="747428"/>
            </a:xfrm>
          </p:grpSpPr>
          <p:sp>
            <p:nvSpPr>
              <p:cNvPr id="31" name="Shape 770">
                <a:extLst>
                  <a:ext uri="{FF2B5EF4-FFF2-40B4-BE49-F238E27FC236}">
                    <a16:creationId xmlns:a16="http://schemas.microsoft.com/office/drawing/2014/main" id="{0D775356-37A2-4556-B4B9-F79664906012}"/>
                  </a:ext>
                </a:extLst>
              </p:cNvPr>
              <p:cNvSpPr txBox="1"/>
              <p:nvPr/>
            </p:nvSpPr>
            <p:spPr>
              <a:xfrm>
                <a:off x="4178456" y="4468610"/>
                <a:ext cx="918046" cy="244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155CC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Oven</a:t>
                </a:r>
                <a:b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</a:br>
                <a: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(~4kW)</a:t>
                </a:r>
              </a:p>
            </p:txBody>
          </p:sp>
          <p:pic>
            <p:nvPicPr>
              <p:cNvPr id="32" name="Picture 95">
                <a:extLst>
                  <a:ext uri="{FF2B5EF4-FFF2-40B4-BE49-F238E27FC236}">
                    <a16:creationId xmlns:a16="http://schemas.microsoft.com/office/drawing/2014/main" id="{8370E35F-DA71-4458-96C9-A78C85992F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97265" y="3965409"/>
                <a:ext cx="540000" cy="553355"/>
              </a:xfrm>
              <a:prstGeom prst="rect">
                <a:avLst/>
              </a:prstGeom>
            </p:spPr>
          </p:pic>
        </p:grpSp>
        <p:grpSp>
          <p:nvGrpSpPr>
            <p:cNvPr id="21" name="Group 4">
              <a:extLst>
                <a:ext uri="{FF2B5EF4-FFF2-40B4-BE49-F238E27FC236}">
                  <a16:creationId xmlns:a16="http://schemas.microsoft.com/office/drawing/2014/main" id="{A3EDA106-7F65-4574-9CCB-061DFC049AB9}"/>
                </a:ext>
              </a:extLst>
            </p:cNvPr>
            <p:cNvGrpSpPr/>
            <p:nvPr/>
          </p:nvGrpSpPr>
          <p:grpSpPr>
            <a:xfrm>
              <a:off x="2300241" y="2439737"/>
              <a:ext cx="601976" cy="464730"/>
              <a:chOff x="3477207" y="3369836"/>
              <a:chExt cx="918052" cy="708743"/>
            </a:xfrm>
          </p:grpSpPr>
          <p:sp>
            <p:nvSpPr>
              <p:cNvPr id="29" name="Shape 747">
                <a:extLst>
                  <a:ext uri="{FF2B5EF4-FFF2-40B4-BE49-F238E27FC236}">
                    <a16:creationId xmlns:a16="http://schemas.microsoft.com/office/drawing/2014/main" id="{AEB4A3CE-615E-4F2C-B8F8-194F393013C2}"/>
                  </a:ext>
                </a:extLst>
              </p:cNvPr>
              <p:cNvSpPr txBox="1"/>
              <p:nvPr/>
            </p:nvSpPr>
            <p:spPr>
              <a:xfrm>
                <a:off x="3477207" y="3710414"/>
                <a:ext cx="918052" cy="368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155CC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AC (~3kW)</a:t>
                </a:r>
              </a:p>
            </p:txBody>
          </p:sp>
          <p:pic>
            <p:nvPicPr>
              <p:cNvPr id="30" name="Picture 98">
                <a:extLst>
                  <a:ext uri="{FF2B5EF4-FFF2-40B4-BE49-F238E27FC236}">
                    <a16:creationId xmlns:a16="http://schemas.microsoft.com/office/drawing/2014/main" id="{43E2DC34-7237-4208-B596-D8633EEAE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6863" y="3369836"/>
                <a:ext cx="718740" cy="473317"/>
              </a:xfrm>
              <a:prstGeom prst="rect">
                <a:avLst/>
              </a:prstGeom>
            </p:spPr>
          </p:pic>
        </p:grpSp>
        <p:grpSp>
          <p:nvGrpSpPr>
            <p:cNvPr id="22" name="Group 6">
              <a:extLst>
                <a:ext uri="{FF2B5EF4-FFF2-40B4-BE49-F238E27FC236}">
                  <a16:creationId xmlns:a16="http://schemas.microsoft.com/office/drawing/2014/main" id="{A46F50E0-EC5C-4133-8B02-6AD63BF4AD17}"/>
                </a:ext>
              </a:extLst>
            </p:cNvPr>
            <p:cNvGrpSpPr/>
            <p:nvPr/>
          </p:nvGrpSpPr>
          <p:grpSpPr>
            <a:xfrm>
              <a:off x="1549521" y="1687294"/>
              <a:ext cx="678663" cy="579834"/>
              <a:chOff x="2332311" y="2222315"/>
              <a:chExt cx="1035004" cy="884283"/>
            </a:xfrm>
          </p:grpSpPr>
          <p:sp>
            <p:nvSpPr>
              <p:cNvPr id="27" name="Shape 762">
                <a:extLst>
                  <a:ext uri="{FF2B5EF4-FFF2-40B4-BE49-F238E27FC236}">
                    <a16:creationId xmlns:a16="http://schemas.microsoft.com/office/drawing/2014/main" id="{9A78BC7E-A764-4498-9BDD-E4D3EFDA9A5C}"/>
                  </a:ext>
                </a:extLst>
              </p:cNvPr>
              <p:cNvSpPr txBox="1"/>
              <p:nvPr/>
            </p:nvSpPr>
            <p:spPr>
              <a:xfrm>
                <a:off x="2332311" y="2899731"/>
                <a:ext cx="1035004" cy="206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155CC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Washer</a:t>
                </a:r>
                <a:b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</a:br>
                <a: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(~1kW)</a:t>
                </a:r>
              </a:p>
            </p:txBody>
          </p:sp>
          <p:pic>
            <p:nvPicPr>
              <p:cNvPr id="28" name="Picture 99">
                <a:extLst>
                  <a:ext uri="{FF2B5EF4-FFF2-40B4-BE49-F238E27FC236}">
                    <a16:creationId xmlns:a16="http://schemas.microsoft.com/office/drawing/2014/main" id="{925E7C84-8A30-45D1-96F1-E565B2FD9C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3646" y="2222315"/>
                <a:ext cx="572334" cy="718266"/>
              </a:xfrm>
              <a:prstGeom prst="rect">
                <a:avLst/>
              </a:prstGeom>
            </p:spPr>
          </p:pic>
        </p:grpSp>
        <p:pic>
          <p:nvPicPr>
            <p:cNvPr id="23" name="Picture 101">
              <a:extLst>
                <a:ext uri="{FF2B5EF4-FFF2-40B4-BE49-F238E27FC236}">
                  <a16:creationId xmlns:a16="http://schemas.microsoft.com/office/drawing/2014/main" id="{3FC33E1A-DFF9-4882-BB31-D80A9A0B4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127" y="1778158"/>
              <a:ext cx="354084" cy="589615"/>
            </a:xfrm>
            <a:prstGeom prst="rect">
              <a:avLst/>
            </a:prstGeom>
          </p:spPr>
        </p:pic>
        <p:grpSp>
          <p:nvGrpSpPr>
            <p:cNvPr id="24" name="Group 2">
              <a:extLst>
                <a:ext uri="{FF2B5EF4-FFF2-40B4-BE49-F238E27FC236}">
                  <a16:creationId xmlns:a16="http://schemas.microsoft.com/office/drawing/2014/main" id="{69F68711-D6E2-4297-8C2C-5AA86D60910D}"/>
                </a:ext>
              </a:extLst>
            </p:cNvPr>
            <p:cNvGrpSpPr/>
            <p:nvPr/>
          </p:nvGrpSpPr>
          <p:grpSpPr>
            <a:xfrm>
              <a:off x="722394" y="2859779"/>
              <a:ext cx="905431" cy="441095"/>
              <a:chOff x="1226391" y="4078516"/>
              <a:chExt cx="1380839" cy="672697"/>
            </a:xfrm>
          </p:grpSpPr>
          <p:sp>
            <p:nvSpPr>
              <p:cNvPr id="25" name="Shape 765">
                <a:extLst>
                  <a:ext uri="{FF2B5EF4-FFF2-40B4-BE49-F238E27FC236}">
                    <a16:creationId xmlns:a16="http://schemas.microsoft.com/office/drawing/2014/main" id="{8F9AFFF8-43E3-44AF-B8B8-ED83765F2C8D}"/>
                  </a:ext>
                </a:extLst>
              </p:cNvPr>
              <p:cNvSpPr txBox="1"/>
              <p:nvPr/>
            </p:nvSpPr>
            <p:spPr>
              <a:xfrm>
                <a:off x="1226391" y="4544346"/>
                <a:ext cx="1380839" cy="206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155CC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Microwave</a:t>
                </a:r>
                <a:b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</a:br>
                <a:r>
                  <a:rPr kumimoji="0" lang="en-US" sz="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rPr>
                  <a:t>(~0.7kW)</a:t>
                </a:r>
              </a:p>
            </p:txBody>
          </p:sp>
          <p:pic>
            <p:nvPicPr>
              <p:cNvPr id="26" name="Picture 102">
                <a:extLst>
                  <a:ext uri="{FF2B5EF4-FFF2-40B4-BE49-F238E27FC236}">
                    <a16:creationId xmlns:a16="http://schemas.microsoft.com/office/drawing/2014/main" id="{5A1DAA04-FAE4-4716-95B8-AB344F76F8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44627" y="4078516"/>
                <a:ext cx="744367" cy="489963"/>
              </a:xfrm>
              <a:prstGeom prst="rect">
                <a:avLst/>
              </a:prstGeom>
            </p:spPr>
          </p:pic>
        </p:grpSp>
      </p:grpSp>
      <p:graphicFrame>
        <p:nvGraphicFramePr>
          <p:cNvPr id="35" name="Chart 41">
            <a:extLst>
              <a:ext uri="{FF2B5EF4-FFF2-40B4-BE49-F238E27FC236}">
                <a16:creationId xmlns:a16="http://schemas.microsoft.com/office/drawing/2014/main" id="{5290CC17-F205-4CEF-9C12-A4BBF1DA7ECA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9833759"/>
              </p:ext>
            </p:extLst>
          </p:nvPr>
        </p:nvGraphicFramePr>
        <p:xfrm>
          <a:off x="8555126" y="1591639"/>
          <a:ext cx="3116308" cy="206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89B9E3E6-81CD-45FE-B10B-0FFC24CFCE2D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9698125" y="1454057"/>
            <a:ext cx="404496" cy="19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>
                <a:tab pos="1409630" algn="l"/>
              </a:tabLst>
              <a:defRPr/>
            </a:pPr>
            <a:r>
              <a:rPr lang="ro-RO" sz="1400" b="1" dirty="0">
                <a:solidFill>
                  <a:srgbClr val="775C9D"/>
                </a:solidFill>
                <a:latin typeface="Arial"/>
                <a:sym typeface="Arial"/>
              </a:rPr>
              <a:t>Muncă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775C9D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6B4A1FFD-FBAC-47D5-A394-6265711F1031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9868126" y="2984579"/>
            <a:ext cx="505621" cy="21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>
                <a:tab pos="1409630" algn="l"/>
              </a:tabLst>
              <a:defRPr/>
            </a:pPr>
            <a:r>
              <a:rPr kumimoji="0" lang="ro-RO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Casă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FCED3D78-250A-477D-B834-46FF9FF0D371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291482" y="1527285"/>
            <a:ext cx="547756" cy="12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>
                <a:tab pos="1409630" algn="l"/>
              </a:tabLst>
              <a:defRPr/>
            </a:pPr>
            <a:r>
              <a:rPr kumimoji="0" lang="ro-RO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Înafara orașului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E39B8123-BE54-4594-B12B-8E6DE9AF93BC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10646341" y="1705938"/>
            <a:ext cx="345508" cy="12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>
                <a:tab pos="1409630" algn="l"/>
              </a:tabLst>
              <a:defRPr/>
            </a:pPr>
            <a:r>
              <a:rPr kumimoji="0" lang="ro-RO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În oraș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E5019C20-A053-4E52-9185-8FE27F3CE530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9628799" y="1817420"/>
            <a:ext cx="492138" cy="259552"/>
          </a:xfrm>
          <a:prstGeom prst="rect">
            <a:avLst/>
          </a:prstGeom>
          <a:noFill/>
          <a:ln>
            <a:noFill/>
          </a:ln>
        </p:spPr>
        <p:txBody>
          <a:bodyPr vert="horz" wrap="none" lIns="38100" tIns="0" rIns="38100" bIns="0" numCol="1" spcCol="0" rtlCol="0" anchor="ctr" anchorCtr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Arial"/>
              <a:buNone/>
              <a:tabLst>
                <a:tab pos="792956" algn="l"/>
              </a:tabLst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4313" indent="-214313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Lucida Grande"/>
              <a:buChar char="-"/>
              <a:tabLst>
                <a:tab pos="792956" algn="l"/>
              </a:tabLst>
              <a:defRPr sz="135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813" indent="-202406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Lucida Grande"/>
              <a:buChar char="-"/>
              <a:tabLst>
                <a:tab pos="792956" algn="l"/>
              </a:tabLst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06004" indent="-203597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Lucida Grande"/>
              <a:buChar char="-"/>
              <a:tabLst>
                <a:tab pos="792956" algn="l"/>
              </a:tabLst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6004" indent="-203597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Lucida Grande"/>
              <a:buChar char="-"/>
              <a:tabLst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>
                <a:tab pos="1057248" algn="l"/>
              </a:tabLst>
              <a:defRPr/>
            </a:pPr>
            <a:fld id="{0F8E42E6-CC88-4117-9D7D-49C4CF2E15DE}" type="datetime'1''''''''0''''''%'''''''''''''''''''''''''''''''''''''''''''">
              <a:rPr kumimoji="0" lang="en-GB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+mn-lt"/>
              </a:rPr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>
                  <a:tab pos="1057248" algn="l"/>
                </a:tabLst>
                <a:defRPr/>
              </a:pPr>
              <a:t>10%</a:t>
            </a:fld>
            <a:endParaRPr kumimoji="0" lang="en-GB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F776E7DF-32FB-4233-87DB-8EC3CFC329AE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10399906" y="1834029"/>
            <a:ext cx="257867" cy="178653"/>
          </a:xfrm>
          <a:prstGeom prst="rect">
            <a:avLst/>
          </a:prstGeom>
          <a:noFill/>
          <a:ln>
            <a:noFill/>
          </a:ln>
        </p:spPr>
        <p:txBody>
          <a:bodyPr vert="horz" wrap="none" lIns="27517" tIns="0" rIns="27517" bIns="0" numCol="1" spcCol="0" rtlCol="0" anchor="ctr" anchorCtr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Arial"/>
              <a:buNone/>
              <a:tabLst>
                <a:tab pos="792956" algn="l"/>
              </a:tabLst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4313" indent="-214313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Lucida Grande"/>
              <a:buChar char="-"/>
              <a:tabLst>
                <a:tab pos="792956" algn="l"/>
              </a:tabLst>
              <a:defRPr sz="135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813" indent="-202406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Lucida Grande"/>
              <a:buChar char="-"/>
              <a:tabLst>
                <a:tab pos="792956" algn="l"/>
              </a:tabLst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06004" indent="-203597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Lucida Grande"/>
              <a:buChar char="-"/>
              <a:tabLst>
                <a:tab pos="792956" algn="l"/>
              </a:tabLst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6004" indent="-203597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Lucida Grande"/>
              <a:buChar char="-"/>
              <a:tabLst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>
                <a:tab pos="1057248" algn="l"/>
              </a:tabLst>
              <a:defRPr/>
            </a:pPr>
            <a:fld id="{F916F14C-A87E-4F3A-AC81-700C2BAA5EB0}" type="datetime'''''4''%'''''''''''''''''''''''''''''''''''''''''''''''''''">
              <a:rPr kumimoji="0" lang="en-GB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+mn-lt"/>
              </a:rPr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>
                  <a:tab pos="1057248" algn="l"/>
                </a:tabLst>
                <a:defRPr/>
              </a:pPr>
              <a:t>4%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42" name="CasellaDiTesto 75">
            <a:extLst>
              <a:ext uri="{FF2B5EF4-FFF2-40B4-BE49-F238E27FC236}">
                <a16:creationId xmlns:a16="http://schemas.microsoft.com/office/drawing/2014/main" id="{EAA659E2-595D-4EA7-83B1-C32969DEDB2B}"/>
              </a:ext>
            </a:extLst>
          </p:cNvPr>
          <p:cNvSpPr txBox="1"/>
          <p:nvPr/>
        </p:nvSpPr>
        <p:spPr>
          <a:xfrm>
            <a:off x="2178675" y="3986131"/>
            <a:ext cx="82212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Încărcarea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EV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deschide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o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mulțime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de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oportunități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de a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oferi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flexibilitate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rețelei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(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atât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în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spatele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contorului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,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cât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și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în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fața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contorului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61E7D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)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3" name="Gruppo 102">
            <a:extLst>
              <a:ext uri="{FF2B5EF4-FFF2-40B4-BE49-F238E27FC236}">
                <a16:creationId xmlns:a16="http://schemas.microsoft.com/office/drawing/2014/main" id="{278468E6-E2BF-4375-B839-931A03FE9026}"/>
              </a:ext>
            </a:extLst>
          </p:cNvPr>
          <p:cNvGrpSpPr/>
          <p:nvPr/>
        </p:nvGrpSpPr>
        <p:grpSpPr>
          <a:xfrm>
            <a:off x="1130396" y="4802195"/>
            <a:ext cx="1980126" cy="376827"/>
            <a:chOff x="879232" y="4274597"/>
            <a:chExt cx="1980126" cy="376827"/>
          </a:xfrm>
        </p:grpSpPr>
        <p:sp>
          <p:nvSpPr>
            <p:cNvPr id="44" name="Rettangolo con angoli arrotondati 83">
              <a:extLst>
                <a:ext uri="{FF2B5EF4-FFF2-40B4-BE49-F238E27FC236}">
                  <a16:creationId xmlns:a16="http://schemas.microsoft.com/office/drawing/2014/main" id="{D31F9E57-6621-4CD1-A2D9-6A869E3C89F3}"/>
                </a:ext>
              </a:extLst>
            </p:cNvPr>
            <p:cNvSpPr/>
            <p:nvPr/>
          </p:nvSpPr>
          <p:spPr>
            <a:xfrm>
              <a:off x="879232" y="4274597"/>
              <a:ext cx="1980126" cy="376827"/>
            </a:xfrm>
            <a:prstGeom prst="roundRect">
              <a:avLst>
                <a:gd name="adj" fmla="val 9339"/>
              </a:avLst>
            </a:prstGeom>
            <a:solidFill>
              <a:schemeClr val="tx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CasellaDiTesto 85">
              <a:extLst>
                <a:ext uri="{FF2B5EF4-FFF2-40B4-BE49-F238E27FC236}">
                  <a16:creationId xmlns:a16="http://schemas.microsoft.com/office/drawing/2014/main" id="{8E7540D1-2623-494B-B1DD-420F291F0826}"/>
                </a:ext>
              </a:extLst>
            </p:cNvPr>
            <p:cNvSpPr txBox="1"/>
            <p:nvPr/>
          </p:nvSpPr>
          <p:spPr>
            <a:xfrm>
              <a:off x="1243954" y="4369661"/>
              <a:ext cx="1615404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RO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CONSUMATORI FINALI</a:t>
              </a:r>
              <a:endPara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46" name="Elemento grafico 91" descr="Utente con riempimento a tinta unita">
              <a:extLst>
                <a:ext uri="{FF2B5EF4-FFF2-40B4-BE49-F238E27FC236}">
                  <a16:creationId xmlns:a16="http://schemas.microsoft.com/office/drawing/2014/main" id="{86E7CFB4-BCCB-4115-9804-34B8FEF70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08593" y="4300191"/>
              <a:ext cx="306000" cy="306000"/>
            </a:xfrm>
            <a:prstGeom prst="rect">
              <a:avLst/>
            </a:prstGeom>
          </p:spPr>
        </p:pic>
      </p:grpSp>
      <p:grpSp>
        <p:nvGrpSpPr>
          <p:cNvPr id="47" name="Gruppo 111">
            <a:extLst>
              <a:ext uri="{FF2B5EF4-FFF2-40B4-BE49-F238E27FC236}">
                <a16:creationId xmlns:a16="http://schemas.microsoft.com/office/drawing/2014/main" id="{E8B262AE-F21D-410E-B3D9-FE83221FD87F}"/>
              </a:ext>
            </a:extLst>
          </p:cNvPr>
          <p:cNvGrpSpPr/>
          <p:nvPr/>
        </p:nvGrpSpPr>
        <p:grpSpPr>
          <a:xfrm>
            <a:off x="5190647" y="4823543"/>
            <a:ext cx="2487368" cy="451434"/>
            <a:chOff x="4151490" y="4274597"/>
            <a:chExt cx="2487368" cy="451434"/>
          </a:xfrm>
        </p:grpSpPr>
        <p:sp>
          <p:nvSpPr>
            <p:cNvPr id="48" name="Rettangolo con angoli arrotondati 92">
              <a:extLst>
                <a:ext uri="{FF2B5EF4-FFF2-40B4-BE49-F238E27FC236}">
                  <a16:creationId xmlns:a16="http://schemas.microsoft.com/office/drawing/2014/main" id="{1D3FC63E-4A88-45B3-8256-78A0D49049E4}"/>
                </a:ext>
              </a:extLst>
            </p:cNvPr>
            <p:cNvSpPr/>
            <p:nvPr/>
          </p:nvSpPr>
          <p:spPr>
            <a:xfrm>
              <a:off x="4151490" y="4274597"/>
              <a:ext cx="2487368" cy="376827"/>
            </a:xfrm>
            <a:prstGeom prst="roundRect">
              <a:avLst>
                <a:gd name="adj" fmla="val 9339"/>
              </a:avLst>
            </a:prstGeom>
            <a:solidFill>
              <a:schemeClr val="tx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CasellaDiTesto 93">
              <a:extLst>
                <a:ext uri="{FF2B5EF4-FFF2-40B4-BE49-F238E27FC236}">
                  <a16:creationId xmlns:a16="http://schemas.microsoft.com/office/drawing/2014/main" id="{8D868FF6-B20B-4C7B-A5D8-AACCCD4ACA2B}"/>
                </a:ext>
              </a:extLst>
            </p:cNvPr>
            <p:cNvSpPr txBox="1"/>
            <p:nvPr/>
          </p:nvSpPr>
          <p:spPr>
            <a:xfrm>
              <a:off x="4588038" y="4369661"/>
              <a:ext cx="194173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RO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FURNIZORI DE SERVICII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50" name="Gruppo 99">
              <a:extLst>
                <a:ext uri="{FF2B5EF4-FFF2-40B4-BE49-F238E27FC236}">
                  <a16:creationId xmlns:a16="http://schemas.microsoft.com/office/drawing/2014/main" id="{1D3A51D7-07CD-416F-8A0D-838B24E9F7CD}"/>
                </a:ext>
              </a:extLst>
            </p:cNvPr>
            <p:cNvGrpSpPr/>
            <p:nvPr/>
          </p:nvGrpSpPr>
          <p:grpSpPr>
            <a:xfrm>
              <a:off x="4151490" y="4313297"/>
              <a:ext cx="345707" cy="412734"/>
              <a:chOff x="2352387" y="5665279"/>
              <a:chExt cx="914400" cy="1091687"/>
            </a:xfrm>
            <a:solidFill>
              <a:schemeClr val="bg1"/>
            </a:solidFill>
          </p:grpSpPr>
          <p:pic>
            <p:nvPicPr>
              <p:cNvPr id="51" name="Elemento grafico 96" descr="Singolo ingranaggio con riempimento a tinta unita">
                <a:extLst>
                  <a:ext uri="{FF2B5EF4-FFF2-40B4-BE49-F238E27FC236}">
                    <a16:creationId xmlns:a16="http://schemas.microsoft.com/office/drawing/2014/main" id="{DA8D7470-ECC1-46CB-9DED-3986C27BB0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2584845" y="5665279"/>
                <a:ext cx="594344" cy="594344"/>
              </a:xfrm>
              <a:prstGeom prst="rect">
                <a:avLst/>
              </a:prstGeom>
            </p:spPr>
          </p:pic>
          <p:pic>
            <p:nvPicPr>
              <p:cNvPr id="52" name="Elemento grafico 98" descr="Mano aperta con riempimento a tinta unita">
                <a:extLst>
                  <a:ext uri="{FF2B5EF4-FFF2-40B4-BE49-F238E27FC236}">
                    <a16:creationId xmlns:a16="http://schemas.microsoft.com/office/drawing/2014/main" id="{E2F7F632-B9DB-4167-B7EC-7AE4C9097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2352387" y="5842566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53" name="Rettangolo 100">
            <a:extLst>
              <a:ext uri="{FF2B5EF4-FFF2-40B4-BE49-F238E27FC236}">
                <a16:creationId xmlns:a16="http://schemas.microsoft.com/office/drawing/2014/main" id="{F143647A-EC9A-4873-A617-C0D7C70CC5F5}"/>
              </a:ext>
            </a:extLst>
          </p:cNvPr>
          <p:cNvSpPr/>
          <p:nvPr/>
        </p:nvSpPr>
        <p:spPr>
          <a:xfrm>
            <a:off x="1130396" y="5225165"/>
            <a:ext cx="1957639" cy="139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Segmente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B2C, B2B </a:t>
            </a:r>
            <a:r>
              <a:rPr kumimoji="0" lang="ro-RO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B2</a:t>
            </a:r>
            <a:r>
              <a:rPr kumimoji="0" lang="ro-RO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Rettangolo 101">
            <a:extLst>
              <a:ext uri="{FF2B5EF4-FFF2-40B4-BE49-F238E27FC236}">
                <a16:creationId xmlns:a16="http://schemas.microsoft.com/office/drawing/2014/main" id="{5342F6A3-81F6-4F08-91EE-6CD47C8F1229}"/>
              </a:ext>
            </a:extLst>
          </p:cNvPr>
          <p:cNvSpPr/>
          <p:nvPr/>
        </p:nvSpPr>
        <p:spPr>
          <a:xfrm>
            <a:off x="5432674" y="5250379"/>
            <a:ext cx="1957639" cy="139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principal MSP,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dar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CPO</a:t>
            </a:r>
          </a:p>
        </p:txBody>
      </p:sp>
      <p:grpSp>
        <p:nvGrpSpPr>
          <p:cNvPr id="55" name="Gruppo 110">
            <a:extLst>
              <a:ext uri="{FF2B5EF4-FFF2-40B4-BE49-F238E27FC236}">
                <a16:creationId xmlns:a16="http://schemas.microsoft.com/office/drawing/2014/main" id="{BEF38FE6-E4D7-48DB-98D6-DB1C84FA1183}"/>
              </a:ext>
            </a:extLst>
          </p:cNvPr>
          <p:cNvGrpSpPr/>
          <p:nvPr/>
        </p:nvGrpSpPr>
        <p:grpSpPr>
          <a:xfrm>
            <a:off x="9720910" y="4802195"/>
            <a:ext cx="1334411" cy="376827"/>
            <a:chOff x="8205116" y="4274597"/>
            <a:chExt cx="1334411" cy="376827"/>
          </a:xfrm>
        </p:grpSpPr>
        <p:sp>
          <p:nvSpPr>
            <p:cNvPr id="56" name="Rettangolo con angoli arrotondati 105">
              <a:extLst>
                <a:ext uri="{FF2B5EF4-FFF2-40B4-BE49-F238E27FC236}">
                  <a16:creationId xmlns:a16="http://schemas.microsoft.com/office/drawing/2014/main" id="{C05A6053-0FAA-4D01-88F9-E26C431CE8D4}"/>
                </a:ext>
              </a:extLst>
            </p:cNvPr>
            <p:cNvSpPr/>
            <p:nvPr/>
          </p:nvSpPr>
          <p:spPr>
            <a:xfrm>
              <a:off x="8205116" y="4274597"/>
              <a:ext cx="1334411" cy="376827"/>
            </a:xfrm>
            <a:prstGeom prst="roundRect">
              <a:avLst>
                <a:gd name="adj" fmla="val 9339"/>
              </a:avLst>
            </a:prstGeom>
            <a:solidFill>
              <a:schemeClr val="tx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CasellaDiTesto 106">
              <a:extLst>
                <a:ext uri="{FF2B5EF4-FFF2-40B4-BE49-F238E27FC236}">
                  <a16:creationId xmlns:a16="http://schemas.microsoft.com/office/drawing/2014/main" id="{C3E4E9E4-8453-45C8-8402-E40FC72BD87F}"/>
                </a:ext>
              </a:extLst>
            </p:cNvPr>
            <p:cNvSpPr txBox="1"/>
            <p:nvPr/>
          </p:nvSpPr>
          <p:spPr>
            <a:xfrm>
              <a:off x="8592252" y="4369661"/>
              <a:ext cx="91617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R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UTILITĂȚI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58" name="Elemento grafico 104" descr="Torre elettrica con riempimento a tinta unita">
              <a:extLst>
                <a:ext uri="{FF2B5EF4-FFF2-40B4-BE49-F238E27FC236}">
                  <a16:creationId xmlns:a16="http://schemas.microsoft.com/office/drawing/2014/main" id="{4B800425-0797-4FFE-AFED-17CEFBB46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8247957" y="4303172"/>
              <a:ext cx="313200" cy="313200"/>
            </a:xfrm>
            <a:prstGeom prst="rect">
              <a:avLst/>
            </a:prstGeom>
          </p:spPr>
        </p:pic>
      </p:grpSp>
      <p:sp>
        <p:nvSpPr>
          <p:cNvPr id="59" name="Rettangolo 112">
            <a:extLst>
              <a:ext uri="{FF2B5EF4-FFF2-40B4-BE49-F238E27FC236}">
                <a16:creationId xmlns:a16="http://schemas.microsoft.com/office/drawing/2014/main" id="{501A555D-0504-4ADA-9F50-03FFB5504EEC}"/>
              </a:ext>
            </a:extLst>
          </p:cNvPr>
          <p:cNvSpPr/>
          <p:nvPr/>
        </p:nvSpPr>
        <p:spPr>
          <a:xfrm>
            <a:off x="9409295" y="5202527"/>
            <a:ext cx="1957639" cy="139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TSOs, DSOs </a:t>
            </a:r>
            <a:r>
              <a:rPr kumimoji="0" lang="ro-RO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 retaileri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Parentesi graffa chiusa 113">
            <a:extLst>
              <a:ext uri="{FF2B5EF4-FFF2-40B4-BE49-F238E27FC236}">
                <a16:creationId xmlns:a16="http://schemas.microsoft.com/office/drawing/2014/main" id="{7B4CE249-75AC-4E62-8011-189B5686E56C}"/>
              </a:ext>
            </a:extLst>
          </p:cNvPr>
          <p:cNvSpPr/>
          <p:nvPr/>
        </p:nvSpPr>
        <p:spPr>
          <a:xfrm rot="16200000">
            <a:off x="6168580" y="-941180"/>
            <a:ext cx="234397" cy="11226757"/>
          </a:xfrm>
          <a:prstGeom prst="rightBrace">
            <a:avLst>
              <a:gd name="adj1" fmla="val 80706"/>
              <a:gd name="adj2" fmla="val 50000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1" name="Right Arrow 105">
            <a:extLst>
              <a:ext uri="{FF2B5EF4-FFF2-40B4-BE49-F238E27FC236}">
                <a16:creationId xmlns:a16="http://schemas.microsoft.com/office/drawing/2014/main" id="{5364B34A-5D24-4012-9F62-B6877F9457E5}"/>
              </a:ext>
            </a:extLst>
          </p:cNvPr>
          <p:cNvSpPr/>
          <p:nvPr/>
        </p:nvSpPr>
        <p:spPr>
          <a:xfrm rot="5400000">
            <a:off x="1819062" y="5343034"/>
            <a:ext cx="334752" cy="384474"/>
          </a:xfrm>
          <a:prstGeom prst="rightArrow">
            <a:avLst>
              <a:gd name="adj1" fmla="val 60643"/>
              <a:gd name="adj2" fmla="val 35664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4" name="Rettangolo 129">
            <a:extLst>
              <a:ext uri="{FF2B5EF4-FFF2-40B4-BE49-F238E27FC236}">
                <a16:creationId xmlns:a16="http://schemas.microsoft.com/office/drawing/2014/main" id="{9E5E0A9C-61CE-4DC6-B802-65C4F145814E}"/>
              </a:ext>
            </a:extLst>
          </p:cNvPr>
          <p:cNvSpPr/>
          <p:nvPr/>
        </p:nvSpPr>
        <p:spPr>
          <a:xfrm>
            <a:off x="344653" y="5694587"/>
            <a:ext cx="3529122" cy="11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ECONOMISIȚI BANI 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costurile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cu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energia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atât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la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energie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cât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la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cerere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la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îmbunătățirea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infrastructurii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(de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exemplu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substație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MT/JT)</a:t>
            </a:r>
            <a:endParaRPr kumimoji="0" lang="ro-RO" sz="1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CÂȘTIGAȚI BANI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oferind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flexibilitate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la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ferestrele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încărcare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ro-RO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flexibilitate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pentru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utilitate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pe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rețea</a:t>
            </a:r>
            <a:endParaRPr kumimoji="0" lang="en-US" sz="1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5" name="Rettangolo 130">
            <a:extLst>
              <a:ext uri="{FF2B5EF4-FFF2-40B4-BE49-F238E27FC236}">
                <a16:creationId xmlns:a16="http://schemas.microsoft.com/office/drawing/2014/main" id="{3F17B411-E10A-4828-A764-9233DBD551CA}"/>
              </a:ext>
            </a:extLst>
          </p:cNvPr>
          <p:cNvSpPr/>
          <p:nvPr/>
        </p:nvSpPr>
        <p:spPr>
          <a:xfrm>
            <a:off x="4699441" y="5694586"/>
            <a:ext cx="3529122" cy="11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o-RO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DIFERENȚIERE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oferind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noi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servicii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clienților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finali</a:t>
            </a:r>
            <a:endParaRPr kumimoji="0" lang="ro-RO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NOI FLUXE DE VENITURI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prin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interfațarea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devenirea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unui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operator de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piață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agregator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flexibilitatea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clienților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comerciali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6" name="Freccia bidirezionale orizzontale 132">
            <a:extLst>
              <a:ext uri="{FF2B5EF4-FFF2-40B4-BE49-F238E27FC236}">
                <a16:creationId xmlns:a16="http://schemas.microsoft.com/office/drawing/2014/main" id="{4B2E1D05-6913-47B0-BFEA-DC02DBD2305E}"/>
              </a:ext>
            </a:extLst>
          </p:cNvPr>
          <p:cNvSpPr/>
          <p:nvPr/>
        </p:nvSpPr>
        <p:spPr>
          <a:xfrm>
            <a:off x="3201004" y="4802195"/>
            <a:ext cx="1865684" cy="377718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Freccia bidirezionale orizzontale 133">
            <a:extLst>
              <a:ext uri="{FF2B5EF4-FFF2-40B4-BE49-F238E27FC236}">
                <a16:creationId xmlns:a16="http://schemas.microsoft.com/office/drawing/2014/main" id="{08ED8DFE-E282-445E-903E-8CC09B142E3B}"/>
              </a:ext>
            </a:extLst>
          </p:cNvPr>
          <p:cNvSpPr/>
          <p:nvPr/>
        </p:nvSpPr>
        <p:spPr>
          <a:xfrm>
            <a:off x="7781052" y="4802195"/>
            <a:ext cx="1836820" cy="377718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Rettangolo 134">
            <a:extLst>
              <a:ext uri="{FF2B5EF4-FFF2-40B4-BE49-F238E27FC236}">
                <a16:creationId xmlns:a16="http://schemas.microsoft.com/office/drawing/2014/main" id="{52B6B7F7-54ED-450A-9EE4-9E90BF224C20}"/>
              </a:ext>
            </a:extLst>
          </p:cNvPr>
          <p:cNvSpPr/>
          <p:nvPr/>
        </p:nvSpPr>
        <p:spPr>
          <a:xfrm>
            <a:off x="8668303" y="5811190"/>
            <a:ext cx="3529122" cy="1139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ECONOMISIȚI BANI 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 upgrade-urile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rețelei</a:t>
            </a:r>
            <a:r>
              <a:rPr kumimoji="0" lang="ro-RO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servicii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auxiliare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prin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promovarea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rularea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programelor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flexibilitate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ÎMBUNĂTĂȚAREA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rezistenței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fiabilității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rețelei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(de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exemplu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reglarea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frecvenței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controlul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tensiunii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managementul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congestiilor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etc.)</a:t>
            </a:r>
          </a:p>
        </p:txBody>
      </p:sp>
      <p:sp>
        <p:nvSpPr>
          <p:cNvPr id="69" name="Right Arrow 105">
            <a:extLst>
              <a:ext uri="{FF2B5EF4-FFF2-40B4-BE49-F238E27FC236}">
                <a16:creationId xmlns:a16="http://schemas.microsoft.com/office/drawing/2014/main" id="{0AA74584-257F-46AE-8C6E-5719EC19C1AD}"/>
              </a:ext>
            </a:extLst>
          </p:cNvPr>
          <p:cNvSpPr/>
          <p:nvPr/>
        </p:nvSpPr>
        <p:spPr>
          <a:xfrm rot="5400000">
            <a:off x="6244117" y="5384831"/>
            <a:ext cx="334752" cy="384474"/>
          </a:xfrm>
          <a:prstGeom prst="rightArrow">
            <a:avLst>
              <a:gd name="adj1" fmla="val 60643"/>
              <a:gd name="adj2" fmla="val 35664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0" name="Right Arrow 105">
            <a:extLst>
              <a:ext uri="{FF2B5EF4-FFF2-40B4-BE49-F238E27FC236}">
                <a16:creationId xmlns:a16="http://schemas.microsoft.com/office/drawing/2014/main" id="{23C3F6F7-68F4-4A95-8F63-648488EF8D93}"/>
              </a:ext>
            </a:extLst>
          </p:cNvPr>
          <p:cNvSpPr/>
          <p:nvPr/>
        </p:nvSpPr>
        <p:spPr>
          <a:xfrm rot="5400000">
            <a:off x="10236757" y="5384831"/>
            <a:ext cx="334752" cy="384474"/>
          </a:xfrm>
          <a:prstGeom prst="rightArrow">
            <a:avLst>
              <a:gd name="adj1" fmla="val 60643"/>
              <a:gd name="adj2" fmla="val 35664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3157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3BF3E-96FB-4D8A-A6A5-E246DCD5F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16AD4"/>
                </a:solidFill>
              </a:rPr>
              <a:t>Vehicle </a:t>
            </a:r>
            <a:r>
              <a:rPr lang="ro-RO" dirty="0">
                <a:solidFill>
                  <a:srgbClr val="F16AD4"/>
                </a:solidFill>
              </a:rPr>
              <a:t>to</a:t>
            </a:r>
            <a:r>
              <a:rPr lang="en-US" dirty="0">
                <a:solidFill>
                  <a:srgbClr val="F16AD4"/>
                </a:solidFill>
              </a:rPr>
              <a:t> grid</a:t>
            </a:r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3F6E613A-C9C2-4795-AA29-0FE574B4F4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648"/>
          <a:stretch/>
        </p:blipFill>
        <p:spPr>
          <a:xfrm>
            <a:off x="0" y="1413453"/>
            <a:ext cx="8876714" cy="5418971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DA7F2-2A8D-4975-8031-1D4535ABB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567C32-F723-478A-A82C-353742AB13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Mașina</a:t>
            </a:r>
            <a:r>
              <a:rPr lang="en-US" dirty="0"/>
              <a:t> </a:t>
            </a:r>
            <a:r>
              <a:rPr lang="en-US" dirty="0" err="1"/>
              <a:t>electrică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deveni</a:t>
            </a:r>
            <a:r>
              <a:rPr lang="en-US" dirty="0"/>
              <a:t> „</a:t>
            </a:r>
            <a:r>
              <a:rPr lang="en-US" dirty="0" err="1"/>
              <a:t>centrul</a:t>
            </a:r>
            <a:r>
              <a:rPr lang="en-US" dirty="0"/>
              <a:t> energetic” de </a:t>
            </a:r>
            <a:r>
              <a:rPr lang="en-US" dirty="0" err="1"/>
              <a:t>acasă</a:t>
            </a:r>
            <a:endParaRPr lang="en-US" dirty="0"/>
          </a:p>
        </p:txBody>
      </p:sp>
      <p:pic>
        <p:nvPicPr>
          <p:cNvPr id="11" name="Picture 10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502D50C-016C-4EBF-9650-57E7783F7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8375" y="3060083"/>
            <a:ext cx="2632900" cy="127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97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3">
            <a:extLst>
              <a:ext uri="{FF2B5EF4-FFF2-40B4-BE49-F238E27FC236}">
                <a16:creationId xmlns:a16="http://schemas.microsoft.com/office/drawing/2014/main" id="{16FBAF77-266F-433E-A69C-E257881B632A}"/>
              </a:ext>
            </a:extLst>
          </p:cNvPr>
          <p:cNvSpPr txBox="1">
            <a:spLocks/>
          </p:cNvSpPr>
          <p:nvPr/>
        </p:nvSpPr>
        <p:spPr>
          <a:xfrm>
            <a:off x="777042" y="861619"/>
            <a:ext cx="11055749" cy="77559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rgbClr val="F16AD4"/>
                </a:solidFill>
              </a:rPr>
              <a:t>V2X: de </a:t>
            </a:r>
            <a:r>
              <a:rPr lang="en-US" sz="2600" dirty="0" err="1">
                <a:solidFill>
                  <a:srgbClr val="F16AD4"/>
                </a:solidFill>
              </a:rPr>
              <a:t>ce</a:t>
            </a:r>
            <a:r>
              <a:rPr lang="en-US" sz="2600" dirty="0">
                <a:solidFill>
                  <a:srgbClr val="F16AD4"/>
                </a:solidFill>
              </a:rPr>
              <a:t> </a:t>
            </a:r>
            <a:r>
              <a:rPr lang="en-US" sz="2600" dirty="0" err="1">
                <a:solidFill>
                  <a:srgbClr val="F16AD4"/>
                </a:solidFill>
              </a:rPr>
              <a:t>atât</a:t>
            </a:r>
            <a:r>
              <a:rPr lang="en-US" sz="2600" dirty="0">
                <a:solidFill>
                  <a:srgbClr val="F16AD4"/>
                </a:solidFill>
              </a:rPr>
              <a:t> de </a:t>
            </a:r>
            <a:r>
              <a:rPr lang="ro-RO" sz="2600" dirty="0">
                <a:solidFill>
                  <a:srgbClr val="F16AD4"/>
                </a:solidFill>
              </a:rPr>
              <a:t>diferit</a:t>
            </a:r>
            <a:r>
              <a:rPr lang="en-US" sz="2600" dirty="0">
                <a:solidFill>
                  <a:srgbClr val="F16AD4"/>
                </a:solidFill>
              </a:rPr>
              <a:t> </a:t>
            </a:r>
            <a:r>
              <a:rPr lang="en-US" sz="2600" dirty="0" err="1">
                <a:solidFill>
                  <a:srgbClr val="F16AD4"/>
                </a:solidFill>
              </a:rPr>
              <a:t>și</a:t>
            </a:r>
            <a:r>
              <a:rPr lang="en-US" sz="2600" dirty="0">
                <a:solidFill>
                  <a:srgbClr val="F16AD4"/>
                </a:solidFill>
              </a:rPr>
              <a:t> cum </a:t>
            </a:r>
            <a:r>
              <a:rPr lang="ro-RO" sz="2600" dirty="0">
                <a:solidFill>
                  <a:srgbClr val="F16AD4"/>
                </a:solidFill>
              </a:rPr>
              <a:t>va</a:t>
            </a:r>
            <a:r>
              <a:rPr lang="en-US" sz="2600" dirty="0">
                <a:solidFill>
                  <a:srgbClr val="F16AD4"/>
                </a:solidFill>
              </a:rPr>
              <a:t> </a:t>
            </a:r>
            <a:r>
              <a:rPr lang="ro-RO" sz="2600" dirty="0">
                <a:solidFill>
                  <a:srgbClr val="F16AD4"/>
                </a:solidFill>
              </a:rPr>
              <a:t>permite noi</a:t>
            </a:r>
            <a:r>
              <a:rPr lang="en-US" sz="2600" dirty="0">
                <a:solidFill>
                  <a:srgbClr val="F16AD4"/>
                </a:solidFill>
              </a:rPr>
              <a:t> </a:t>
            </a:r>
            <a:r>
              <a:rPr lang="en-US" sz="2600" dirty="0" err="1">
                <a:solidFill>
                  <a:srgbClr val="F16AD4"/>
                </a:solidFill>
              </a:rPr>
              <a:t>capabilități</a:t>
            </a:r>
            <a:r>
              <a:rPr lang="en-US" sz="2600" dirty="0">
                <a:solidFill>
                  <a:srgbClr val="F16AD4"/>
                </a:solidFill>
              </a:rPr>
              <a:t> </a:t>
            </a:r>
            <a:r>
              <a:rPr lang="en-US" sz="2600" dirty="0" err="1">
                <a:solidFill>
                  <a:srgbClr val="F16AD4"/>
                </a:solidFill>
              </a:rPr>
              <a:t>și</a:t>
            </a:r>
            <a:r>
              <a:rPr lang="en-US" sz="2600" dirty="0">
                <a:solidFill>
                  <a:srgbClr val="F16AD4"/>
                </a:solidFill>
              </a:rPr>
              <a:t> </a:t>
            </a:r>
            <a:r>
              <a:rPr lang="en-US" sz="2600" dirty="0" err="1">
                <a:solidFill>
                  <a:srgbClr val="F16AD4"/>
                </a:solidFill>
              </a:rPr>
              <a:t>valoare</a:t>
            </a:r>
            <a:endParaRPr lang="en-US" sz="2600" dirty="0">
              <a:solidFill>
                <a:srgbClr val="F16AD4"/>
              </a:solidFill>
            </a:endParaRPr>
          </a:p>
        </p:txBody>
      </p:sp>
      <p:sp>
        <p:nvSpPr>
          <p:cNvPr id="9" name="Freccia bidirezionale orizzontale 38">
            <a:extLst>
              <a:ext uri="{FF2B5EF4-FFF2-40B4-BE49-F238E27FC236}">
                <a16:creationId xmlns:a16="http://schemas.microsoft.com/office/drawing/2014/main" id="{DF2A542F-1FA0-4F04-B3A5-AC41BC77D958}"/>
              </a:ext>
            </a:extLst>
          </p:cNvPr>
          <p:cNvSpPr/>
          <p:nvPr/>
        </p:nvSpPr>
        <p:spPr>
          <a:xfrm>
            <a:off x="3700886" y="3582206"/>
            <a:ext cx="1410285" cy="340031"/>
          </a:xfrm>
          <a:prstGeom prst="left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Freccia bidirezionale orizzontale 39">
            <a:extLst>
              <a:ext uri="{FF2B5EF4-FFF2-40B4-BE49-F238E27FC236}">
                <a16:creationId xmlns:a16="http://schemas.microsoft.com/office/drawing/2014/main" id="{D19664BF-C7BA-4CC7-994B-08D382E6E1EC}"/>
              </a:ext>
            </a:extLst>
          </p:cNvPr>
          <p:cNvSpPr/>
          <p:nvPr/>
        </p:nvSpPr>
        <p:spPr>
          <a:xfrm>
            <a:off x="3701393" y="3260503"/>
            <a:ext cx="2232601" cy="340031"/>
          </a:xfrm>
          <a:prstGeom prst="left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ttangolo 40">
            <a:extLst>
              <a:ext uri="{FF2B5EF4-FFF2-40B4-BE49-F238E27FC236}">
                <a16:creationId xmlns:a16="http://schemas.microsoft.com/office/drawing/2014/main" id="{1CAFA56D-A583-430F-842E-FE61FA3BD1CC}"/>
              </a:ext>
            </a:extLst>
          </p:cNvPr>
          <p:cNvSpPr/>
          <p:nvPr/>
        </p:nvSpPr>
        <p:spPr>
          <a:xfrm>
            <a:off x="1500629" y="3157828"/>
            <a:ext cx="1642241" cy="12254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Bidirec</a:t>
            </a:r>
            <a:r>
              <a:rPr kumimoji="0" lang="ro-R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ț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ional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ttangolo 41">
            <a:extLst>
              <a:ext uri="{FF2B5EF4-FFF2-40B4-BE49-F238E27FC236}">
                <a16:creationId xmlns:a16="http://schemas.microsoft.com/office/drawing/2014/main" id="{75A5CC7C-8610-48EC-BB32-7B0B75BE91F5}"/>
              </a:ext>
            </a:extLst>
          </p:cNvPr>
          <p:cNvSpPr/>
          <p:nvPr/>
        </p:nvSpPr>
        <p:spPr>
          <a:xfrm>
            <a:off x="1500629" y="1976212"/>
            <a:ext cx="1642241" cy="12091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Unidirecțional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Freccia a destra 42">
            <a:extLst>
              <a:ext uri="{FF2B5EF4-FFF2-40B4-BE49-F238E27FC236}">
                <a16:creationId xmlns:a16="http://schemas.microsoft.com/office/drawing/2014/main" id="{A8F6BFEC-5D90-4437-840C-00CCC2C02744}"/>
              </a:ext>
            </a:extLst>
          </p:cNvPr>
          <p:cNvSpPr/>
          <p:nvPr/>
        </p:nvSpPr>
        <p:spPr>
          <a:xfrm flipH="1">
            <a:off x="3752586" y="2247186"/>
            <a:ext cx="2181408" cy="35547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4" name="Gruppo 43">
            <a:extLst>
              <a:ext uri="{FF2B5EF4-FFF2-40B4-BE49-F238E27FC236}">
                <a16:creationId xmlns:a16="http://schemas.microsoft.com/office/drawing/2014/main" id="{CA7EA86F-B539-4103-AC9F-A43CBA27AB86}"/>
              </a:ext>
            </a:extLst>
          </p:cNvPr>
          <p:cNvGrpSpPr/>
          <p:nvPr/>
        </p:nvGrpSpPr>
        <p:grpSpPr>
          <a:xfrm>
            <a:off x="3286525" y="2191893"/>
            <a:ext cx="466062" cy="466062"/>
            <a:chOff x="1300161" y="3916218"/>
            <a:chExt cx="948592" cy="948592"/>
          </a:xfrm>
        </p:grpSpPr>
        <p:sp>
          <p:nvSpPr>
            <p:cNvPr id="15" name="Ovale 44">
              <a:extLst>
                <a:ext uri="{FF2B5EF4-FFF2-40B4-BE49-F238E27FC236}">
                  <a16:creationId xmlns:a16="http://schemas.microsoft.com/office/drawing/2014/main" id="{AC8AC746-CF42-4F23-8839-15F7620C24E2}"/>
                </a:ext>
              </a:extLst>
            </p:cNvPr>
            <p:cNvSpPr/>
            <p:nvPr/>
          </p:nvSpPr>
          <p:spPr>
            <a:xfrm>
              <a:off x="1300161" y="3916218"/>
              <a:ext cx="948592" cy="94859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6" name="Elemento grafico 45" descr="Auto elettrica">
              <a:extLst>
                <a:ext uri="{FF2B5EF4-FFF2-40B4-BE49-F238E27FC236}">
                  <a16:creationId xmlns:a16="http://schemas.microsoft.com/office/drawing/2014/main" id="{C29E1A37-A196-4177-A653-ED68ADFF4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349583" y="3984860"/>
              <a:ext cx="849745" cy="755232"/>
            </a:xfrm>
            <a:prstGeom prst="rect">
              <a:avLst/>
            </a:prstGeom>
          </p:spPr>
        </p:pic>
      </p:grpSp>
      <p:sp>
        <p:nvSpPr>
          <p:cNvPr id="17" name="TextBox 12">
            <a:extLst>
              <a:ext uri="{FF2B5EF4-FFF2-40B4-BE49-F238E27FC236}">
                <a16:creationId xmlns:a16="http://schemas.microsoft.com/office/drawing/2014/main" id="{4AB25CD7-8AC1-4A2A-B15D-8D64F0E99B9C}"/>
              </a:ext>
            </a:extLst>
          </p:cNvPr>
          <p:cNvSpPr txBox="1"/>
          <p:nvPr/>
        </p:nvSpPr>
        <p:spPr>
          <a:xfrm>
            <a:off x="232389" y="2446517"/>
            <a:ext cx="1199682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"/>
              </a:rPr>
              <a:t>V1G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Calibri"/>
              </a:rPr>
              <a:t>sau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Calibri"/>
              </a:rPr>
              <a:t>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Calibri"/>
              </a:rPr>
              <a:t>încărcare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Calibri"/>
              </a:rPr>
              <a:t>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Calibri"/>
              </a:rPr>
              <a:t>inteligentă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8" name="Gruppo 47">
            <a:extLst>
              <a:ext uri="{FF2B5EF4-FFF2-40B4-BE49-F238E27FC236}">
                <a16:creationId xmlns:a16="http://schemas.microsoft.com/office/drawing/2014/main" id="{EDA7D91C-9CAE-4C91-9D2B-D9B8E11C261B}"/>
              </a:ext>
            </a:extLst>
          </p:cNvPr>
          <p:cNvGrpSpPr/>
          <p:nvPr/>
        </p:nvGrpSpPr>
        <p:grpSpPr>
          <a:xfrm>
            <a:off x="4142969" y="2191893"/>
            <a:ext cx="466062" cy="466062"/>
            <a:chOff x="1732099" y="2111255"/>
            <a:chExt cx="581891" cy="581891"/>
          </a:xfrm>
        </p:grpSpPr>
        <p:sp>
          <p:nvSpPr>
            <p:cNvPr id="19" name="Ovale 48">
              <a:extLst>
                <a:ext uri="{FF2B5EF4-FFF2-40B4-BE49-F238E27FC236}">
                  <a16:creationId xmlns:a16="http://schemas.microsoft.com/office/drawing/2014/main" id="{80DAFEBB-E459-4D91-A373-9FC4F96F3850}"/>
                </a:ext>
              </a:extLst>
            </p:cNvPr>
            <p:cNvSpPr/>
            <p:nvPr/>
          </p:nvSpPr>
          <p:spPr>
            <a:xfrm>
              <a:off x="1732099" y="2111255"/>
              <a:ext cx="581891" cy="58189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20" name="Elemento grafico 49">
              <a:extLst>
                <a:ext uri="{FF2B5EF4-FFF2-40B4-BE49-F238E27FC236}">
                  <a16:creationId xmlns:a16="http://schemas.microsoft.com/office/drawing/2014/main" id="{22EE62CB-29B6-4E3C-AAC5-DAF4F75E7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2224" y="2235536"/>
              <a:ext cx="347568" cy="347568"/>
            </a:xfrm>
            <a:prstGeom prst="rect">
              <a:avLst/>
            </a:prstGeom>
          </p:spPr>
        </p:pic>
      </p:grpSp>
      <p:sp>
        <p:nvSpPr>
          <p:cNvPr id="21" name="TextBox 12">
            <a:extLst>
              <a:ext uri="{FF2B5EF4-FFF2-40B4-BE49-F238E27FC236}">
                <a16:creationId xmlns:a16="http://schemas.microsoft.com/office/drawing/2014/main" id="{DF45F2C3-0F4C-4C72-BA9D-B4721202BB4B}"/>
              </a:ext>
            </a:extLst>
          </p:cNvPr>
          <p:cNvSpPr txBox="1"/>
          <p:nvPr/>
        </p:nvSpPr>
        <p:spPr>
          <a:xfrm>
            <a:off x="518498" y="3638736"/>
            <a:ext cx="880725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"/>
              </a:rPr>
              <a:t>V2X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CasellaDiTesto 51">
            <a:extLst>
              <a:ext uri="{FF2B5EF4-FFF2-40B4-BE49-F238E27FC236}">
                <a16:creationId xmlns:a16="http://schemas.microsoft.com/office/drawing/2014/main" id="{79FE36AA-9999-4C76-84F2-28C559E49597}"/>
              </a:ext>
            </a:extLst>
          </p:cNvPr>
          <p:cNvSpPr txBox="1"/>
          <p:nvPr/>
        </p:nvSpPr>
        <p:spPr>
          <a:xfrm>
            <a:off x="1495836" y="1625315"/>
            <a:ext cx="309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Fluxurile energiei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CasellaDiTesto 52">
            <a:extLst>
              <a:ext uri="{FF2B5EF4-FFF2-40B4-BE49-F238E27FC236}">
                <a16:creationId xmlns:a16="http://schemas.microsoft.com/office/drawing/2014/main" id="{D92DE0C2-14A4-4AF0-B30E-750A0FD87F80}"/>
              </a:ext>
            </a:extLst>
          </p:cNvPr>
          <p:cNvSpPr txBox="1"/>
          <p:nvPr/>
        </p:nvSpPr>
        <p:spPr>
          <a:xfrm>
            <a:off x="6834674" y="1510791"/>
            <a:ext cx="3873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Când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poate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fi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furnizat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serviciul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?</a:t>
            </a:r>
            <a:endParaRPr kumimoji="0" lang="ro-RO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Cât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din </a:t>
            </a:r>
            <a:r>
              <a:rPr kumimoji="0" lang="en-GB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?</a:t>
            </a:r>
          </a:p>
        </p:txBody>
      </p:sp>
      <p:sp>
        <p:nvSpPr>
          <p:cNvPr id="24" name="Parentesi graffa aperta 53">
            <a:extLst>
              <a:ext uri="{FF2B5EF4-FFF2-40B4-BE49-F238E27FC236}">
                <a16:creationId xmlns:a16="http://schemas.microsoft.com/office/drawing/2014/main" id="{055ECFAF-ACAE-454A-888A-7E0048062518}"/>
              </a:ext>
            </a:extLst>
          </p:cNvPr>
          <p:cNvSpPr/>
          <p:nvPr/>
        </p:nvSpPr>
        <p:spPr>
          <a:xfrm>
            <a:off x="9192906" y="2153060"/>
            <a:ext cx="168249" cy="913928"/>
          </a:xfrm>
          <a:prstGeom prst="leftBrace">
            <a:avLst>
              <a:gd name="adj1" fmla="val 71190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CasellaDiTesto 54">
            <a:extLst>
              <a:ext uri="{FF2B5EF4-FFF2-40B4-BE49-F238E27FC236}">
                <a16:creationId xmlns:a16="http://schemas.microsoft.com/office/drawing/2014/main" id="{0D80D72D-0A05-450D-984F-498DCA0FCBF2}"/>
              </a:ext>
            </a:extLst>
          </p:cNvPr>
          <p:cNvSpPr txBox="1"/>
          <p:nvPr/>
        </p:nvSpPr>
        <p:spPr>
          <a:xfrm>
            <a:off x="8399155" y="2301393"/>
            <a:ext cx="7810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Capac</a:t>
            </a:r>
            <a:r>
              <a:rPr kumimoji="0" lang="ro-RO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bateriei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EV</a:t>
            </a:r>
          </a:p>
        </p:txBody>
      </p:sp>
      <p:grpSp>
        <p:nvGrpSpPr>
          <p:cNvPr id="26" name="Gruppo 55">
            <a:extLst>
              <a:ext uri="{FF2B5EF4-FFF2-40B4-BE49-F238E27FC236}">
                <a16:creationId xmlns:a16="http://schemas.microsoft.com/office/drawing/2014/main" id="{9E6C5729-3010-4343-9D0B-947BF01DB163}"/>
              </a:ext>
            </a:extLst>
          </p:cNvPr>
          <p:cNvGrpSpPr/>
          <p:nvPr/>
        </p:nvGrpSpPr>
        <p:grpSpPr>
          <a:xfrm>
            <a:off x="9395280" y="2046044"/>
            <a:ext cx="332509" cy="1020945"/>
            <a:chOff x="9768472" y="1830966"/>
            <a:chExt cx="332509" cy="1020945"/>
          </a:xfrm>
        </p:grpSpPr>
        <p:sp>
          <p:nvSpPr>
            <p:cNvPr id="27" name="Rettangolo 56">
              <a:extLst>
                <a:ext uri="{FF2B5EF4-FFF2-40B4-BE49-F238E27FC236}">
                  <a16:creationId xmlns:a16="http://schemas.microsoft.com/office/drawing/2014/main" id="{689B9F84-C590-47BF-915F-1B9BDE8D7A61}"/>
                </a:ext>
              </a:extLst>
            </p:cNvPr>
            <p:cNvSpPr/>
            <p:nvPr/>
          </p:nvSpPr>
          <p:spPr>
            <a:xfrm>
              <a:off x="9768472" y="1937983"/>
              <a:ext cx="332509" cy="9139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Rettangolo 57">
              <a:extLst>
                <a:ext uri="{FF2B5EF4-FFF2-40B4-BE49-F238E27FC236}">
                  <a16:creationId xmlns:a16="http://schemas.microsoft.com/office/drawing/2014/main" id="{76EFAE8D-1808-46F2-8B36-AD12BF85D7B5}"/>
                </a:ext>
              </a:extLst>
            </p:cNvPr>
            <p:cNvSpPr/>
            <p:nvPr/>
          </p:nvSpPr>
          <p:spPr>
            <a:xfrm>
              <a:off x="9768472" y="2323697"/>
              <a:ext cx="332509" cy="52821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Rettangolo 58">
              <a:extLst>
                <a:ext uri="{FF2B5EF4-FFF2-40B4-BE49-F238E27FC236}">
                  <a16:creationId xmlns:a16="http://schemas.microsoft.com/office/drawing/2014/main" id="{565ED05B-6557-4189-BC3C-C6F867FF45CD}"/>
                </a:ext>
              </a:extLst>
            </p:cNvPr>
            <p:cNvSpPr/>
            <p:nvPr/>
          </p:nvSpPr>
          <p:spPr>
            <a:xfrm>
              <a:off x="9858711" y="1830966"/>
              <a:ext cx="152029" cy="1070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0" name="Parentesi graffa aperta 59">
            <a:extLst>
              <a:ext uri="{FF2B5EF4-FFF2-40B4-BE49-F238E27FC236}">
                <a16:creationId xmlns:a16="http://schemas.microsoft.com/office/drawing/2014/main" id="{F9A8E331-9E66-49BE-B76F-7D275FE582B3}"/>
              </a:ext>
            </a:extLst>
          </p:cNvPr>
          <p:cNvSpPr/>
          <p:nvPr/>
        </p:nvSpPr>
        <p:spPr>
          <a:xfrm rot="10800000">
            <a:off x="9810083" y="2153059"/>
            <a:ext cx="104968" cy="385712"/>
          </a:xfrm>
          <a:prstGeom prst="leftBrace">
            <a:avLst>
              <a:gd name="adj1" fmla="val 71190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CasellaDiTesto 60">
            <a:extLst>
              <a:ext uri="{FF2B5EF4-FFF2-40B4-BE49-F238E27FC236}">
                <a16:creationId xmlns:a16="http://schemas.microsoft.com/office/drawing/2014/main" id="{1D475FAF-7F0E-44BF-9A92-BD510D8C38A8}"/>
              </a:ext>
            </a:extLst>
          </p:cNvPr>
          <p:cNvSpPr txBox="1"/>
          <p:nvPr/>
        </p:nvSpPr>
        <p:spPr>
          <a:xfrm>
            <a:off x="9953445" y="2128821"/>
            <a:ext cx="16720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Energie care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poate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fi </a:t>
            </a:r>
            <a:r>
              <a:rPr kumimoji="0" lang="en-GB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încărcată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într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-un mod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inteligent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2" name="Gruppo 61">
            <a:extLst>
              <a:ext uri="{FF2B5EF4-FFF2-40B4-BE49-F238E27FC236}">
                <a16:creationId xmlns:a16="http://schemas.microsoft.com/office/drawing/2014/main" id="{44E8CC75-2416-43A6-9CEB-8DBA4AF8ED01}"/>
              </a:ext>
            </a:extLst>
          </p:cNvPr>
          <p:cNvGrpSpPr/>
          <p:nvPr/>
        </p:nvGrpSpPr>
        <p:grpSpPr>
          <a:xfrm>
            <a:off x="5915468" y="2191893"/>
            <a:ext cx="466062" cy="466062"/>
            <a:chOff x="10924208" y="2132819"/>
            <a:chExt cx="581891" cy="581891"/>
          </a:xfrm>
        </p:grpSpPr>
        <p:sp>
          <p:nvSpPr>
            <p:cNvPr id="33" name="Ovale 62">
              <a:extLst>
                <a:ext uri="{FF2B5EF4-FFF2-40B4-BE49-F238E27FC236}">
                  <a16:creationId xmlns:a16="http://schemas.microsoft.com/office/drawing/2014/main" id="{F1057D44-B760-4898-ABA6-768CFAF24EF8}"/>
                </a:ext>
              </a:extLst>
            </p:cNvPr>
            <p:cNvSpPr/>
            <p:nvPr/>
          </p:nvSpPr>
          <p:spPr>
            <a:xfrm>
              <a:off x="10924208" y="2132819"/>
              <a:ext cx="581891" cy="58189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4" name="Elemento grafico 63">
              <a:extLst>
                <a:ext uri="{FF2B5EF4-FFF2-40B4-BE49-F238E27FC236}">
                  <a16:creationId xmlns:a16="http://schemas.microsoft.com/office/drawing/2014/main" id="{05288268-3CED-42E8-8195-C7FBE61C9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01157" y="2211054"/>
              <a:ext cx="431648" cy="431648"/>
            </a:xfrm>
            <a:prstGeom prst="rect">
              <a:avLst/>
            </a:prstGeom>
          </p:spPr>
        </p:pic>
      </p:grpSp>
      <p:sp>
        <p:nvSpPr>
          <p:cNvPr id="35" name="Rettangolo 64">
            <a:extLst>
              <a:ext uri="{FF2B5EF4-FFF2-40B4-BE49-F238E27FC236}">
                <a16:creationId xmlns:a16="http://schemas.microsoft.com/office/drawing/2014/main" id="{AB48E474-3821-4D6A-9A43-354E732BBA71}"/>
              </a:ext>
            </a:extLst>
          </p:cNvPr>
          <p:cNvSpPr/>
          <p:nvPr/>
        </p:nvSpPr>
        <p:spPr>
          <a:xfrm>
            <a:off x="6834674" y="1976309"/>
            <a:ext cx="1642241" cy="12090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Când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EV se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încarcă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CasellaDiTesto 65">
            <a:extLst>
              <a:ext uri="{FF2B5EF4-FFF2-40B4-BE49-F238E27FC236}">
                <a16:creationId xmlns:a16="http://schemas.microsoft.com/office/drawing/2014/main" id="{387FA111-C42A-47DE-8BBD-7E281D15BCF8}"/>
              </a:ext>
            </a:extLst>
          </p:cNvPr>
          <p:cNvSpPr txBox="1"/>
          <p:nvPr/>
        </p:nvSpPr>
        <p:spPr>
          <a:xfrm>
            <a:off x="3332644" y="2776092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</a:t>
            </a:r>
          </a:p>
        </p:txBody>
      </p:sp>
      <p:sp>
        <p:nvSpPr>
          <p:cNvPr id="37" name="CasellaDiTesto 66">
            <a:extLst>
              <a:ext uri="{FF2B5EF4-FFF2-40B4-BE49-F238E27FC236}">
                <a16:creationId xmlns:a16="http://schemas.microsoft.com/office/drawing/2014/main" id="{3F9D88F5-C788-47E8-906B-3F1909E2B8C9}"/>
              </a:ext>
            </a:extLst>
          </p:cNvPr>
          <p:cNvSpPr txBox="1"/>
          <p:nvPr/>
        </p:nvSpPr>
        <p:spPr>
          <a:xfrm>
            <a:off x="4015054" y="2776092"/>
            <a:ext cx="8615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Stație de încărcare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CasellaDiTesto 67">
            <a:extLst>
              <a:ext uri="{FF2B5EF4-FFF2-40B4-BE49-F238E27FC236}">
                <a16:creationId xmlns:a16="http://schemas.microsoft.com/office/drawing/2014/main" id="{B0E3920B-C2A1-4100-A89E-7526863F03AB}"/>
              </a:ext>
            </a:extLst>
          </p:cNvPr>
          <p:cNvSpPr txBox="1"/>
          <p:nvPr/>
        </p:nvSpPr>
        <p:spPr>
          <a:xfrm>
            <a:off x="5717747" y="2776092"/>
            <a:ext cx="861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Rețea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Parentesi graffa aperta 68">
            <a:extLst>
              <a:ext uri="{FF2B5EF4-FFF2-40B4-BE49-F238E27FC236}">
                <a16:creationId xmlns:a16="http://schemas.microsoft.com/office/drawing/2014/main" id="{A3956B23-4C10-4250-AA57-90E5CA647381}"/>
              </a:ext>
            </a:extLst>
          </p:cNvPr>
          <p:cNvSpPr/>
          <p:nvPr/>
        </p:nvSpPr>
        <p:spPr>
          <a:xfrm>
            <a:off x="9192906" y="3372150"/>
            <a:ext cx="168249" cy="913928"/>
          </a:xfrm>
          <a:prstGeom prst="leftBrace">
            <a:avLst>
              <a:gd name="adj1" fmla="val 71190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CasellaDiTesto 69">
            <a:extLst>
              <a:ext uri="{FF2B5EF4-FFF2-40B4-BE49-F238E27FC236}">
                <a16:creationId xmlns:a16="http://schemas.microsoft.com/office/drawing/2014/main" id="{2CA75464-DC2C-4E6C-B558-CBCDBA24F516}"/>
              </a:ext>
            </a:extLst>
          </p:cNvPr>
          <p:cNvSpPr txBox="1"/>
          <p:nvPr/>
        </p:nvSpPr>
        <p:spPr>
          <a:xfrm>
            <a:off x="8399155" y="3520483"/>
            <a:ext cx="7810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Capac</a:t>
            </a:r>
            <a:r>
              <a:rPr kumimoji="0" lang="ro-RO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bateriei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EV</a:t>
            </a:r>
          </a:p>
        </p:txBody>
      </p:sp>
      <p:grpSp>
        <p:nvGrpSpPr>
          <p:cNvPr id="41" name="Gruppo 70">
            <a:extLst>
              <a:ext uri="{FF2B5EF4-FFF2-40B4-BE49-F238E27FC236}">
                <a16:creationId xmlns:a16="http://schemas.microsoft.com/office/drawing/2014/main" id="{EA41548B-5233-486B-AE3C-B3B97F6E30F3}"/>
              </a:ext>
            </a:extLst>
          </p:cNvPr>
          <p:cNvGrpSpPr/>
          <p:nvPr/>
        </p:nvGrpSpPr>
        <p:grpSpPr>
          <a:xfrm>
            <a:off x="9395280" y="3265134"/>
            <a:ext cx="332509" cy="1020945"/>
            <a:chOff x="9768472" y="1830966"/>
            <a:chExt cx="332509" cy="1020945"/>
          </a:xfrm>
        </p:grpSpPr>
        <p:sp>
          <p:nvSpPr>
            <p:cNvPr id="42" name="Rettangolo 71">
              <a:extLst>
                <a:ext uri="{FF2B5EF4-FFF2-40B4-BE49-F238E27FC236}">
                  <a16:creationId xmlns:a16="http://schemas.microsoft.com/office/drawing/2014/main" id="{BE702027-9B53-4E8B-8056-8C3CD961B550}"/>
                </a:ext>
              </a:extLst>
            </p:cNvPr>
            <p:cNvSpPr/>
            <p:nvPr/>
          </p:nvSpPr>
          <p:spPr>
            <a:xfrm>
              <a:off x="9768472" y="1937983"/>
              <a:ext cx="332509" cy="9139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ttangolo 72">
              <a:extLst>
                <a:ext uri="{FF2B5EF4-FFF2-40B4-BE49-F238E27FC236}">
                  <a16:creationId xmlns:a16="http://schemas.microsoft.com/office/drawing/2014/main" id="{C52DD7EE-34B5-4057-8195-B7B59CDEABA8}"/>
                </a:ext>
              </a:extLst>
            </p:cNvPr>
            <p:cNvSpPr/>
            <p:nvPr/>
          </p:nvSpPr>
          <p:spPr>
            <a:xfrm>
              <a:off x="9768472" y="2323697"/>
              <a:ext cx="332509" cy="52821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Rettangolo 73">
              <a:extLst>
                <a:ext uri="{FF2B5EF4-FFF2-40B4-BE49-F238E27FC236}">
                  <a16:creationId xmlns:a16="http://schemas.microsoft.com/office/drawing/2014/main" id="{67DFF510-F980-44E2-BAFB-6D0224665E06}"/>
                </a:ext>
              </a:extLst>
            </p:cNvPr>
            <p:cNvSpPr/>
            <p:nvPr/>
          </p:nvSpPr>
          <p:spPr>
            <a:xfrm>
              <a:off x="9858711" y="1830966"/>
              <a:ext cx="152029" cy="10701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5" name="Parentesi graffa aperta 74">
            <a:extLst>
              <a:ext uri="{FF2B5EF4-FFF2-40B4-BE49-F238E27FC236}">
                <a16:creationId xmlns:a16="http://schemas.microsoft.com/office/drawing/2014/main" id="{C971DBA9-032A-432E-9AAC-64BD14C52C2A}"/>
              </a:ext>
            </a:extLst>
          </p:cNvPr>
          <p:cNvSpPr/>
          <p:nvPr/>
        </p:nvSpPr>
        <p:spPr>
          <a:xfrm rot="10800000">
            <a:off x="9810083" y="3372149"/>
            <a:ext cx="104968" cy="385712"/>
          </a:xfrm>
          <a:prstGeom prst="leftBrace">
            <a:avLst>
              <a:gd name="adj1" fmla="val 71190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CasellaDiTesto 75">
            <a:extLst>
              <a:ext uri="{FF2B5EF4-FFF2-40B4-BE49-F238E27FC236}">
                <a16:creationId xmlns:a16="http://schemas.microsoft.com/office/drawing/2014/main" id="{EF50273E-F7E7-4516-AABA-A36920A463CD}"/>
              </a:ext>
            </a:extLst>
          </p:cNvPr>
          <p:cNvSpPr txBox="1"/>
          <p:nvPr/>
        </p:nvSpPr>
        <p:spPr>
          <a:xfrm>
            <a:off x="9953445" y="3251974"/>
            <a:ext cx="16720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Energie care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poate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fi </a:t>
            </a:r>
            <a:r>
              <a:rPr kumimoji="0" lang="en-GB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încărcată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într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-un mod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inteligent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7" name="Rettangolo 76">
            <a:extLst>
              <a:ext uri="{FF2B5EF4-FFF2-40B4-BE49-F238E27FC236}">
                <a16:creationId xmlns:a16="http://schemas.microsoft.com/office/drawing/2014/main" id="{2CA4E157-A769-4823-A9C7-098626945987}"/>
              </a:ext>
            </a:extLst>
          </p:cNvPr>
          <p:cNvSpPr/>
          <p:nvPr/>
        </p:nvSpPr>
        <p:spPr>
          <a:xfrm>
            <a:off x="6834674" y="3185390"/>
            <a:ext cx="1642241" cy="12084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Când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EV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conectat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Parentesi graffa aperta 77">
            <a:extLst>
              <a:ext uri="{FF2B5EF4-FFF2-40B4-BE49-F238E27FC236}">
                <a16:creationId xmlns:a16="http://schemas.microsoft.com/office/drawing/2014/main" id="{BB6C706C-3DB8-4D3A-A0AF-94EF35C26EFB}"/>
              </a:ext>
            </a:extLst>
          </p:cNvPr>
          <p:cNvSpPr/>
          <p:nvPr/>
        </p:nvSpPr>
        <p:spPr>
          <a:xfrm rot="10800000">
            <a:off x="9810083" y="3763409"/>
            <a:ext cx="104968" cy="520312"/>
          </a:xfrm>
          <a:prstGeom prst="leftBrace">
            <a:avLst>
              <a:gd name="adj1" fmla="val 71190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CasellaDiTesto 78">
            <a:extLst>
              <a:ext uri="{FF2B5EF4-FFF2-40B4-BE49-F238E27FC236}">
                <a16:creationId xmlns:a16="http://schemas.microsoft.com/office/drawing/2014/main" id="{D8DAB7F8-EC03-4D81-9D21-2D9F76A8EFA0}"/>
              </a:ext>
            </a:extLst>
          </p:cNvPr>
          <p:cNvSpPr txBox="1"/>
          <p:nvPr/>
        </p:nvSpPr>
        <p:spPr>
          <a:xfrm>
            <a:off x="9953445" y="3757861"/>
            <a:ext cx="16720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Energie care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poate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fi </a:t>
            </a:r>
            <a:r>
              <a:rPr kumimoji="0" lang="en-GB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descărcată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într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-un mod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inteligent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Rettangolo 79">
            <a:extLst>
              <a:ext uri="{FF2B5EF4-FFF2-40B4-BE49-F238E27FC236}">
                <a16:creationId xmlns:a16="http://schemas.microsoft.com/office/drawing/2014/main" id="{20FFF65C-D49B-4190-B093-C7D751C54A1C}"/>
              </a:ext>
            </a:extLst>
          </p:cNvPr>
          <p:cNvSpPr/>
          <p:nvPr/>
        </p:nvSpPr>
        <p:spPr>
          <a:xfrm>
            <a:off x="1495837" y="1558304"/>
            <a:ext cx="5007432" cy="2838203"/>
          </a:xfrm>
          <a:prstGeom prst="rect">
            <a:avLst/>
          </a:prstGeom>
          <a:noFill/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ttangolo 80">
            <a:extLst>
              <a:ext uri="{FF2B5EF4-FFF2-40B4-BE49-F238E27FC236}">
                <a16:creationId xmlns:a16="http://schemas.microsoft.com/office/drawing/2014/main" id="{0A2355B8-0C27-41EE-85F7-28484E968A3B}"/>
              </a:ext>
            </a:extLst>
          </p:cNvPr>
          <p:cNvSpPr/>
          <p:nvPr/>
        </p:nvSpPr>
        <p:spPr>
          <a:xfrm>
            <a:off x="6844191" y="1553906"/>
            <a:ext cx="5007432" cy="2842601"/>
          </a:xfrm>
          <a:prstGeom prst="rect">
            <a:avLst/>
          </a:prstGeom>
          <a:noFill/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Rettangolo 81">
            <a:extLst>
              <a:ext uri="{FF2B5EF4-FFF2-40B4-BE49-F238E27FC236}">
                <a16:creationId xmlns:a16="http://schemas.microsoft.com/office/drawing/2014/main" id="{2DA4EB17-EABE-4032-B789-BD044D7FAF12}"/>
              </a:ext>
            </a:extLst>
          </p:cNvPr>
          <p:cNvSpPr/>
          <p:nvPr/>
        </p:nvSpPr>
        <p:spPr>
          <a:xfrm>
            <a:off x="237805" y="1986009"/>
            <a:ext cx="11622831" cy="2410497"/>
          </a:xfrm>
          <a:prstGeom prst="rect">
            <a:avLst/>
          </a:prstGeom>
          <a:noFill/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3" name="Rettangolo 82">
            <a:extLst>
              <a:ext uri="{FF2B5EF4-FFF2-40B4-BE49-F238E27FC236}">
                <a16:creationId xmlns:a16="http://schemas.microsoft.com/office/drawing/2014/main" id="{57AA294A-D88C-41A8-A333-7CFF3375FDC4}"/>
              </a:ext>
            </a:extLst>
          </p:cNvPr>
          <p:cNvSpPr/>
          <p:nvPr/>
        </p:nvSpPr>
        <p:spPr>
          <a:xfrm>
            <a:off x="237805" y="3187067"/>
            <a:ext cx="11622831" cy="1211116"/>
          </a:xfrm>
          <a:prstGeom prst="rect">
            <a:avLst/>
          </a:prstGeom>
          <a:noFill/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Rettangolo 83">
            <a:extLst>
              <a:ext uri="{FF2B5EF4-FFF2-40B4-BE49-F238E27FC236}">
                <a16:creationId xmlns:a16="http://schemas.microsoft.com/office/drawing/2014/main" id="{9210B0C7-119D-4EA7-9495-72AD2E3C3250}"/>
              </a:ext>
            </a:extLst>
          </p:cNvPr>
          <p:cNvSpPr/>
          <p:nvPr/>
        </p:nvSpPr>
        <p:spPr>
          <a:xfrm>
            <a:off x="9395280" y="2143288"/>
            <a:ext cx="332002" cy="412852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ttangolo 84">
            <a:extLst>
              <a:ext uri="{FF2B5EF4-FFF2-40B4-BE49-F238E27FC236}">
                <a16:creationId xmlns:a16="http://schemas.microsoft.com/office/drawing/2014/main" id="{22E87C6F-CBC7-4EDE-BCF0-034A9CDA9CC7}"/>
              </a:ext>
            </a:extLst>
          </p:cNvPr>
          <p:cNvSpPr/>
          <p:nvPr/>
        </p:nvSpPr>
        <p:spPr>
          <a:xfrm>
            <a:off x="10934775" y="1741109"/>
            <a:ext cx="166001" cy="165376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6" name="CasellaDiTesto 85">
            <a:extLst>
              <a:ext uri="{FF2B5EF4-FFF2-40B4-BE49-F238E27FC236}">
                <a16:creationId xmlns:a16="http://schemas.microsoft.com/office/drawing/2014/main" id="{514BECFF-C244-487D-9C5F-4C93CFC368EE}"/>
              </a:ext>
            </a:extLst>
          </p:cNvPr>
          <p:cNvSpPr txBox="1"/>
          <p:nvPr/>
        </p:nvSpPr>
        <p:spPr>
          <a:xfrm>
            <a:off x="11050390" y="1691430"/>
            <a:ext cx="8525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Flexibil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Rettangolo 86">
            <a:extLst>
              <a:ext uri="{FF2B5EF4-FFF2-40B4-BE49-F238E27FC236}">
                <a16:creationId xmlns:a16="http://schemas.microsoft.com/office/drawing/2014/main" id="{E7F19DB6-C1F9-42B7-861A-58C158F9E182}"/>
              </a:ext>
            </a:extLst>
          </p:cNvPr>
          <p:cNvSpPr/>
          <p:nvPr/>
        </p:nvSpPr>
        <p:spPr>
          <a:xfrm>
            <a:off x="9395280" y="3362334"/>
            <a:ext cx="332002" cy="933443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58" name="Gruppo 87">
            <a:extLst>
              <a:ext uri="{FF2B5EF4-FFF2-40B4-BE49-F238E27FC236}">
                <a16:creationId xmlns:a16="http://schemas.microsoft.com/office/drawing/2014/main" id="{BC8621D0-8EC1-4FCF-B247-E6C0DEA46359}"/>
              </a:ext>
            </a:extLst>
          </p:cNvPr>
          <p:cNvGrpSpPr/>
          <p:nvPr/>
        </p:nvGrpSpPr>
        <p:grpSpPr>
          <a:xfrm>
            <a:off x="5073525" y="2191893"/>
            <a:ext cx="466062" cy="466062"/>
            <a:chOff x="4890570" y="1523713"/>
            <a:chExt cx="581891" cy="581891"/>
          </a:xfrm>
        </p:grpSpPr>
        <p:sp>
          <p:nvSpPr>
            <p:cNvPr id="59" name="Ovale 88">
              <a:extLst>
                <a:ext uri="{FF2B5EF4-FFF2-40B4-BE49-F238E27FC236}">
                  <a16:creationId xmlns:a16="http://schemas.microsoft.com/office/drawing/2014/main" id="{F5D380CC-30F8-4497-8444-E493E6C916EC}"/>
                </a:ext>
              </a:extLst>
            </p:cNvPr>
            <p:cNvSpPr/>
            <p:nvPr/>
          </p:nvSpPr>
          <p:spPr>
            <a:xfrm>
              <a:off x="4890570" y="1523713"/>
              <a:ext cx="581891" cy="58189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60" name="Elemento grafico 89" descr="Casa">
              <a:extLst>
                <a:ext uri="{FF2B5EF4-FFF2-40B4-BE49-F238E27FC236}">
                  <a16:creationId xmlns:a16="http://schemas.microsoft.com/office/drawing/2014/main" id="{1595ED70-CAC0-4132-9455-747A8AA1E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937572" y="1571591"/>
              <a:ext cx="468460" cy="468460"/>
            </a:xfrm>
            <a:prstGeom prst="rect">
              <a:avLst/>
            </a:prstGeom>
          </p:spPr>
        </p:pic>
      </p:grpSp>
      <p:sp>
        <p:nvSpPr>
          <p:cNvPr id="61" name="CasellaDiTesto 90">
            <a:extLst>
              <a:ext uri="{FF2B5EF4-FFF2-40B4-BE49-F238E27FC236}">
                <a16:creationId xmlns:a16="http://schemas.microsoft.com/office/drawing/2014/main" id="{BBEF1C2D-49A0-4E8B-AAF8-4F7192EF3E8A}"/>
              </a:ext>
            </a:extLst>
          </p:cNvPr>
          <p:cNvSpPr txBox="1"/>
          <p:nvPr/>
        </p:nvSpPr>
        <p:spPr>
          <a:xfrm>
            <a:off x="4852443" y="2776092"/>
            <a:ext cx="861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Locație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2" name="Gruppo 91">
            <a:extLst>
              <a:ext uri="{FF2B5EF4-FFF2-40B4-BE49-F238E27FC236}">
                <a16:creationId xmlns:a16="http://schemas.microsoft.com/office/drawing/2014/main" id="{DE5D263E-5CAF-4D42-B47E-A7B490BAEDE9}"/>
              </a:ext>
            </a:extLst>
          </p:cNvPr>
          <p:cNvGrpSpPr/>
          <p:nvPr/>
        </p:nvGrpSpPr>
        <p:grpSpPr>
          <a:xfrm>
            <a:off x="3286525" y="3345658"/>
            <a:ext cx="466062" cy="466062"/>
            <a:chOff x="1300161" y="3916218"/>
            <a:chExt cx="948592" cy="948592"/>
          </a:xfrm>
        </p:grpSpPr>
        <p:sp>
          <p:nvSpPr>
            <p:cNvPr id="63" name="Ovale 92">
              <a:extLst>
                <a:ext uri="{FF2B5EF4-FFF2-40B4-BE49-F238E27FC236}">
                  <a16:creationId xmlns:a16="http://schemas.microsoft.com/office/drawing/2014/main" id="{34D0AEE6-B082-4952-B91B-1F8BB037DD86}"/>
                </a:ext>
              </a:extLst>
            </p:cNvPr>
            <p:cNvSpPr/>
            <p:nvPr/>
          </p:nvSpPr>
          <p:spPr>
            <a:xfrm>
              <a:off x="1300161" y="3916218"/>
              <a:ext cx="948592" cy="94859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64" name="Elemento grafico 93" descr="Auto elettrica">
              <a:extLst>
                <a:ext uri="{FF2B5EF4-FFF2-40B4-BE49-F238E27FC236}">
                  <a16:creationId xmlns:a16="http://schemas.microsoft.com/office/drawing/2014/main" id="{95EA3471-E71D-4C47-BB6F-C928AD4E6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349583" y="3984860"/>
              <a:ext cx="849745" cy="755232"/>
            </a:xfrm>
            <a:prstGeom prst="rect">
              <a:avLst/>
            </a:prstGeom>
          </p:spPr>
        </p:pic>
      </p:grpSp>
      <p:grpSp>
        <p:nvGrpSpPr>
          <p:cNvPr id="65" name="Gruppo 94">
            <a:extLst>
              <a:ext uri="{FF2B5EF4-FFF2-40B4-BE49-F238E27FC236}">
                <a16:creationId xmlns:a16="http://schemas.microsoft.com/office/drawing/2014/main" id="{0C906F22-DE55-4797-ADDD-858C30DFFDAF}"/>
              </a:ext>
            </a:extLst>
          </p:cNvPr>
          <p:cNvGrpSpPr/>
          <p:nvPr/>
        </p:nvGrpSpPr>
        <p:grpSpPr>
          <a:xfrm>
            <a:off x="4072969" y="3345658"/>
            <a:ext cx="466062" cy="466062"/>
            <a:chOff x="1732099" y="2111255"/>
            <a:chExt cx="581891" cy="581891"/>
          </a:xfrm>
        </p:grpSpPr>
        <p:sp>
          <p:nvSpPr>
            <p:cNvPr id="66" name="Ovale 95">
              <a:extLst>
                <a:ext uri="{FF2B5EF4-FFF2-40B4-BE49-F238E27FC236}">
                  <a16:creationId xmlns:a16="http://schemas.microsoft.com/office/drawing/2014/main" id="{13F0307D-CA4D-4073-9838-18FC0249B886}"/>
                </a:ext>
              </a:extLst>
            </p:cNvPr>
            <p:cNvSpPr/>
            <p:nvPr/>
          </p:nvSpPr>
          <p:spPr>
            <a:xfrm>
              <a:off x="1732099" y="2111255"/>
              <a:ext cx="581891" cy="58189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67" name="Elemento grafico 96">
              <a:extLst>
                <a:ext uri="{FF2B5EF4-FFF2-40B4-BE49-F238E27FC236}">
                  <a16:creationId xmlns:a16="http://schemas.microsoft.com/office/drawing/2014/main" id="{365D1C7F-17DC-4A45-94D0-DDD3388C0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2224" y="2235536"/>
              <a:ext cx="347568" cy="347568"/>
            </a:xfrm>
            <a:prstGeom prst="rect">
              <a:avLst/>
            </a:prstGeom>
          </p:spPr>
        </p:pic>
      </p:grpSp>
      <p:grpSp>
        <p:nvGrpSpPr>
          <p:cNvPr id="68" name="Gruppo 97">
            <a:extLst>
              <a:ext uri="{FF2B5EF4-FFF2-40B4-BE49-F238E27FC236}">
                <a16:creationId xmlns:a16="http://schemas.microsoft.com/office/drawing/2014/main" id="{EA94DF7B-936F-4CA3-A30C-15F5CD0D6769}"/>
              </a:ext>
            </a:extLst>
          </p:cNvPr>
          <p:cNvGrpSpPr/>
          <p:nvPr/>
        </p:nvGrpSpPr>
        <p:grpSpPr>
          <a:xfrm>
            <a:off x="5915468" y="3345658"/>
            <a:ext cx="466062" cy="466062"/>
            <a:chOff x="10924208" y="2132819"/>
            <a:chExt cx="581891" cy="581891"/>
          </a:xfrm>
        </p:grpSpPr>
        <p:sp>
          <p:nvSpPr>
            <p:cNvPr id="69" name="Ovale 98">
              <a:extLst>
                <a:ext uri="{FF2B5EF4-FFF2-40B4-BE49-F238E27FC236}">
                  <a16:creationId xmlns:a16="http://schemas.microsoft.com/office/drawing/2014/main" id="{FC49084B-80E1-4221-BDD4-DAF41EF70C53}"/>
                </a:ext>
              </a:extLst>
            </p:cNvPr>
            <p:cNvSpPr/>
            <p:nvPr/>
          </p:nvSpPr>
          <p:spPr>
            <a:xfrm>
              <a:off x="10924208" y="2132819"/>
              <a:ext cx="581891" cy="58189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70" name="Elemento grafico 99">
              <a:extLst>
                <a:ext uri="{FF2B5EF4-FFF2-40B4-BE49-F238E27FC236}">
                  <a16:creationId xmlns:a16="http://schemas.microsoft.com/office/drawing/2014/main" id="{87E3CE70-BB4D-4878-AD7C-F315CE105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01157" y="2211054"/>
              <a:ext cx="431648" cy="431648"/>
            </a:xfrm>
            <a:prstGeom prst="rect">
              <a:avLst/>
            </a:prstGeom>
          </p:spPr>
        </p:pic>
      </p:grpSp>
      <p:sp>
        <p:nvSpPr>
          <p:cNvPr id="71" name="CasellaDiTesto 100">
            <a:extLst>
              <a:ext uri="{FF2B5EF4-FFF2-40B4-BE49-F238E27FC236}">
                <a16:creationId xmlns:a16="http://schemas.microsoft.com/office/drawing/2014/main" id="{BBD933E9-48B8-4645-9533-E729AF4D94B2}"/>
              </a:ext>
            </a:extLst>
          </p:cNvPr>
          <p:cNvSpPr txBox="1"/>
          <p:nvPr/>
        </p:nvSpPr>
        <p:spPr>
          <a:xfrm>
            <a:off x="3332644" y="3929857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</a:t>
            </a:r>
          </a:p>
        </p:txBody>
      </p:sp>
      <p:sp>
        <p:nvSpPr>
          <p:cNvPr id="72" name="CasellaDiTesto 101">
            <a:extLst>
              <a:ext uri="{FF2B5EF4-FFF2-40B4-BE49-F238E27FC236}">
                <a16:creationId xmlns:a16="http://schemas.microsoft.com/office/drawing/2014/main" id="{562234FF-743D-41CA-B5F9-3160A4B182F8}"/>
              </a:ext>
            </a:extLst>
          </p:cNvPr>
          <p:cNvSpPr txBox="1"/>
          <p:nvPr/>
        </p:nvSpPr>
        <p:spPr>
          <a:xfrm>
            <a:off x="3859089" y="3929857"/>
            <a:ext cx="8615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Stație de încărcare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CasellaDiTesto 102">
            <a:extLst>
              <a:ext uri="{FF2B5EF4-FFF2-40B4-BE49-F238E27FC236}">
                <a16:creationId xmlns:a16="http://schemas.microsoft.com/office/drawing/2014/main" id="{0B281BDE-38E5-4523-917B-DEFC911BB010}"/>
              </a:ext>
            </a:extLst>
          </p:cNvPr>
          <p:cNvSpPr txBox="1"/>
          <p:nvPr/>
        </p:nvSpPr>
        <p:spPr>
          <a:xfrm>
            <a:off x="5717747" y="3929857"/>
            <a:ext cx="861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Rețea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74" name="Gruppo 103">
            <a:extLst>
              <a:ext uri="{FF2B5EF4-FFF2-40B4-BE49-F238E27FC236}">
                <a16:creationId xmlns:a16="http://schemas.microsoft.com/office/drawing/2014/main" id="{D2E9CA40-F5DB-47A2-BF8F-744392534738}"/>
              </a:ext>
            </a:extLst>
          </p:cNvPr>
          <p:cNvGrpSpPr/>
          <p:nvPr/>
        </p:nvGrpSpPr>
        <p:grpSpPr>
          <a:xfrm>
            <a:off x="5053042" y="3345658"/>
            <a:ext cx="466062" cy="466062"/>
            <a:chOff x="4890570" y="1523713"/>
            <a:chExt cx="581891" cy="581891"/>
          </a:xfrm>
        </p:grpSpPr>
        <p:sp>
          <p:nvSpPr>
            <p:cNvPr id="75" name="Ovale 104">
              <a:extLst>
                <a:ext uri="{FF2B5EF4-FFF2-40B4-BE49-F238E27FC236}">
                  <a16:creationId xmlns:a16="http://schemas.microsoft.com/office/drawing/2014/main" id="{7FCC9776-97F8-47B2-A345-1E956B6C18EB}"/>
                </a:ext>
              </a:extLst>
            </p:cNvPr>
            <p:cNvSpPr/>
            <p:nvPr/>
          </p:nvSpPr>
          <p:spPr>
            <a:xfrm>
              <a:off x="4890570" y="1523713"/>
              <a:ext cx="581891" cy="58189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76" name="Elemento grafico 105" descr="Casa">
              <a:extLst>
                <a:ext uri="{FF2B5EF4-FFF2-40B4-BE49-F238E27FC236}">
                  <a16:creationId xmlns:a16="http://schemas.microsoft.com/office/drawing/2014/main" id="{7BDA779B-DE26-4D43-BB56-4A3EE25AC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949464" y="1571592"/>
              <a:ext cx="468460" cy="468460"/>
            </a:xfrm>
            <a:prstGeom prst="rect">
              <a:avLst/>
            </a:prstGeom>
          </p:spPr>
        </p:pic>
      </p:grpSp>
      <p:sp>
        <p:nvSpPr>
          <p:cNvPr id="77" name="CasellaDiTesto 106">
            <a:extLst>
              <a:ext uri="{FF2B5EF4-FFF2-40B4-BE49-F238E27FC236}">
                <a16:creationId xmlns:a16="http://schemas.microsoft.com/office/drawing/2014/main" id="{D21FF7FD-A9BA-4E07-B304-BB1B095ED23D}"/>
              </a:ext>
            </a:extLst>
          </p:cNvPr>
          <p:cNvSpPr txBox="1"/>
          <p:nvPr/>
        </p:nvSpPr>
        <p:spPr>
          <a:xfrm>
            <a:off x="4844756" y="3929857"/>
            <a:ext cx="861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Locație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8" name="CasellaDiTesto 107">
            <a:extLst>
              <a:ext uri="{FF2B5EF4-FFF2-40B4-BE49-F238E27FC236}">
                <a16:creationId xmlns:a16="http://schemas.microsoft.com/office/drawing/2014/main" id="{FF5C3475-8808-4A05-AD52-8F307C0B9909}"/>
              </a:ext>
            </a:extLst>
          </p:cNvPr>
          <p:cNvSpPr txBox="1"/>
          <p:nvPr/>
        </p:nvSpPr>
        <p:spPr>
          <a:xfrm>
            <a:off x="5423711" y="3337478"/>
            <a:ext cx="531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V2G</a:t>
            </a:r>
          </a:p>
        </p:txBody>
      </p:sp>
      <p:sp>
        <p:nvSpPr>
          <p:cNvPr id="79" name="CasellaDiTesto 108">
            <a:extLst>
              <a:ext uri="{FF2B5EF4-FFF2-40B4-BE49-F238E27FC236}">
                <a16:creationId xmlns:a16="http://schemas.microsoft.com/office/drawing/2014/main" id="{BC0ED095-D85A-4A6E-81EE-28D19E838651}"/>
              </a:ext>
            </a:extLst>
          </p:cNvPr>
          <p:cNvSpPr txBox="1"/>
          <p:nvPr/>
        </p:nvSpPr>
        <p:spPr>
          <a:xfrm>
            <a:off x="4369058" y="3650174"/>
            <a:ext cx="7896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V2H/V2B</a:t>
            </a:r>
          </a:p>
        </p:txBody>
      </p:sp>
      <p:sp>
        <p:nvSpPr>
          <p:cNvPr id="80" name="CasellaDiTesto 110">
            <a:extLst>
              <a:ext uri="{FF2B5EF4-FFF2-40B4-BE49-F238E27FC236}">
                <a16:creationId xmlns:a16="http://schemas.microsoft.com/office/drawing/2014/main" id="{EC16FEF0-02D8-4366-8AF5-6CAA5EED743F}"/>
              </a:ext>
            </a:extLst>
          </p:cNvPr>
          <p:cNvSpPr txBox="1"/>
          <p:nvPr/>
        </p:nvSpPr>
        <p:spPr>
          <a:xfrm>
            <a:off x="7939394" y="5327300"/>
            <a:ext cx="4122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V2X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oferă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posibilități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încărcare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descărcare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multe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într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singură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sesiune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disponibilă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cantitate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imensă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pentru 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furniza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Servicii</a:t>
            </a:r>
            <a:endParaRPr kumimoji="0" lang="ro-RO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Serviciile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pot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loc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fără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griji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că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vehiculul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nu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gata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timp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nevoile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încărcare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sunt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întotdeauna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satisfăcute</a:t>
            </a:r>
            <a:r>
              <a:rPr kumimoji="0" lang="ro-RO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Nevoi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încărcare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plecare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nivelul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dorit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bateriei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CasellaDiTesto 109">
            <a:extLst>
              <a:ext uri="{FF2B5EF4-FFF2-40B4-BE49-F238E27FC236}">
                <a16:creationId xmlns:a16="http://schemas.microsoft.com/office/drawing/2014/main" id="{6C5DBED2-DC47-4DBC-A741-EDE99C791559}"/>
              </a:ext>
            </a:extLst>
          </p:cNvPr>
          <p:cNvSpPr txBox="1"/>
          <p:nvPr/>
        </p:nvSpPr>
        <p:spPr>
          <a:xfrm>
            <a:off x="116194" y="5381799"/>
            <a:ext cx="340336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o-RO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tandard</a:t>
            </a:r>
            <a:r>
              <a:rPr kumimoji="0" lang="ro-RO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ul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CHAdeMO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activează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capabilitățile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V2X (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aceasta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înseamnă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că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prezent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doar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Nissan Leaf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e-NV200 sunt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compatibile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cu V2X)</a:t>
            </a:r>
            <a:endParaRPr kumimoji="0" lang="ro-RO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ISO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15118-20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lansat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oficial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recent)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permite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V2X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conectorul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CCS.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Toți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principalii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producători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au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anunțat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compatibilitatea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82" name="Gruppo 111">
            <a:extLst>
              <a:ext uri="{FF2B5EF4-FFF2-40B4-BE49-F238E27FC236}">
                <a16:creationId xmlns:a16="http://schemas.microsoft.com/office/drawing/2014/main" id="{6E6EB2D0-17AB-4B9E-9F69-7D8EAC1B3551}"/>
              </a:ext>
            </a:extLst>
          </p:cNvPr>
          <p:cNvGrpSpPr/>
          <p:nvPr/>
        </p:nvGrpSpPr>
        <p:grpSpPr>
          <a:xfrm>
            <a:off x="967198" y="4808171"/>
            <a:ext cx="466062" cy="466062"/>
            <a:chOff x="1300161" y="3916218"/>
            <a:chExt cx="948592" cy="948592"/>
          </a:xfrm>
        </p:grpSpPr>
        <p:sp>
          <p:nvSpPr>
            <p:cNvPr id="83" name="Ovale 112">
              <a:extLst>
                <a:ext uri="{FF2B5EF4-FFF2-40B4-BE49-F238E27FC236}">
                  <a16:creationId xmlns:a16="http://schemas.microsoft.com/office/drawing/2014/main" id="{3F4660E9-305A-4AC0-A4C6-0E4632D2CF52}"/>
                </a:ext>
              </a:extLst>
            </p:cNvPr>
            <p:cNvSpPr/>
            <p:nvPr/>
          </p:nvSpPr>
          <p:spPr>
            <a:xfrm>
              <a:off x="1300161" y="3916218"/>
              <a:ext cx="948592" cy="94859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84" name="Elemento grafico 113" descr="Auto elettrica">
              <a:extLst>
                <a:ext uri="{FF2B5EF4-FFF2-40B4-BE49-F238E27FC236}">
                  <a16:creationId xmlns:a16="http://schemas.microsoft.com/office/drawing/2014/main" id="{2F841549-E147-42C5-9E03-66BDD4F8F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349583" y="3984860"/>
              <a:ext cx="849745" cy="755232"/>
            </a:xfrm>
            <a:prstGeom prst="rect">
              <a:avLst/>
            </a:prstGeom>
          </p:spPr>
        </p:pic>
      </p:grpSp>
      <p:sp>
        <p:nvSpPr>
          <p:cNvPr id="85" name="CasellaDiTesto 114">
            <a:extLst>
              <a:ext uri="{FF2B5EF4-FFF2-40B4-BE49-F238E27FC236}">
                <a16:creationId xmlns:a16="http://schemas.microsoft.com/office/drawing/2014/main" id="{0EDB7268-1048-465E-9E5D-0C36546BC4BC}"/>
              </a:ext>
            </a:extLst>
          </p:cNvPr>
          <p:cNvSpPr txBox="1"/>
          <p:nvPr/>
        </p:nvSpPr>
        <p:spPr>
          <a:xfrm>
            <a:off x="1437029" y="4896621"/>
            <a:ext cx="15969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 COMPATIB</a:t>
            </a: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IL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V2X</a:t>
            </a:r>
          </a:p>
        </p:txBody>
      </p:sp>
      <p:grpSp>
        <p:nvGrpSpPr>
          <p:cNvPr id="86" name="Gruppo 115">
            <a:extLst>
              <a:ext uri="{FF2B5EF4-FFF2-40B4-BE49-F238E27FC236}">
                <a16:creationId xmlns:a16="http://schemas.microsoft.com/office/drawing/2014/main" id="{77AA3BD2-782C-4C0B-82D1-B0C8DBA79686}"/>
              </a:ext>
            </a:extLst>
          </p:cNvPr>
          <p:cNvGrpSpPr/>
          <p:nvPr/>
        </p:nvGrpSpPr>
        <p:grpSpPr>
          <a:xfrm>
            <a:off x="4645109" y="4807968"/>
            <a:ext cx="466062" cy="466062"/>
            <a:chOff x="1732099" y="2111255"/>
            <a:chExt cx="581891" cy="581891"/>
          </a:xfrm>
        </p:grpSpPr>
        <p:sp>
          <p:nvSpPr>
            <p:cNvPr id="87" name="Ovale 116">
              <a:extLst>
                <a:ext uri="{FF2B5EF4-FFF2-40B4-BE49-F238E27FC236}">
                  <a16:creationId xmlns:a16="http://schemas.microsoft.com/office/drawing/2014/main" id="{B0772B27-055A-4CC3-B1C3-679E63A254AA}"/>
                </a:ext>
              </a:extLst>
            </p:cNvPr>
            <p:cNvSpPr/>
            <p:nvPr/>
          </p:nvSpPr>
          <p:spPr>
            <a:xfrm>
              <a:off x="1732099" y="2111255"/>
              <a:ext cx="581891" cy="58189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88" name="Elemento grafico 117">
              <a:extLst>
                <a:ext uri="{FF2B5EF4-FFF2-40B4-BE49-F238E27FC236}">
                  <a16:creationId xmlns:a16="http://schemas.microsoft.com/office/drawing/2014/main" id="{C76ADD8A-F892-45B9-B1B6-881A642D0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2224" y="2235536"/>
              <a:ext cx="347568" cy="347568"/>
            </a:xfrm>
            <a:prstGeom prst="rect">
              <a:avLst/>
            </a:prstGeom>
          </p:spPr>
        </p:pic>
      </p:grpSp>
      <p:sp>
        <p:nvSpPr>
          <p:cNvPr id="89" name="CasellaDiTesto 118">
            <a:extLst>
              <a:ext uri="{FF2B5EF4-FFF2-40B4-BE49-F238E27FC236}">
                <a16:creationId xmlns:a16="http://schemas.microsoft.com/office/drawing/2014/main" id="{FEF1BE0D-6C52-4621-8ED9-58DE7A67D100}"/>
              </a:ext>
            </a:extLst>
          </p:cNvPr>
          <p:cNvSpPr txBox="1"/>
          <p:nvPr/>
        </p:nvSpPr>
        <p:spPr>
          <a:xfrm>
            <a:off x="5139226" y="4896621"/>
            <a:ext cx="17860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EVSE </a:t>
            </a: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COMPATIBIL 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V2X</a:t>
            </a:r>
          </a:p>
        </p:txBody>
      </p:sp>
      <p:sp>
        <p:nvSpPr>
          <p:cNvPr id="90" name="CasellaDiTesto 119">
            <a:extLst>
              <a:ext uri="{FF2B5EF4-FFF2-40B4-BE49-F238E27FC236}">
                <a16:creationId xmlns:a16="http://schemas.microsoft.com/office/drawing/2014/main" id="{BF947644-8604-438D-BE83-9E5B960FDD0D}"/>
              </a:ext>
            </a:extLst>
          </p:cNvPr>
          <p:cNvSpPr txBox="1"/>
          <p:nvPr/>
        </p:nvSpPr>
        <p:spPr>
          <a:xfrm>
            <a:off x="3480272" y="5405916"/>
            <a:ext cx="4418064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CHAdeMO: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singurul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conector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oficial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care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acceptă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V2X</a:t>
            </a:r>
            <a:endParaRPr kumimoji="0" lang="ro-RO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CCS1/2: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fi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compatibil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folosind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15118-20</a:t>
            </a:r>
            <a:endParaRPr kumimoji="0" lang="ro-RO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800100" lvl="1" indent="-342900">
              <a:buFont typeface="+mj-lt"/>
              <a:buAutoNum type="arabicPeriod"/>
              <a:defRPr/>
            </a:pP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Acest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lucru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permite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capacitatea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bidirecțională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DC,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dar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și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AC</a:t>
            </a:r>
            <a:endParaRPr kumimoji="0" lang="ro-RO" sz="1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800100" lvl="1" indent="-342900">
              <a:buFont typeface="+mj-lt"/>
              <a:buAutoNum type="arabicPeriod"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Electronica EVSE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trebuie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să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susțină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fluxuri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bidirecționale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în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majoritatea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cazurilor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nu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este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posibilă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modernizarea</a:t>
            </a:r>
            <a:endParaRPr kumimoji="0" lang="en-US" sz="11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91" name="Connettore a gomito 6">
            <a:extLst>
              <a:ext uri="{FF2B5EF4-FFF2-40B4-BE49-F238E27FC236}">
                <a16:creationId xmlns:a16="http://schemas.microsoft.com/office/drawing/2014/main" id="{E16B0B55-7625-4D20-9435-E179B3860C0C}"/>
              </a:ext>
            </a:extLst>
          </p:cNvPr>
          <p:cNvCxnSpPr>
            <a:stCxn id="71" idx="2"/>
            <a:endCxn id="83" idx="0"/>
          </p:cNvCxnSpPr>
          <p:nvPr/>
        </p:nvCxnSpPr>
        <p:spPr>
          <a:xfrm rot="5400000">
            <a:off x="2051540" y="3340157"/>
            <a:ext cx="616704" cy="2319325"/>
          </a:xfrm>
          <a:prstGeom prst="bentConnector3">
            <a:avLst>
              <a:gd name="adj1" fmla="val 6235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ttore a gomito 120">
            <a:extLst>
              <a:ext uri="{FF2B5EF4-FFF2-40B4-BE49-F238E27FC236}">
                <a16:creationId xmlns:a16="http://schemas.microsoft.com/office/drawing/2014/main" id="{EC13955A-5872-49E7-969C-BDD11251CBA1}"/>
              </a:ext>
            </a:extLst>
          </p:cNvPr>
          <p:cNvCxnSpPr>
            <a:cxnSpLocks/>
            <a:stCxn id="72" idx="2"/>
            <a:endCxn id="87" idx="0"/>
          </p:cNvCxnSpPr>
          <p:nvPr/>
        </p:nvCxnSpPr>
        <p:spPr>
          <a:xfrm rot="16200000" flipH="1">
            <a:off x="4360377" y="4290205"/>
            <a:ext cx="447224" cy="58830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ttore a gomito 121">
            <a:extLst>
              <a:ext uri="{FF2B5EF4-FFF2-40B4-BE49-F238E27FC236}">
                <a16:creationId xmlns:a16="http://schemas.microsoft.com/office/drawing/2014/main" id="{3885F481-2BD8-4F8F-AAF5-42A30360A2F3}"/>
              </a:ext>
            </a:extLst>
          </p:cNvPr>
          <p:cNvCxnSpPr>
            <a:cxnSpLocks/>
            <a:stCxn id="57" idx="2"/>
            <a:endCxn id="95" idx="0"/>
          </p:cNvCxnSpPr>
          <p:nvPr/>
        </p:nvCxnSpPr>
        <p:spPr>
          <a:xfrm rot="5400000">
            <a:off x="9245389" y="4411381"/>
            <a:ext cx="431496" cy="20028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uppo 13">
            <a:extLst>
              <a:ext uri="{FF2B5EF4-FFF2-40B4-BE49-F238E27FC236}">
                <a16:creationId xmlns:a16="http://schemas.microsoft.com/office/drawing/2014/main" id="{0A016A69-7B66-4D55-AF26-2AD68973326F}"/>
              </a:ext>
            </a:extLst>
          </p:cNvPr>
          <p:cNvGrpSpPr/>
          <p:nvPr/>
        </p:nvGrpSpPr>
        <p:grpSpPr>
          <a:xfrm>
            <a:off x="9127961" y="4727273"/>
            <a:ext cx="466062" cy="466062"/>
            <a:chOff x="6978494" y="4423089"/>
            <a:chExt cx="466062" cy="466062"/>
          </a:xfrm>
        </p:grpSpPr>
        <p:sp>
          <p:nvSpPr>
            <p:cNvPr id="95" name="Ovale 122">
              <a:extLst>
                <a:ext uri="{FF2B5EF4-FFF2-40B4-BE49-F238E27FC236}">
                  <a16:creationId xmlns:a16="http://schemas.microsoft.com/office/drawing/2014/main" id="{598F941E-F873-40F1-92CC-F463858439AC}"/>
                </a:ext>
              </a:extLst>
            </p:cNvPr>
            <p:cNvSpPr/>
            <p:nvPr/>
          </p:nvSpPr>
          <p:spPr>
            <a:xfrm>
              <a:off x="6978494" y="4423089"/>
              <a:ext cx="466062" cy="4660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96" name="Elemento grafico 12" descr="Batteria scarica con riempimento a tinta unita">
              <a:extLst>
                <a:ext uri="{FF2B5EF4-FFF2-40B4-BE49-F238E27FC236}">
                  <a16:creationId xmlns:a16="http://schemas.microsoft.com/office/drawing/2014/main" id="{CD4F156A-96B4-4CAF-9E21-D6B17B404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7072925" y="4511316"/>
              <a:ext cx="277200" cy="277200"/>
            </a:xfrm>
            <a:prstGeom prst="rect">
              <a:avLst/>
            </a:prstGeom>
          </p:spPr>
        </p:pic>
      </p:grpSp>
      <p:sp>
        <p:nvSpPr>
          <p:cNvPr id="97" name="CasellaDiTesto 123">
            <a:extLst>
              <a:ext uri="{FF2B5EF4-FFF2-40B4-BE49-F238E27FC236}">
                <a16:creationId xmlns:a16="http://schemas.microsoft.com/office/drawing/2014/main" id="{EE07E3BF-84CA-4C95-ADC3-3F31E1A9D674}"/>
              </a:ext>
            </a:extLst>
          </p:cNvPr>
          <p:cNvSpPr txBox="1"/>
          <p:nvPr/>
        </p:nvSpPr>
        <p:spPr>
          <a:xfrm>
            <a:off x="9769963" y="4738655"/>
            <a:ext cx="12218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 MULTĂ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FLEXIBILITATE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442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2">
            <a:extLst>
              <a:ext uri="{FF2B5EF4-FFF2-40B4-BE49-F238E27FC236}">
                <a16:creationId xmlns:a16="http://schemas.microsoft.com/office/drawing/2014/main" id="{09EFE775-0E44-4990-9C96-2905E4E19A49}"/>
              </a:ext>
            </a:extLst>
          </p:cNvPr>
          <p:cNvSpPr txBox="1">
            <a:spLocks/>
          </p:cNvSpPr>
          <p:nvPr/>
        </p:nvSpPr>
        <p:spPr>
          <a:xfrm>
            <a:off x="858129" y="626599"/>
            <a:ext cx="10494499" cy="86177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16AD4"/>
                </a:solidFill>
              </a:rPr>
              <a:t>V2X </a:t>
            </a:r>
            <a:r>
              <a:rPr lang="ro-RO" dirty="0">
                <a:solidFill>
                  <a:srgbClr val="F16AD4"/>
                </a:solidFill>
              </a:rPr>
              <a:t>– </a:t>
            </a:r>
            <a:r>
              <a:rPr lang="en-US" dirty="0" err="1">
                <a:solidFill>
                  <a:srgbClr val="F16AD4"/>
                </a:solidFill>
              </a:rPr>
              <a:t>vehiculele</a:t>
            </a:r>
            <a:r>
              <a:rPr lang="en-US" dirty="0">
                <a:solidFill>
                  <a:srgbClr val="F16AD4"/>
                </a:solidFill>
              </a:rPr>
              <a:t> </a:t>
            </a:r>
            <a:r>
              <a:rPr lang="en-US" dirty="0" err="1">
                <a:solidFill>
                  <a:srgbClr val="F16AD4"/>
                </a:solidFill>
              </a:rPr>
              <a:t>electrice</a:t>
            </a:r>
            <a:r>
              <a:rPr lang="en-US" dirty="0">
                <a:solidFill>
                  <a:srgbClr val="F16AD4"/>
                </a:solidFill>
              </a:rPr>
              <a:t> </a:t>
            </a:r>
            <a:r>
              <a:rPr lang="ro-RO" dirty="0">
                <a:solidFill>
                  <a:srgbClr val="F16AD4"/>
                </a:solidFill>
              </a:rPr>
              <a:t>actuale </a:t>
            </a:r>
            <a:r>
              <a:rPr lang="en-US" dirty="0">
                <a:solidFill>
                  <a:srgbClr val="F16AD4"/>
                </a:solidFill>
              </a:rPr>
              <a:t>sunt </a:t>
            </a:r>
            <a:r>
              <a:rPr lang="en-US" dirty="0" err="1">
                <a:solidFill>
                  <a:srgbClr val="F16AD4"/>
                </a:solidFill>
              </a:rPr>
              <a:t>marginale</a:t>
            </a:r>
            <a:r>
              <a:rPr lang="en-US" dirty="0">
                <a:solidFill>
                  <a:srgbClr val="F16AD4"/>
                </a:solidFill>
              </a:rPr>
              <a:t> la </a:t>
            </a:r>
            <a:r>
              <a:rPr lang="en-US" dirty="0" err="1">
                <a:solidFill>
                  <a:srgbClr val="F16AD4"/>
                </a:solidFill>
              </a:rPr>
              <a:t>nivel</a:t>
            </a:r>
            <a:r>
              <a:rPr lang="en-US" dirty="0">
                <a:solidFill>
                  <a:srgbClr val="F16AD4"/>
                </a:solidFill>
              </a:rPr>
              <a:t> </a:t>
            </a:r>
            <a:r>
              <a:rPr lang="en-US" dirty="0" err="1">
                <a:solidFill>
                  <a:srgbClr val="F16AD4"/>
                </a:solidFill>
              </a:rPr>
              <a:t>mondial</a:t>
            </a:r>
            <a:r>
              <a:rPr lang="en-US" dirty="0">
                <a:solidFill>
                  <a:srgbClr val="F16AD4"/>
                </a:solidFill>
              </a:rPr>
              <a:t>, </a:t>
            </a:r>
            <a:r>
              <a:rPr lang="en-US" dirty="0" err="1">
                <a:solidFill>
                  <a:srgbClr val="F16AD4"/>
                </a:solidFill>
              </a:rPr>
              <a:t>așteaptă</a:t>
            </a:r>
            <a:r>
              <a:rPr lang="en-US" dirty="0">
                <a:solidFill>
                  <a:srgbClr val="F16AD4"/>
                </a:solidFill>
              </a:rPr>
              <a:t> </a:t>
            </a:r>
            <a:r>
              <a:rPr lang="en-US" dirty="0" err="1">
                <a:solidFill>
                  <a:srgbClr val="F16AD4"/>
                </a:solidFill>
              </a:rPr>
              <a:t>implementarea</a:t>
            </a:r>
            <a:r>
              <a:rPr lang="en-US" dirty="0">
                <a:solidFill>
                  <a:srgbClr val="F16AD4"/>
                </a:solidFill>
              </a:rPr>
              <a:t> ISO 15118-20</a:t>
            </a:r>
          </a:p>
        </p:txBody>
      </p:sp>
      <p:graphicFrame>
        <p:nvGraphicFramePr>
          <p:cNvPr id="9" name="Grafico 6">
            <a:extLst>
              <a:ext uri="{FF2B5EF4-FFF2-40B4-BE49-F238E27FC236}">
                <a16:creationId xmlns:a16="http://schemas.microsoft.com/office/drawing/2014/main" id="{9B7703C5-038A-4AEB-98F7-DCC8E6D596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8118610"/>
              </p:ext>
            </p:extLst>
          </p:nvPr>
        </p:nvGraphicFramePr>
        <p:xfrm>
          <a:off x="5366085" y="1893276"/>
          <a:ext cx="6497052" cy="4661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C48FB9AF-1712-451F-97A5-00FC975A26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6944192"/>
              </p:ext>
            </p:extLst>
          </p:nvPr>
        </p:nvGraphicFramePr>
        <p:xfrm>
          <a:off x="328863" y="2057399"/>
          <a:ext cx="4572000" cy="4497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04807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s0gTlORiyq3qXKeGma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qGL3J9kEF.agDV7E91f9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LVfShe0ozf.sw.4CttPE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ZNUoxvEzVKXtPwtRq445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M6GG6I4MIQWNKs7mug1w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w9ysf0Qj7ZOPHuuSjIs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w_dupHC.pFe3nUn8bpM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XGoqi72iAG0oJvVfGZLP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zruW1LdC5yuGRPK269W6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DyuXg_mFu5jD2qOsgsMT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15bakspUkswnRhR49CAx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XZeXkjyxqNDuQurDAH2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dNup3MF40MNiPQt4WwKw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3k1B4kMqmUuun.r.uH5X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9DYFRJT9UATwpbVupoxd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TP09FsBWRGetIOcBCRWU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otlO9E4FXcas6VjlxbXK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RiIhqLbo4JvFrpvUzMw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WWXayZflltJK9pRnzRfV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b4CmC_CTSi1OOm9X2njC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JP2qFROSImIJ6ayWTdGF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3vmoAJITq29x2npeg.CX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5u2PZ9SQuuTjos0ulIad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ZU488TbceoOD42_1pxn.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q7rfJOiEExKR7FAVN8GFw"/>
</p:tagLst>
</file>

<file path=ppt/theme/theme1.xml><?xml version="1.0" encoding="utf-8"?>
<a:theme xmlns:a="http://schemas.openxmlformats.org/drawingml/2006/main" name="EGP Template v2.7 [JPEG+VECTOR LOGO]">
  <a:themeElements>
    <a:clrScheme name="ENEL">
      <a:dk1>
        <a:sysClr val="windowText" lastClr="000000"/>
      </a:dk1>
      <a:lt1>
        <a:sysClr val="window" lastClr="FFFFFF"/>
      </a:lt1>
      <a:dk2>
        <a:srgbClr val="C6C6C6"/>
      </a:dk2>
      <a:lt2>
        <a:srgbClr val="EDEEE8"/>
      </a:lt2>
      <a:accent1>
        <a:srgbClr val="0655FA"/>
      </a:accent1>
      <a:accent2>
        <a:srgbClr val="40B9E6"/>
      </a:accent2>
      <a:accent3>
        <a:srgbClr val="E71401"/>
      </a:accent3>
      <a:accent4>
        <a:srgbClr val="FE0F64"/>
      </a:accent4>
      <a:accent5>
        <a:srgbClr val="028C59"/>
      </a:accent5>
      <a:accent6>
        <a:srgbClr val="55BD5A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72000" tIns="36000" rIns="72000" bIns="36000"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GP PowerPoint Template" id="{316427AB-1CAB-4966-ADE2-9A80CBA50B19}" vid="{68ECC46E-CCC8-45F5-ADD4-F6D3574462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beeaf772e1e40e6b6cc7c11abe64d22 xmlns="71cdaacb-cc8f-4aa3-8e8c-ebe912e324b4">
      <Terms xmlns="http://schemas.microsoft.com/office/infopath/2007/PartnerControls"/>
    </ibeeaf772e1e40e6b6cc7c11abe64d22>
    <meb823d37979467993c3b0d962dae487 xmlns="71cdaacb-cc8f-4aa3-8e8c-ebe912e324b4">
      <Terms xmlns="http://schemas.microsoft.com/office/infopath/2007/PartnerControls"/>
    </meb823d37979467993c3b0d962dae487>
    <h450204c7fa243bd8711449fd1fa9b44 xmlns="71cdaacb-cc8f-4aa3-8e8c-ebe912e324b4">
      <Terms xmlns="http://schemas.microsoft.com/office/infopath/2007/PartnerControls"/>
    </h450204c7fa243bd8711449fd1fa9b44>
    <bd6037fdd9344ed29812faae7fc77a1b xmlns="71cdaacb-cc8f-4aa3-8e8c-ebe912e324b4">
      <Terms xmlns="http://schemas.microsoft.com/office/infopath/2007/PartnerControls">
        <TermInfo xmlns="http://schemas.microsoft.com/office/infopath/2007/PartnerControls">
          <TermName xmlns="http://schemas.microsoft.com/office/infopath/2007/PartnerControls">North America</TermName>
          <TermId xmlns="http://schemas.microsoft.com/office/infopath/2007/PartnerControls">10128804-8ea0-4733-84af-43792c4a7189</TermId>
        </TermInfo>
      </Terms>
    </bd6037fdd9344ed29812faae7fc77a1b>
    <TranslationLinks xmlns="71cdaacb-cc8f-4aa3-8e8c-ebe912e324b4">[{ "language": "English", "url": "" },{ "language": "Greek", "url": "" },{ "language": "Italian", "url": "" },{ "language": "Portuguese", "url": "" },{ "language": "Romanian", "url": "" },{ "language": "Russian", "url": "" },{ "language": "Spanish", "url": "" }]</TranslationLinks>
    <pefb40b9bb15411ab83f64ce030c29df xmlns="71cdaacb-cc8f-4aa3-8e8c-ebe912e324b4">
      <Terms xmlns="http://schemas.microsoft.com/office/infopath/2007/PartnerControls"/>
    </pefb40b9bb15411ab83f64ce030c29df>
    <VariationsItemGroupID xmlns="http://schemas.microsoft.com/sharepoint/v3">fdf327a6-b6de-4154-a9bd-2237ef32170a</VariationsItemGroupID>
    <a6319031e1f74a60ad16e231431bf966 xmlns="71cdaacb-cc8f-4aa3-8e8c-ebe912e324b4">
      <Terms xmlns="http://schemas.microsoft.com/office/infopath/2007/PartnerControls">
        <TermInfo xmlns="http://schemas.microsoft.com/office/infopath/2007/PartnerControls">
          <TermName xmlns="http://schemas.microsoft.com/office/infopath/2007/PartnerControls">English</TermName>
          <TermId xmlns="http://schemas.microsoft.com/office/infopath/2007/PartnerControls">6c131282-24c7-48be-b67d-11197e8d9c96</TermId>
        </TermInfo>
      </Terms>
    </a6319031e1f74a60ad16e231431bf966>
    <n16527a527464e0cbda3992df83c78f7 xmlns="71cdaacb-cc8f-4aa3-8e8c-ebe912e324b4">
      <Terms xmlns="http://schemas.microsoft.com/office/infopath/2007/PartnerControls"/>
    </n16527a527464e0cbda3992df83c78f7>
    <TaxCatchAll xmlns="71cdaacb-cc8f-4aa3-8e8c-ebe912e324b4">
      <Value>55</Value>
      <Value>4399</Value>
      <Value>3215</Value>
      <Value>9738</Value>
      <Value>7003</Value>
    </TaxCatchAll>
    <h94a3c5900fc439ca290b66aed18abfb xmlns="71cdaacb-cc8f-4aa3-8e8c-ebe912e324b4">
      <Terms xmlns="http://schemas.microsoft.com/office/infopath/2007/PartnerControls"/>
    </h94a3c5900fc439ca290b66aed18abfb>
    <n84d0f1c9b9b444e9093e9d7e9b128af xmlns="71cdaacb-cc8f-4aa3-8e8c-ebe912e324b4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 point</TermName>
          <TermId xmlns="http://schemas.microsoft.com/office/infopath/2007/PartnerControls">3d91c882-0a9e-4e9f-a8fb-3794764f85ae</TermId>
        </TermInfo>
        <TermInfo xmlns="http://schemas.microsoft.com/office/infopath/2007/PartnerControls">
          <TermName xmlns="http://schemas.microsoft.com/office/infopath/2007/PartnerControls">EGP</TermName>
          <TermId xmlns="http://schemas.microsoft.com/office/infopath/2007/PartnerControls">1d888571-9c49-4b67-9479-6065d4bf14f3</TermId>
        </TermInfo>
        <TermInfo xmlns="http://schemas.microsoft.com/office/infopath/2007/PartnerControls">
          <TermName xmlns="http://schemas.microsoft.com/office/infopath/2007/PartnerControls">template</TermName>
          <TermId xmlns="http://schemas.microsoft.com/office/infopath/2007/PartnerControls">6483b27d-d89d-4b4c-b2ce-6040907d3ea3</TermId>
        </TermInfo>
      </Terms>
    </n84d0f1c9b9b444e9093e9d7e9b128af>
    <EnelAuthor xmlns="71cdaacb-cc8f-4aa3-8e8c-ebe912e324b4" xsi:nil="true"/>
    <EnelIntranetSection xmlns="71cdaacb-cc8f-4aa3-8e8c-ebe912e324b4">
      <Value>Documents</Value>
    </EnelIntranetSection>
    <EnelEditorialDate xmlns="71cdaacb-cc8f-4aa3-8e8c-ebe912e324b4">2019-05-17T18:57:16+00:00</EnelEditorialDate>
    <IconOverlay xmlns="http://schemas.microsoft.com/sharepoint/v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 Content Type" ma:contentTypeID="0x01010059A9BF5756C95445904C4E7FE6341802000F3579028F817D409FC42A8205E5C2CF" ma:contentTypeVersion="23" ma:contentTypeDescription="Creare un nuovo documento." ma:contentTypeScope="" ma:versionID="44f1648cc31a3ba86d843eb2a44e595d">
  <xsd:schema xmlns:xsd="http://www.w3.org/2001/XMLSchema" xmlns:xs="http://www.w3.org/2001/XMLSchema" xmlns:p="http://schemas.microsoft.com/office/2006/metadata/properties" xmlns:ns1="71cdaacb-cc8f-4aa3-8e8c-ebe912e324b4" xmlns:ns2="http://schemas.microsoft.com/sharepoint/v3" xmlns:ns3="http://schemas.microsoft.com/sharepoint/v4" targetNamespace="http://schemas.microsoft.com/office/2006/metadata/properties" ma:root="true" ma:fieldsID="39e3f4eb8ceb7b7165248fc02500f7cd" ns1:_="" ns2:_="" ns3:_="">
    <xsd:import namespace="71cdaacb-cc8f-4aa3-8e8c-ebe912e324b4"/>
    <xsd:import namespace="http://schemas.microsoft.com/sharepoint/v3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EnelDocumentId" minOccurs="0"/>
                <xsd:element ref="ns1:n16527a527464e0cbda3992df83c78f7" minOccurs="0"/>
                <xsd:element ref="ns1:TaxCatchAll" minOccurs="0"/>
                <xsd:element ref="ns1:TaxCatchAllLabel" minOccurs="0"/>
                <xsd:element ref="ns1:h94a3c5900fc439ca290b66aed18abfb" minOccurs="0"/>
                <xsd:element ref="ns1:pefb40b9bb15411ab83f64ce030c29df" minOccurs="0"/>
                <xsd:element ref="ns1:ibeeaf772e1e40e6b6cc7c11abe64d22" minOccurs="0"/>
                <xsd:element ref="ns1:h450204c7fa243bd8711449fd1fa9b44" minOccurs="0"/>
                <xsd:element ref="ns1:a6319031e1f74a60ad16e231431bf966" minOccurs="0"/>
                <xsd:element ref="ns1:EnelEditorialDate" minOccurs="0"/>
                <xsd:element ref="ns1:n84d0f1c9b9b444e9093e9d7e9b128af" minOccurs="0"/>
                <xsd:element ref="ns1:EnelAuthor" minOccurs="0"/>
                <xsd:element ref="ns1:TranslationLinks" minOccurs="0"/>
                <xsd:element ref="ns1:bd6037fdd9344ed29812faae7fc77a1b" minOccurs="0"/>
                <xsd:element ref="ns2:VariationsItemGroupID" minOccurs="0"/>
                <xsd:element ref="ns1:meb823d37979467993c3b0d962dae487" minOccurs="0"/>
                <xsd:element ref="ns1:EnelIntranetSection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cdaacb-cc8f-4aa3-8e8c-ebe912e324b4" elementFormDefault="qualified">
    <xsd:import namespace="http://schemas.microsoft.com/office/2006/documentManagement/types"/>
    <xsd:import namespace="http://schemas.microsoft.com/office/infopath/2007/PartnerControls"/>
    <xsd:element name="EnelDocumentId" ma:index="1" nillable="true" ma:displayName="EnelDocumentId" ma:internalName="EnelDocumentId" ma:readOnly="true">
      <xsd:simpleType>
        <xsd:restriction base="dms:Text"/>
      </xsd:simpleType>
    </xsd:element>
    <xsd:element name="n16527a527464e0cbda3992df83c78f7" ma:index="8" nillable="true" ma:taxonomy="true" ma:internalName="n16527a527464e0cbda3992df83c78f7" ma:taxonomyFieldName="DocumentType" ma:displayName="DocumentType" ma:fieldId="{716527a5-2746-4e0c-bda3-992df83c78f7}" ma:sspId="b0ebcfdb-5a10-4bd0-9bbd-e16fd0210bf3" ma:termSetId="63ee992d-8347-4431-91fe-f9a86139c5d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6b4a3dd5-f827-4fc0-9297-e7eb91f5b803}" ma:internalName="TaxCatchAll" ma:showField="CatchAllData" ma:web="71cdaacb-cc8f-4aa3-8e8c-ebe912e324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6b4a3dd5-f827-4fc0-9297-e7eb91f5b803}" ma:internalName="TaxCatchAllLabel" ma:readOnly="true" ma:showField="CatchAllDataLabel" ma:web="71cdaacb-cc8f-4aa3-8e8c-ebe912e324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94a3c5900fc439ca290b66aed18abfb" ma:index="12" nillable="true" ma:taxonomy="true" ma:internalName="h94a3c5900fc439ca290b66aed18abfb" ma:taxonomyFieldName="Perimeter" ma:displayName="Perimeter" ma:readOnly="false" ma:fieldId="{194a3c59-00fc-439c-a290-b66aed18abfb}" ma:sspId="b0ebcfdb-5a10-4bd0-9bbd-e16fd0210bf3" ma:termSetId="30cf7753-489e-455b-aaf3-4313a8b7621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fb40b9bb15411ab83f64ce030c29df" ma:index="14" nillable="true" ma:taxonomy="true" ma:internalName="pefb40b9bb15411ab83f64ce030c29df" ma:taxonomyFieldName="StaffFunction" ma:displayName="StaffFunction" ma:fieldId="{9efb40b9-bb15-411a-b83f-64ce030c29df}" ma:taxonomyMulti="true" ma:sspId="b0ebcfdb-5a10-4bd0-9bbd-e16fd0210bf3" ma:termSetId="44f0e255-6bec-4d6f-a78f-f47a0831ef6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beeaf772e1e40e6b6cc7c11abe64d22" ma:index="16" nillable="true" ma:taxonomy="true" ma:internalName="ibeeaf772e1e40e6b6cc7c11abe64d22" ma:taxonomyFieldName="ServiceFunction" ma:displayName="ServiceFunction" ma:fieldId="{2beeaf77-2e1e-40e6-b6cc-7c11abe64d22}" ma:taxonomyMulti="true" ma:sspId="b0ebcfdb-5a10-4bd0-9bbd-e16fd0210bf3" ma:termSetId="916585d9-36b6-4c62-b36a-f34d5006674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450204c7fa243bd8711449fd1fa9b44" ma:index="18" nillable="true" ma:taxonomy="true" ma:internalName="h450204c7fa243bd8711449fd1fa9b44" ma:taxonomyFieldName="BusinessLine" ma:displayName="BusinessLine" ma:fieldId="{1450204c-7fa2-43bd-8711-449fd1fa9b44}" ma:taxonomyMulti="true" ma:sspId="b0ebcfdb-5a10-4bd0-9bbd-e16fd0210bf3" ma:termSetId="fda22e3d-2308-4654-910f-b0838404b78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6319031e1f74a60ad16e231431bf966" ma:index="20" ma:taxonomy="true" ma:internalName="a6319031e1f74a60ad16e231431bf966" ma:taxonomyFieldName="EnelLanguage" ma:displayName="EnelLanguage" ma:readOnly="false" ma:fieldId="{a6319031-e1f7-4a60-ad16-e231431bf966}" ma:sspId="b0ebcfdb-5a10-4bd0-9bbd-e16fd0210bf3" ma:termSetId="b68167bc-7c0c-485c-b76b-e60dad0d3df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nelEditorialDate" ma:index="21" nillable="true" ma:displayName="EnelEditorialDate" ma:default="[today]" ma:internalName="EnelEditorialDate">
      <xsd:simpleType>
        <xsd:restriction base="dms:DateTime"/>
      </xsd:simpleType>
    </xsd:element>
    <xsd:element name="n84d0f1c9b9b444e9093e9d7e9b128af" ma:index="22" nillable="true" ma:taxonomy="true" ma:internalName="n84d0f1c9b9b444e9093e9d7e9b128af" ma:taxonomyFieldName="Tags" ma:displayName="Tags" ma:fieldId="{784d0f1c-9b9b-444e-9093-e9d7e9b128af}" ma:taxonomyMulti="true" ma:sspId="b0ebcfdb-5a10-4bd0-9bbd-e16fd0210bf3" ma:termSetId="cc6f5bc3-19bb-4c97-af60-47ee807d160c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EnelAuthor" ma:index="24" nillable="true" ma:displayName="EnelAuthor" ma:internalName="EnelAuthor">
      <xsd:simpleType>
        <xsd:restriction base="dms:Text"/>
      </xsd:simpleType>
    </xsd:element>
    <xsd:element name="TranslationLinks" ma:index="25" nillable="true" ma:displayName="TranslationLinks" ma:internalName="TranslationLinks">
      <xsd:simpleType>
        <xsd:restriction base="dms:Note"/>
      </xsd:simpleType>
    </xsd:element>
    <xsd:element name="bd6037fdd9344ed29812faae7fc77a1b" ma:index="26" nillable="true" ma:taxonomy="true" ma:internalName="bd6037fdd9344ed29812faae7fc77a1b" ma:taxonomyFieldName="Country" ma:displayName="Country" ma:fieldId="{bd6037fd-d934-4ed2-9812-faae7fc77a1b}" ma:taxonomyMulti="true" ma:sspId="b0ebcfdb-5a10-4bd0-9bbd-e16fd0210bf3" ma:termSetId="c0c59788-590a-4c34-ad27-0abdeada5ef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b823d37979467993c3b0d962dae487" ma:index="29" nillable="true" ma:taxonomy="true" ma:internalName="meb823d37979467993c3b0d962dae487" ma:taxonomyFieldName="EnelExtraMatrixTags" ma:displayName="EnelExtraMatrixTags" ma:fieldId="{6eb823d3-7979-4679-93c3-b0d962dae487}" ma:taxonomyMulti="true" ma:sspId="b0ebcfdb-5a10-4bd0-9bbd-e16fd0210bf3" ma:termSetId="9b6a3409-dbf3-456f-a5a5-c531bd675a3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nelIntranetSection" ma:index="31" nillable="true" ma:displayName="EnelIntranetSection" ma:internalName="EnelIntranetSection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nel World"/>
                    <xsd:enumeration value="News"/>
                    <xsd:enumeration value="My Enel"/>
                    <xsd:enumeration value="App&amp;Tools"/>
                    <xsd:enumeration value="Documents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VariationsItemGroupID" ma:index="28" nillable="true" ma:displayName="Item Group ID" ma:description="" ma:hidden="true" ma:internalName="VariationsItemGroupID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33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2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905667-AA51-4599-A30E-36679AB51F31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1cdaacb-cc8f-4aa3-8e8c-ebe912e324b4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www.w3.org/XML/1998/namespace"/>
    <ds:schemaRef ds:uri="http://purl.org/dc/dcmitype/"/>
    <ds:schemaRef ds:uri="http://schemas.microsoft.com/sharepoint/v4"/>
  </ds:schemaRefs>
</ds:datastoreItem>
</file>

<file path=customXml/itemProps2.xml><?xml version="1.0" encoding="utf-8"?>
<ds:datastoreItem xmlns:ds="http://schemas.openxmlformats.org/officeDocument/2006/customXml" ds:itemID="{BCD28F53-8B3C-44CD-A02E-C499F59BE0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cdaacb-cc8f-4aa3-8e8c-ebe912e324b4"/>
    <ds:schemaRef ds:uri="http://schemas.microsoft.com/sharepoint/v3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2E3D82-2C56-401C-8156-741E005011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EGP PowerPoint Template</Template>
  <TotalTime>1614</TotalTime>
  <Words>1254</Words>
  <Application>Microsoft Office PowerPoint</Application>
  <PresentationFormat>Widescreen</PresentationFormat>
  <Paragraphs>184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Avenir Book</vt:lpstr>
      <vt:lpstr>Calibri</vt:lpstr>
      <vt:lpstr>Lucida Grande</vt:lpstr>
      <vt:lpstr>Wingdings</vt:lpstr>
      <vt:lpstr>EGP Template v2.7 [JPEG+VECTOR LOGO]</vt:lpstr>
      <vt:lpstr>Diapositiva think-cell</vt:lpstr>
      <vt:lpstr>PowerPoint Presentation</vt:lpstr>
      <vt:lpstr>PowerPoint Presentation</vt:lpstr>
      <vt:lpstr>PowerPoint Presentation</vt:lpstr>
      <vt:lpstr>Viziune: Piață emergentă a panourilor fotovoltaice datorită creșterii prețurilor la energie electrică</vt:lpstr>
      <vt:lpstr>PowerPoint Presentation</vt:lpstr>
      <vt:lpstr>Vehicle to grid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Extract for Matt Castagnino</dc:title>
  <dc:creator>Cicerani Giuseppe (REN BD)</dc:creator>
  <cp:lastModifiedBy>Rauta Radu-Vladimir (Enel Romania)</cp:lastModifiedBy>
  <cp:revision>100</cp:revision>
  <cp:lastPrinted>2016-01-27T16:16:24Z</cp:lastPrinted>
  <dcterms:created xsi:type="dcterms:W3CDTF">2022-09-08T07:04:21Z</dcterms:created>
  <dcterms:modified xsi:type="dcterms:W3CDTF">2022-09-14T14:12:08Z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0x01010059A9BF5756C95445904C4E7FE6341802000F3579028F817D409FC42A8205E5C2CF</vt:lpwstr>
  </property>
  <property fmtid="{D5CDD505-2E9C-101B-9397-08002B2CF9AE}" pid="3" name="EnelLanguage">
    <vt:lpwstr>55;#English|6c131282-24c7-48be-b67d-11197e8d9c96</vt:lpwstr>
  </property>
  <property fmtid="{D5CDD505-2E9C-101B-9397-08002B2CF9AE}" pid="4" name="BusinessLine">
    <vt:lpwstr/>
  </property>
  <property fmtid="{D5CDD505-2E9C-101B-9397-08002B2CF9AE}" pid="5" name="Tags">
    <vt:lpwstr>9738;#power point|3d91c882-0a9e-4e9f-a8fb-3794764f85ae;#3215;#EGP|1d888571-9c49-4b67-9479-6065d4bf14f3;#4399;#template|6483b27d-d89d-4b4c-b2ce-6040907d3ea3</vt:lpwstr>
  </property>
  <property fmtid="{D5CDD505-2E9C-101B-9397-08002B2CF9AE}" pid="6" name="Perimeter">
    <vt:lpwstr/>
  </property>
  <property fmtid="{D5CDD505-2E9C-101B-9397-08002B2CF9AE}" pid="7" name="EnelExtraMatrixTags">
    <vt:lpwstr/>
  </property>
  <property fmtid="{D5CDD505-2E9C-101B-9397-08002B2CF9AE}" pid="8" name="StaffFunction">
    <vt:lpwstr/>
  </property>
  <property fmtid="{D5CDD505-2E9C-101B-9397-08002B2CF9AE}" pid="9" name="ServiceFunction">
    <vt:lpwstr/>
  </property>
  <property fmtid="{D5CDD505-2E9C-101B-9397-08002B2CF9AE}" pid="10" name="Country">
    <vt:lpwstr>7003;#North America|10128804-8ea0-4733-84af-43792c4a7189</vt:lpwstr>
  </property>
  <property fmtid="{D5CDD505-2E9C-101B-9397-08002B2CF9AE}" pid="11" name="DocumentType">
    <vt:lpwstr/>
  </property>
  <property fmtid="{D5CDD505-2E9C-101B-9397-08002B2CF9AE}" pid="12" name="MSIP_Label_797ad33d-ed35-43c0-b526-22bc83c17deb_Enabled">
    <vt:lpwstr>true</vt:lpwstr>
  </property>
  <property fmtid="{D5CDD505-2E9C-101B-9397-08002B2CF9AE}" pid="13" name="MSIP_Label_797ad33d-ed35-43c0-b526-22bc83c17deb_SetDate">
    <vt:lpwstr>2022-09-14T12:45:08Z</vt:lpwstr>
  </property>
  <property fmtid="{D5CDD505-2E9C-101B-9397-08002B2CF9AE}" pid="14" name="MSIP_Label_797ad33d-ed35-43c0-b526-22bc83c17deb_Method">
    <vt:lpwstr>Standard</vt:lpwstr>
  </property>
  <property fmtid="{D5CDD505-2E9C-101B-9397-08002B2CF9AE}" pid="15" name="MSIP_Label_797ad33d-ed35-43c0-b526-22bc83c17deb_Name">
    <vt:lpwstr>797ad33d-ed35-43c0-b526-22bc83c17deb</vt:lpwstr>
  </property>
  <property fmtid="{D5CDD505-2E9C-101B-9397-08002B2CF9AE}" pid="16" name="MSIP_Label_797ad33d-ed35-43c0-b526-22bc83c17deb_SiteId">
    <vt:lpwstr>d539d4bf-5610-471a-afc2-1c76685cfefa</vt:lpwstr>
  </property>
  <property fmtid="{D5CDD505-2E9C-101B-9397-08002B2CF9AE}" pid="17" name="MSIP_Label_797ad33d-ed35-43c0-b526-22bc83c17deb_ActionId">
    <vt:lpwstr>46fddd8a-5c52-4ad7-a879-021ade1b250b</vt:lpwstr>
  </property>
  <property fmtid="{D5CDD505-2E9C-101B-9397-08002B2CF9AE}" pid="18" name="MSIP_Label_797ad33d-ed35-43c0-b526-22bc83c17deb_ContentBits">
    <vt:lpwstr>1</vt:lpwstr>
  </property>
</Properties>
</file>