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Source Sans Pro" panose="020B0503030403020204" pitchFamily="34" charset="0"/>
      <p:regular r:id="rId18"/>
      <p:bold r:id="rId19"/>
      <p:italic r:id="rId20"/>
      <p:boldItalic r:id="rId21"/>
    </p:embeddedFont>
    <p:embeddedFont>
      <p:font typeface="Source Sans Pro Black" panose="020B0803030403020204" pitchFamily="34" charset="0"/>
      <p:bold r:id="rId22"/>
      <p:boldItalic r:id="rId23"/>
    </p:embeddedFont>
    <p:embeddedFont>
      <p:font typeface="Source Sans Pro SemiBold" panose="020B060303040302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3" d="100"/>
          <a:sy n="123" d="100"/>
        </p:scale>
        <p:origin x="2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634a7c65f_1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634a7c65f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25c42d9199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25c42d919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49ca6c68bf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49ca6c68b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49ca6c68bf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49ca6c68b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49ca6c68bf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49ca6c68b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fbdc71f3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4afbdc71f3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4afbdc71f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4afbdc71f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49ca6c68bf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49ca6c68b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49ca6c68bf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49ca6c68b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4b5a15483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4b5a15483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4b5a154838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4b5a154838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4afbdc71f3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4afbdc71f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4b5a154838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4b5a15483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4b5a154838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4b5a15483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4b5a154838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14b5a15483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11708" y="744575"/>
            <a:ext cx="8520600" cy="2052600"/>
          </a:xfrm>
          <a:prstGeom prst="rect">
            <a:avLst/>
          </a:prstGeom>
        </p:spPr>
        <p:txBody>
          <a:bodyPr spcFirstLastPara="1" wrap="square" lIns="91425" tIns="91425" rIns="91425" bIns="91425" anchor="t"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2"/>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extLst>
    <p:ext uri="{DCECCB84-F9BA-43D5-87BE-67443E8EF086}">
      <p15:sldGuideLst xmlns:p15="http://schemas.microsoft.com/office/powerpoint/2012/main">
        <p15:guide id="1" orient="horz" pos="3002">
          <p15:clr>
            <a:srgbClr val="FA7B17"/>
          </p15:clr>
        </p15:guide>
        <p15:guide id="2" orient="horz" pos="3175">
          <p15:clr>
            <a:srgbClr val="FA7B17"/>
          </p15:clr>
        </p15:guide>
        <p15:guide id="3" pos="5692">
          <p15:clr>
            <a:srgbClr val="FA7B17"/>
          </p15:clr>
        </p15:guide>
        <p15:guide id="4" orient="horz" pos="2749">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0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311700" y="1152475"/>
            <a:ext cx="8520600" cy="3141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198675"/>
            <a:ext cx="85206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 name="Google Shape;29;p6"/>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
        <p:nvSpPr>
          <p:cNvPr id="33" name="Google Shape;33;p7"/>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8"/>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rgbClr val="FFFFFF"/>
          </a:solidFill>
          <a:ln w="152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9"/>
          <p:cNvSpPr txBox="1">
            <a:spLocks noGrp="1"/>
          </p:cNvSpPr>
          <p:nvPr>
            <p:ph type="title"/>
          </p:nvPr>
        </p:nvSpPr>
        <p:spPr>
          <a:xfrm>
            <a:off x="265500" y="1233175"/>
            <a:ext cx="4045200" cy="148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0" name="Google Shape;40;p9"/>
          <p:cNvSpPr txBox="1">
            <a:spLocks noGrp="1"/>
          </p:cNvSpPr>
          <p:nvPr>
            <p:ph type="subTitle" idx="1"/>
          </p:nvPr>
        </p:nvSpPr>
        <p:spPr>
          <a:xfrm>
            <a:off x="265500" y="3276850"/>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2" name="Google Shape;42;p9"/>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cxnSp>
        <p:nvCxnSpPr>
          <p:cNvPr id="43" name="Google Shape;43;p9"/>
          <p:cNvCxnSpPr/>
          <p:nvPr/>
        </p:nvCxnSpPr>
        <p:spPr>
          <a:xfrm>
            <a:off x="4572000" y="97650"/>
            <a:ext cx="0" cy="494820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145300" y="4230575"/>
            <a:ext cx="8878800" cy="605100"/>
          </a:xfrm>
          <a:prstGeom prst="rect">
            <a:avLst/>
          </a:prstGeom>
        </p:spPr>
        <p:txBody>
          <a:bodyPr spcFirstLastPara="1" wrap="square" lIns="91425" tIns="91425" rIns="91425" bIns="91425" anchor="ctr" anchorCtr="0">
            <a:noAutofit/>
          </a:bodyPr>
          <a:lstStyle>
            <a:lvl1pPr marL="457200" lvl="0" indent="-228600" algn="ctr">
              <a:lnSpc>
                <a:spcPct val="100000"/>
              </a:lnSpc>
              <a:spcBef>
                <a:spcPts val="0"/>
              </a:spcBef>
              <a:spcAft>
                <a:spcPts val="0"/>
              </a:spcAft>
              <a:buSzPts val="1400"/>
              <a:buNone/>
              <a:defRPr sz="1400"/>
            </a:lvl1pPr>
          </a:lstStyle>
          <a:p>
            <a:endParaRPr/>
          </a:p>
        </p:txBody>
      </p:sp>
      <p:sp>
        <p:nvSpPr>
          <p:cNvPr id="46" name="Google Shape;46;p10"/>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0" name="Google Shape;50;p11"/>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yhjä 1">
  <p:cSld name="BLANK_1">
    <p:spTree>
      <p:nvGrpSpPr>
        <p:cNvPr id="1" name="Shape 53"/>
        <p:cNvGrpSpPr/>
        <p:nvPr/>
      </p:nvGrpSpPr>
      <p:grpSpPr>
        <a:xfrm>
          <a:off x="0" y="0"/>
          <a:ext cx="0" cy="0"/>
          <a:chOff x="0" y="0"/>
          <a:chExt cx="0" cy="0"/>
        </a:xfrm>
      </p:grpSpPr>
      <p:sp>
        <p:nvSpPr>
          <p:cNvPr id="54" name="Google Shape;54;p13"/>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i"/>
              <a:t>‹#›</a:t>
            </a:fld>
            <a:endParaRPr/>
          </a:p>
        </p:txBody>
      </p:sp>
      <p:pic>
        <p:nvPicPr>
          <p:cNvPr id="55" name="Google Shape;55;p13"/>
          <p:cNvPicPr preferRelativeResize="0"/>
          <p:nvPr/>
        </p:nvPicPr>
        <p:blipFill rotWithShape="1">
          <a:blip r:embed="rId2">
            <a:alphaModFix/>
          </a:blip>
          <a:srcRect/>
          <a:stretch/>
        </p:blipFill>
        <p:spPr>
          <a:xfrm>
            <a:off x="4659675" y="1689725"/>
            <a:ext cx="4319999" cy="1468800"/>
          </a:xfrm>
          <a:prstGeom prst="rect">
            <a:avLst/>
          </a:prstGeom>
          <a:noFill/>
          <a:ln>
            <a:noFill/>
          </a:ln>
        </p:spPr>
      </p:pic>
      <p:cxnSp>
        <p:nvCxnSpPr>
          <p:cNvPr id="56" name="Google Shape;56;p13"/>
          <p:cNvCxnSpPr/>
          <p:nvPr/>
        </p:nvCxnSpPr>
        <p:spPr>
          <a:xfrm>
            <a:off x="4519600" y="150025"/>
            <a:ext cx="0" cy="4474500"/>
          </a:xfrm>
          <a:prstGeom prst="straightConnector1">
            <a:avLst/>
          </a:prstGeom>
          <a:noFill/>
          <a:ln w="9525" cap="flat" cmpd="sng">
            <a:solidFill>
              <a:schemeClr val="lt2"/>
            </a:solidFill>
            <a:prstDash val="solid"/>
            <a:round/>
            <a:headEnd type="none" w="med" len="med"/>
            <a:tailEnd type="none" w="med" len="med"/>
          </a:ln>
        </p:spPr>
      </p:cxnSp>
      <p:sp>
        <p:nvSpPr>
          <p:cNvPr id="57" name="Google Shape;57;p13"/>
          <p:cNvSpPr txBox="1">
            <a:spLocks noGrp="1"/>
          </p:cNvSpPr>
          <p:nvPr>
            <p:ph type="title"/>
          </p:nvPr>
        </p:nvSpPr>
        <p:spPr>
          <a:xfrm>
            <a:off x="490250" y="450150"/>
            <a:ext cx="3802200" cy="4090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yhjä 1 1">
  <p:cSld name="BLANK_1_1">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i"/>
              <a:t>‹#›</a:t>
            </a:fld>
            <a:endParaRPr/>
          </a:p>
        </p:txBody>
      </p:sp>
      <p:pic>
        <p:nvPicPr>
          <p:cNvPr id="60" name="Google Shape;60;p14"/>
          <p:cNvPicPr preferRelativeResize="0"/>
          <p:nvPr/>
        </p:nvPicPr>
        <p:blipFill rotWithShape="1">
          <a:blip r:embed="rId2">
            <a:alphaModFix/>
          </a:blip>
          <a:srcRect/>
          <a:stretch/>
        </p:blipFill>
        <p:spPr>
          <a:xfrm>
            <a:off x="4665600" y="375250"/>
            <a:ext cx="3960001" cy="1346401"/>
          </a:xfrm>
          <a:prstGeom prst="rect">
            <a:avLst/>
          </a:prstGeom>
          <a:noFill/>
          <a:ln>
            <a:noFill/>
          </a:ln>
        </p:spPr>
      </p:pic>
      <p:sp>
        <p:nvSpPr>
          <p:cNvPr id="61" name="Google Shape;61;p14"/>
          <p:cNvSpPr txBox="1">
            <a:spLocks noGrp="1"/>
          </p:cNvSpPr>
          <p:nvPr>
            <p:ph type="title"/>
          </p:nvPr>
        </p:nvSpPr>
        <p:spPr>
          <a:xfrm>
            <a:off x="4179200" y="1843100"/>
            <a:ext cx="4804500" cy="21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800"/>
              <a:buNone/>
              <a:defRPr sz="3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pic>
        <p:nvPicPr>
          <p:cNvPr id="62" name="Google Shape;62;p14"/>
          <p:cNvPicPr preferRelativeResize="0"/>
          <p:nvPr/>
        </p:nvPicPr>
        <p:blipFill rotWithShape="1">
          <a:blip r:embed="rId3">
            <a:alphaModFix/>
          </a:blip>
          <a:srcRect l="26830" r="23067"/>
          <a:stretch/>
        </p:blipFill>
        <p:spPr>
          <a:xfrm>
            <a:off x="0" y="-29925"/>
            <a:ext cx="3906826" cy="5198224"/>
          </a:xfrm>
          <a:prstGeom prst="rect">
            <a:avLst/>
          </a:prstGeom>
          <a:noFill/>
          <a:ln w="114300" cap="flat" cmpd="sng">
            <a:solidFill>
              <a:srgbClr val="FFFFFF"/>
            </a:solidFill>
            <a:prstDash val="solid"/>
            <a:round/>
            <a:headEnd type="none" w="sm" len="sm"/>
            <a:tailEnd type="none" w="sm" len="sm"/>
          </a:ln>
        </p:spPr>
      </p:pic>
      <p:sp>
        <p:nvSpPr>
          <p:cNvPr id="63" name="Google Shape;63;p14"/>
          <p:cNvSpPr txBox="1">
            <a:spLocks noGrp="1"/>
          </p:cNvSpPr>
          <p:nvPr>
            <p:ph type="subTitle" idx="1"/>
          </p:nvPr>
        </p:nvSpPr>
        <p:spPr>
          <a:xfrm>
            <a:off x="4179200" y="4083750"/>
            <a:ext cx="4563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yhjä 1 1 1">
  <p:cSld name="BLANK_1_1_1">
    <p:spTree>
      <p:nvGrpSpPr>
        <p:cNvPr id="1" name="Shape 64"/>
        <p:cNvGrpSpPr/>
        <p:nvPr/>
      </p:nvGrpSpPr>
      <p:grpSpPr>
        <a:xfrm>
          <a:off x="0" y="0"/>
          <a:ext cx="0" cy="0"/>
          <a:chOff x="0" y="0"/>
          <a:chExt cx="0" cy="0"/>
        </a:xfrm>
      </p:grpSpPr>
      <p:sp>
        <p:nvSpPr>
          <p:cNvPr id="65" name="Google Shape;65;p15"/>
          <p:cNvSpPr txBox="1">
            <a:spLocks noGrp="1"/>
          </p:cNvSpPr>
          <p:nvPr>
            <p:ph type="sldNum" idx="12"/>
          </p:nvPr>
        </p:nvSpPr>
        <p:spPr>
          <a:xfrm>
            <a:off x="8368708" y="4701754"/>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i"/>
              <a:t>‹#›</a:t>
            </a:fld>
            <a:endParaRPr/>
          </a:p>
        </p:txBody>
      </p:sp>
      <p:pic>
        <p:nvPicPr>
          <p:cNvPr id="66" name="Google Shape;66;p15"/>
          <p:cNvPicPr preferRelativeResize="0"/>
          <p:nvPr/>
        </p:nvPicPr>
        <p:blipFill rotWithShape="1">
          <a:blip r:embed="rId2">
            <a:alphaModFix/>
          </a:blip>
          <a:srcRect/>
          <a:stretch/>
        </p:blipFill>
        <p:spPr>
          <a:xfrm>
            <a:off x="4665600" y="375250"/>
            <a:ext cx="3960001" cy="1346401"/>
          </a:xfrm>
          <a:prstGeom prst="rect">
            <a:avLst/>
          </a:prstGeom>
          <a:noFill/>
          <a:ln>
            <a:noFill/>
          </a:ln>
        </p:spPr>
      </p:pic>
      <p:sp>
        <p:nvSpPr>
          <p:cNvPr id="67" name="Google Shape;67;p15"/>
          <p:cNvSpPr txBox="1">
            <a:spLocks noGrp="1"/>
          </p:cNvSpPr>
          <p:nvPr>
            <p:ph type="title"/>
          </p:nvPr>
        </p:nvSpPr>
        <p:spPr>
          <a:xfrm>
            <a:off x="4179200" y="1843100"/>
            <a:ext cx="4804500" cy="21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800"/>
              <a:buNone/>
              <a:defRPr sz="3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pic>
        <p:nvPicPr>
          <p:cNvPr id="68" name="Google Shape;68;p15"/>
          <p:cNvPicPr preferRelativeResize="0"/>
          <p:nvPr/>
        </p:nvPicPr>
        <p:blipFill rotWithShape="1">
          <a:blip r:embed="rId3">
            <a:alphaModFix/>
          </a:blip>
          <a:srcRect l="5599" t="8572" r="4657" b="11759"/>
          <a:stretch/>
        </p:blipFill>
        <p:spPr>
          <a:xfrm flipH="1">
            <a:off x="0" y="-29925"/>
            <a:ext cx="3906826" cy="5198224"/>
          </a:xfrm>
          <a:prstGeom prst="rect">
            <a:avLst/>
          </a:prstGeom>
          <a:noFill/>
          <a:ln w="114300" cap="flat" cmpd="sng">
            <a:solidFill>
              <a:srgbClr val="FFFFFF"/>
            </a:solidFill>
            <a:prstDash val="solid"/>
            <a:round/>
            <a:headEnd type="none" w="sm" len="sm"/>
            <a:tailEnd type="none" w="sm" len="sm"/>
          </a:ln>
        </p:spPr>
      </p:pic>
      <p:sp>
        <p:nvSpPr>
          <p:cNvPr id="69" name="Google Shape;69;p15"/>
          <p:cNvSpPr txBox="1">
            <a:spLocks noGrp="1"/>
          </p:cNvSpPr>
          <p:nvPr>
            <p:ph type="subTitle" idx="1"/>
          </p:nvPr>
        </p:nvSpPr>
        <p:spPr>
          <a:xfrm>
            <a:off x="4179200" y="4083750"/>
            <a:ext cx="4563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1505400" y="4766275"/>
            <a:ext cx="7530325" cy="273725"/>
          </a:xfrm>
          <a:custGeom>
            <a:avLst/>
            <a:gdLst/>
            <a:ahLst/>
            <a:cxnLst/>
            <a:rect l="l" t="t" r="r" b="b"/>
            <a:pathLst>
              <a:path w="301213" h="10949" extrusionOk="0">
                <a:moveTo>
                  <a:pt x="3858" y="10949"/>
                </a:moveTo>
                <a:lnTo>
                  <a:pt x="301213" y="10949"/>
                </a:lnTo>
                <a:lnTo>
                  <a:pt x="301213" y="4"/>
                </a:lnTo>
                <a:lnTo>
                  <a:pt x="0" y="0"/>
                </a:lnTo>
                <a:close/>
              </a:path>
            </a:pathLst>
          </a:custGeom>
          <a:solidFill>
            <a:srgbClr val="8CC9D0"/>
          </a:solidFill>
          <a:ln>
            <a:noFill/>
          </a:ln>
        </p:spPr>
      </p:sp>
      <p:pic>
        <p:nvPicPr>
          <p:cNvPr id="7" name="Google Shape;7;p1"/>
          <p:cNvPicPr preferRelativeResize="0"/>
          <p:nvPr/>
        </p:nvPicPr>
        <p:blipFill rotWithShape="1">
          <a:blip r:embed="rId16">
            <a:alphaModFix/>
          </a:blip>
          <a:srcRect b="26729"/>
          <a:stretch/>
        </p:blipFill>
        <p:spPr>
          <a:xfrm>
            <a:off x="97175" y="4708975"/>
            <a:ext cx="1413398" cy="356400"/>
          </a:xfrm>
          <a:prstGeom prst="rect">
            <a:avLst/>
          </a:prstGeom>
          <a:noFill/>
          <a:ln>
            <a:noFill/>
          </a:ln>
        </p:spPr>
      </p:pic>
      <p:sp>
        <p:nvSpPr>
          <p:cNvPr id="8" name="Google Shape;8;p1"/>
          <p:cNvSpPr txBox="1">
            <a:spLocks noGrp="1"/>
          </p:cNvSpPr>
          <p:nvPr>
            <p:ph type="title"/>
          </p:nvPr>
        </p:nvSpPr>
        <p:spPr>
          <a:xfrm>
            <a:off x="311700" y="198000"/>
            <a:ext cx="8520600" cy="5727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0"/>
              </a:spcBef>
              <a:spcAft>
                <a:spcPts val="0"/>
              </a:spcAft>
              <a:buClr>
                <a:srgbClr val="35416C"/>
              </a:buClr>
              <a:buSzPts val="3000"/>
              <a:buFont typeface="Source Sans Pro Black"/>
              <a:buNone/>
              <a:defRPr sz="3000">
                <a:solidFill>
                  <a:srgbClr val="35416C"/>
                </a:solidFill>
                <a:latin typeface="Source Sans Pro Black"/>
                <a:ea typeface="Source Sans Pro Black"/>
                <a:cs typeface="Source Sans Pro Black"/>
                <a:sym typeface="Source Sans Pro Black"/>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9" name="Google Shape;9;p1"/>
          <p:cNvSpPr txBox="1">
            <a:spLocks noGrp="1"/>
          </p:cNvSpPr>
          <p:nvPr>
            <p:ph type="body" idx="1"/>
          </p:nvPr>
        </p:nvSpPr>
        <p:spPr>
          <a:xfrm>
            <a:off x="311700" y="1152475"/>
            <a:ext cx="8520600" cy="31416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rgbClr val="333333"/>
              </a:buClr>
              <a:buSzPts val="1800"/>
              <a:buFont typeface="Source Sans Pro SemiBold"/>
              <a:buChar char="●"/>
              <a:defRPr sz="1800">
                <a:solidFill>
                  <a:srgbClr val="333333"/>
                </a:solidFill>
                <a:latin typeface="Source Sans Pro SemiBold"/>
                <a:ea typeface="Source Sans Pro SemiBold"/>
                <a:cs typeface="Source Sans Pro SemiBold"/>
                <a:sym typeface="Source Sans Pro SemiBold"/>
              </a:defRPr>
            </a:lvl1pPr>
            <a:lvl2pPr marL="914400" lvl="1" indent="-317500">
              <a:lnSpc>
                <a:spcPct val="115000"/>
              </a:lnSpc>
              <a:spcBef>
                <a:spcPts val="1600"/>
              </a:spcBef>
              <a:spcAft>
                <a:spcPts val="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2pPr>
            <a:lvl3pPr marL="1371600" lvl="2" indent="-317500">
              <a:lnSpc>
                <a:spcPct val="115000"/>
              </a:lnSpc>
              <a:spcBef>
                <a:spcPts val="1600"/>
              </a:spcBef>
              <a:spcAft>
                <a:spcPts val="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3pPr>
            <a:lvl4pPr marL="1828800" lvl="3" indent="-317500">
              <a:lnSpc>
                <a:spcPct val="115000"/>
              </a:lnSpc>
              <a:spcBef>
                <a:spcPts val="1600"/>
              </a:spcBef>
              <a:spcAft>
                <a:spcPts val="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4pPr>
            <a:lvl5pPr marL="2286000" lvl="4" indent="-317500">
              <a:lnSpc>
                <a:spcPct val="115000"/>
              </a:lnSpc>
              <a:spcBef>
                <a:spcPts val="1600"/>
              </a:spcBef>
              <a:spcAft>
                <a:spcPts val="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5pPr>
            <a:lvl6pPr marL="2743200" lvl="5" indent="-317500">
              <a:lnSpc>
                <a:spcPct val="115000"/>
              </a:lnSpc>
              <a:spcBef>
                <a:spcPts val="1600"/>
              </a:spcBef>
              <a:spcAft>
                <a:spcPts val="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6pPr>
            <a:lvl7pPr marL="3200400" lvl="6" indent="-317500">
              <a:lnSpc>
                <a:spcPct val="115000"/>
              </a:lnSpc>
              <a:spcBef>
                <a:spcPts val="1600"/>
              </a:spcBef>
              <a:spcAft>
                <a:spcPts val="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7pPr>
            <a:lvl8pPr marL="3657600" lvl="7" indent="-317500">
              <a:lnSpc>
                <a:spcPct val="115000"/>
              </a:lnSpc>
              <a:spcBef>
                <a:spcPts val="1600"/>
              </a:spcBef>
              <a:spcAft>
                <a:spcPts val="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8pPr>
            <a:lvl9pPr marL="4114800" lvl="8" indent="-317500">
              <a:lnSpc>
                <a:spcPct val="115000"/>
              </a:lnSpc>
              <a:spcBef>
                <a:spcPts val="1600"/>
              </a:spcBef>
              <a:spcAft>
                <a:spcPts val="1600"/>
              </a:spcAft>
              <a:buClr>
                <a:srgbClr val="333333"/>
              </a:buClr>
              <a:buSzPts val="1400"/>
              <a:buFont typeface="Source Sans Pro"/>
              <a:buChar char="■"/>
              <a:defRPr>
                <a:solidFill>
                  <a:srgbClr val="333333"/>
                </a:solidFill>
                <a:latin typeface="Source Sans Pro"/>
                <a:ea typeface="Source Sans Pro"/>
                <a:cs typeface="Source Sans Pro"/>
                <a:sym typeface="Source Sans Pro"/>
              </a:defRPr>
            </a:lvl9pPr>
          </a:lstStyle>
          <a:p>
            <a:endParaRPr/>
          </a:p>
        </p:txBody>
      </p:sp>
      <p:sp>
        <p:nvSpPr>
          <p:cNvPr id="10" name="Google Shape;10;p1"/>
          <p:cNvSpPr txBox="1">
            <a:spLocks noGrp="1"/>
          </p:cNvSpPr>
          <p:nvPr>
            <p:ph type="sldNum" idx="12"/>
          </p:nvPr>
        </p:nvSpPr>
        <p:spPr>
          <a:xfrm>
            <a:off x="8368708" y="4701754"/>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rgbClr val="35416C"/>
                </a:solidFill>
                <a:latin typeface="Source Sans Pro SemiBold"/>
                <a:ea typeface="Source Sans Pro SemiBold"/>
                <a:cs typeface="Source Sans Pro SemiBold"/>
                <a:sym typeface="Source Sans Pro SemiBold"/>
              </a:defRPr>
            </a:lvl1pPr>
            <a:lvl2pPr lvl="1" algn="r">
              <a:buNone/>
              <a:defRPr sz="1000">
                <a:solidFill>
                  <a:srgbClr val="35416C"/>
                </a:solidFill>
                <a:latin typeface="Source Sans Pro SemiBold"/>
                <a:ea typeface="Source Sans Pro SemiBold"/>
                <a:cs typeface="Source Sans Pro SemiBold"/>
                <a:sym typeface="Source Sans Pro SemiBold"/>
              </a:defRPr>
            </a:lvl2pPr>
            <a:lvl3pPr lvl="2" algn="r">
              <a:buNone/>
              <a:defRPr sz="1000">
                <a:solidFill>
                  <a:srgbClr val="35416C"/>
                </a:solidFill>
                <a:latin typeface="Source Sans Pro SemiBold"/>
                <a:ea typeface="Source Sans Pro SemiBold"/>
                <a:cs typeface="Source Sans Pro SemiBold"/>
                <a:sym typeface="Source Sans Pro SemiBold"/>
              </a:defRPr>
            </a:lvl3pPr>
            <a:lvl4pPr lvl="3" algn="r">
              <a:buNone/>
              <a:defRPr sz="1000">
                <a:solidFill>
                  <a:srgbClr val="35416C"/>
                </a:solidFill>
                <a:latin typeface="Source Sans Pro SemiBold"/>
                <a:ea typeface="Source Sans Pro SemiBold"/>
                <a:cs typeface="Source Sans Pro SemiBold"/>
                <a:sym typeface="Source Sans Pro SemiBold"/>
              </a:defRPr>
            </a:lvl4pPr>
            <a:lvl5pPr lvl="4" algn="r">
              <a:buNone/>
              <a:defRPr sz="1000">
                <a:solidFill>
                  <a:srgbClr val="35416C"/>
                </a:solidFill>
                <a:latin typeface="Source Sans Pro SemiBold"/>
                <a:ea typeface="Source Sans Pro SemiBold"/>
                <a:cs typeface="Source Sans Pro SemiBold"/>
                <a:sym typeface="Source Sans Pro SemiBold"/>
              </a:defRPr>
            </a:lvl5pPr>
            <a:lvl6pPr lvl="5" algn="r">
              <a:buNone/>
              <a:defRPr sz="1000">
                <a:solidFill>
                  <a:srgbClr val="35416C"/>
                </a:solidFill>
                <a:latin typeface="Source Sans Pro SemiBold"/>
                <a:ea typeface="Source Sans Pro SemiBold"/>
                <a:cs typeface="Source Sans Pro SemiBold"/>
                <a:sym typeface="Source Sans Pro SemiBold"/>
              </a:defRPr>
            </a:lvl6pPr>
            <a:lvl7pPr lvl="6" algn="r">
              <a:buNone/>
              <a:defRPr sz="1000">
                <a:solidFill>
                  <a:srgbClr val="35416C"/>
                </a:solidFill>
                <a:latin typeface="Source Sans Pro SemiBold"/>
                <a:ea typeface="Source Sans Pro SemiBold"/>
                <a:cs typeface="Source Sans Pro SemiBold"/>
                <a:sym typeface="Source Sans Pro SemiBold"/>
              </a:defRPr>
            </a:lvl7pPr>
            <a:lvl8pPr lvl="7" algn="r">
              <a:buNone/>
              <a:defRPr sz="1000">
                <a:solidFill>
                  <a:srgbClr val="35416C"/>
                </a:solidFill>
                <a:latin typeface="Source Sans Pro SemiBold"/>
                <a:ea typeface="Source Sans Pro SemiBold"/>
                <a:cs typeface="Source Sans Pro SemiBold"/>
                <a:sym typeface="Source Sans Pro SemiBold"/>
              </a:defRPr>
            </a:lvl8pPr>
            <a:lvl9pPr lvl="8" algn="r">
              <a:buNone/>
              <a:defRPr sz="1000">
                <a:solidFill>
                  <a:srgbClr val="35416C"/>
                </a:solidFill>
                <a:latin typeface="Source Sans Pro SemiBold"/>
                <a:ea typeface="Source Sans Pro SemiBold"/>
                <a:cs typeface="Source Sans Pro SemiBold"/>
                <a:sym typeface="Source Sans Pro SemiBold"/>
              </a:defRPr>
            </a:lvl9pPr>
          </a:lstStyle>
          <a:p>
            <a:pPr marL="0" lvl="0" indent="0" algn="r" rtl="0">
              <a:spcBef>
                <a:spcPts val="0"/>
              </a:spcBef>
              <a:spcAft>
                <a:spcPts val="0"/>
              </a:spcAft>
              <a:buNone/>
            </a:pPr>
            <a:fld id="{00000000-1234-1234-1234-123412341234}" type="slidenum">
              <a:rPr lang="fi"/>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ctrTitle"/>
          </p:nvPr>
        </p:nvSpPr>
        <p:spPr>
          <a:xfrm>
            <a:off x="311708" y="2676525"/>
            <a:ext cx="8520600" cy="205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sz="2700"/>
              <a:t>Financing Putin’s war: Fossil fuel exports from Russia in the first six months of the invasion of Ukraine</a:t>
            </a:r>
            <a:endParaRPr sz="2700"/>
          </a:p>
        </p:txBody>
      </p:sp>
      <p:sp>
        <p:nvSpPr>
          <p:cNvPr id="75" name="Google Shape;75;p16"/>
          <p:cNvSpPr txBox="1">
            <a:spLocks noGrp="1"/>
          </p:cNvSpPr>
          <p:nvPr>
            <p:ph type="subTitle" idx="1"/>
          </p:nvPr>
        </p:nvSpPr>
        <p:spPr>
          <a:xfrm>
            <a:off x="311700" y="29865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200" dirty="0">
              <a:solidFill>
                <a:schemeClr val="dk1"/>
              </a:solidFill>
            </a:endParaRPr>
          </a:p>
          <a:p>
            <a:pPr marL="0" lvl="0" indent="0" algn="ctr" rtl="0">
              <a:spcBef>
                <a:spcPts val="0"/>
              </a:spcBef>
              <a:spcAft>
                <a:spcPts val="0"/>
              </a:spcAft>
              <a:buNone/>
            </a:pPr>
            <a:endParaRPr sz="2200" dirty="0"/>
          </a:p>
          <a:p>
            <a:pPr marL="0" lvl="0" indent="0" algn="ctr" rtl="0">
              <a:spcBef>
                <a:spcPts val="0"/>
              </a:spcBef>
              <a:spcAft>
                <a:spcPts val="0"/>
              </a:spcAft>
              <a:buNone/>
            </a:pPr>
            <a:r>
              <a:rPr lang="fi" sz="1800" dirty="0"/>
              <a:t>Andrei Ilas, analyst</a:t>
            </a:r>
            <a:endParaRPr sz="1800" dirty="0"/>
          </a:p>
          <a:p>
            <a:pPr marL="0" lvl="0" indent="0" algn="ctr" rtl="0">
              <a:spcBef>
                <a:spcPts val="0"/>
              </a:spcBef>
              <a:spcAft>
                <a:spcPts val="0"/>
              </a:spcAft>
              <a:buNone/>
            </a:pPr>
            <a:endParaRPr dirty="0"/>
          </a:p>
        </p:txBody>
      </p:sp>
      <p:pic>
        <p:nvPicPr>
          <p:cNvPr id="76" name="Google Shape;76;p16"/>
          <p:cNvPicPr preferRelativeResize="0"/>
          <p:nvPr/>
        </p:nvPicPr>
        <p:blipFill>
          <a:blip r:embed="rId3">
            <a:alphaModFix/>
          </a:blip>
          <a:stretch>
            <a:fillRect/>
          </a:stretch>
        </p:blipFill>
        <p:spPr>
          <a:xfrm>
            <a:off x="1671625" y="0"/>
            <a:ext cx="5800725" cy="2600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body" idx="1"/>
          </p:nvPr>
        </p:nvSpPr>
        <p:spPr>
          <a:xfrm>
            <a:off x="416550" y="1513375"/>
            <a:ext cx="3108900" cy="3141600"/>
          </a:xfrm>
          <a:prstGeom prst="rect">
            <a:avLst/>
          </a:prstGeom>
        </p:spPr>
        <p:txBody>
          <a:bodyPr spcFirstLastPara="1" wrap="square" lIns="91425" tIns="91425" rIns="91425" bIns="91425" anchor="t" anchorCtr="0">
            <a:noAutofit/>
          </a:bodyPr>
          <a:lstStyle/>
          <a:p>
            <a:pPr marL="457200" lvl="0" indent="-304800" algn="l" rtl="0">
              <a:lnSpc>
                <a:spcPct val="138000"/>
              </a:lnSpc>
              <a:spcBef>
                <a:spcPts val="120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Russia earned </a:t>
            </a:r>
            <a:r>
              <a:rPr lang="fi" sz="1200" b="1">
                <a:solidFill>
                  <a:srgbClr val="000000"/>
                </a:solidFill>
                <a:latin typeface="Source Sans Pro"/>
                <a:ea typeface="Source Sans Pro"/>
                <a:cs typeface="Source Sans Pro"/>
                <a:sym typeface="Source Sans Pro"/>
              </a:rPr>
              <a:t>EUR 158 billion</a:t>
            </a:r>
            <a:r>
              <a:rPr lang="fi" sz="1200">
                <a:solidFill>
                  <a:srgbClr val="000000"/>
                </a:solidFill>
                <a:latin typeface="Source Sans Pro"/>
                <a:ea typeface="Source Sans Pro"/>
                <a:cs typeface="Source Sans Pro"/>
                <a:sym typeface="Source Sans Pro"/>
              </a:rPr>
              <a:t> in revenue from fossil fuel exports in the first six months of the war (February 24 to August 24). </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The </a:t>
            </a:r>
            <a:r>
              <a:rPr lang="fi" sz="1200" b="1">
                <a:solidFill>
                  <a:srgbClr val="000000"/>
                </a:solidFill>
                <a:latin typeface="Source Sans Pro"/>
                <a:ea typeface="Source Sans Pro"/>
                <a:cs typeface="Source Sans Pro"/>
                <a:sym typeface="Source Sans Pro"/>
              </a:rPr>
              <a:t>EU</a:t>
            </a:r>
            <a:r>
              <a:rPr lang="fi" sz="1200">
                <a:solidFill>
                  <a:srgbClr val="000000"/>
                </a:solidFill>
                <a:latin typeface="Source Sans Pro"/>
                <a:ea typeface="Source Sans Pro"/>
                <a:cs typeface="Source Sans Pro"/>
                <a:sym typeface="Source Sans Pro"/>
              </a:rPr>
              <a:t> imported </a:t>
            </a:r>
            <a:r>
              <a:rPr lang="fi" sz="1200" b="1">
                <a:solidFill>
                  <a:srgbClr val="000000"/>
                </a:solidFill>
                <a:latin typeface="Source Sans Pro"/>
                <a:ea typeface="Source Sans Pro"/>
                <a:cs typeface="Source Sans Pro"/>
                <a:sym typeface="Source Sans Pro"/>
              </a:rPr>
              <a:t>54%</a:t>
            </a:r>
            <a:r>
              <a:rPr lang="fi" sz="1200">
                <a:solidFill>
                  <a:srgbClr val="000000"/>
                </a:solidFill>
                <a:latin typeface="Source Sans Pro"/>
                <a:ea typeface="Source Sans Pro"/>
                <a:cs typeface="Source Sans Pro"/>
                <a:sym typeface="Source Sans Pro"/>
              </a:rPr>
              <a:t> of this, worth approximately </a:t>
            </a:r>
            <a:r>
              <a:rPr lang="fi" sz="1200" b="1">
                <a:solidFill>
                  <a:srgbClr val="000000"/>
                </a:solidFill>
                <a:latin typeface="Source Sans Pro"/>
                <a:ea typeface="Source Sans Pro"/>
                <a:cs typeface="Source Sans Pro"/>
                <a:sym typeface="Source Sans Pro"/>
              </a:rPr>
              <a:t>EUR 85 billion</a:t>
            </a:r>
            <a:r>
              <a:rPr lang="fi" sz="1200">
                <a:solidFill>
                  <a:srgbClr val="000000"/>
                </a:solidFill>
                <a:latin typeface="Source Sans Pro"/>
                <a:ea typeface="Source Sans Pro"/>
                <a:cs typeface="Source Sans Pro"/>
                <a:sym typeface="Source Sans Pro"/>
              </a:rPr>
              <a:t>. </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Fossil fuel exports have contributed approximately </a:t>
            </a:r>
            <a:r>
              <a:rPr lang="fi" sz="1200" b="1">
                <a:solidFill>
                  <a:srgbClr val="000000"/>
                </a:solidFill>
                <a:latin typeface="Source Sans Pro"/>
                <a:ea typeface="Source Sans Pro"/>
                <a:cs typeface="Source Sans Pro"/>
                <a:sym typeface="Source Sans Pro"/>
              </a:rPr>
              <a:t>EUR 43 billion</a:t>
            </a:r>
            <a:r>
              <a:rPr lang="fi" sz="1200">
                <a:solidFill>
                  <a:srgbClr val="000000"/>
                </a:solidFill>
                <a:latin typeface="Source Sans Pro"/>
                <a:ea typeface="Source Sans Pro"/>
                <a:cs typeface="Source Sans Pro"/>
                <a:sym typeface="Source Sans Pro"/>
              </a:rPr>
              <a:t> to Russia’s </a:t>
            </a:r>
            <a:r>
              <a:rPr lang="fi" sz="1200" b="1">
                <a:solidFill>
                  <a:srgbClr val="000000"/>
                </a:solidFill>
                <a:latin typeface="Source Sans Pro"/>
                <a:ea typeface="Source Sans Pro"/>
                <a:cs typeface="Source Sans Pro"/>
                <a:sym typeface="Source Sans Pro"/>
              </a:rPr>
              <a:t>federal budget</a:t>
            </a:r>
            <a:r>
              <a:rPr lang="fi" sz="1200">
                <a:solidFill>
                  <a:srgbClr val="000000"/>
                </a:solidFill>
                <a:latin typeface="Source Sans Pro"/>
                <a:ea typeface="Source Sans Pro"/>
                <a:cs typeface="Source Sans Pro"/>
                <a:sym typeface="Source Sans Pro"/>
              </a:rPr>
              <a:t> since the start of the invasion.</a:t>
            </a:r>
            <a:endParaRPr sz="1200">
              <a:solidFill>
                <a:srgbClr val="000000"/>
              </a:solidFill>
              <a:latin typeface="Source Sans Pro"/>
              <a:ea typeface="Source Sans Pro"/>
              <a:cs typeface="Source Sans Pro"/>
              <a:sym typeface="Source Sans Pro"/>
            </a:endParaRPr>
          </a:p>
          <a:p>
            <a:pPr marL="457200" lvl="0" indent="0" algn="l" rtl="0">
              <a:spcBef>
                <a:spcPts val="1200"/>
              </a:spcBef>
              <a:spcAft>
                <a:spcPts val="1600"/>
              </a:spcAft>
              <a:buNone/>
            </a:pPr>
            <a:endParaRPr sz="1200">
              <a:solidFill>
                <a:srgbClr val="000000"/>
              </a:solidFill>
              <a:latin typeface="Source Sans Pro"/>
              <a:ea typeface="Source Sans Pro"/>
              <a:cs typeface="Source Sans Pro"/>
              <a:sym typeface="Source Sans Pro"/>
            </a:endParaRPr>
          </a:p>
        </p:txBody>
      </p:sp>
      <p:pic>
        <p:nvPicPr>
          <p:cNvPr id="82" name="Google Shape;82;p17"/>
          <p:cNvPicPr preferRelativeResize="0"/>
          <p:nvPr/>
        </p:nvPicPr>
        <p:blipFill>
          <a:blip r:embed="rId3">
            <a:alphaModFix/>
          </a:blip>
          <a:stretch>
            <a:fillRect/>
          </a:stretch>
        </p:blipFill>
        <p:spPr>
          <a:xfrm>
            <a:off x="3686900" y="898000"/>
            <a:ext cx="5074874" cy="3788400"/>
          </a:xfrm>
          <a:prstGeom prst="rect">
            <a:avLst/>
          </a:prstGeom>
          <a:noFill/>
          <a:ln>
            <a:noFill/>
          </a:ln>
        </p:spPr>
      </p:pic>
      <p:sp>
        <p:nvSpPr>
          <p:cNvPr id="83" name="Google Shape;83;p17"/>
          <p:cNvSpPr txBox="1">
            <a:spLocks noGrp="1"/>
          </p:cNvSpPr>
          <p:nvPr>
            <p:ph type="title"/>
          </p:nvPr>
        </p:nvSpPr>
        <p:spPr>
          <a:xfrm>
            <a:off x="319200" y="220450"/>
            <a:ext cx="3108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900"/>
              <a:t>Russia earned EUR 158 billion in revenue from fossil fuel exports since the war started</a:t>
            </a:r>
            <a:endParaRPr sz="19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body" idx="1"/>
          </p:nvPr>
        </p:nvSpPr>
        <p:spPr>
          <a:xfrm>
            <a:off x="454000" y="1623525"/>
            <a:ext cx="3476700" cy="3435600"/>
          </a:xfrm>
          <a:prstGeom prst="rect">
            <a:avLst/>
          </a:prstGeom>
        </p:spPr>
        <p:txBody>
          <a:bodyPr spcFirstLastPara="1" wrap="square" lIns="91425" tIns="91425" rIns="91425" bIns="91425" anchor="t" anchorCtr="0">
            <a:noAutofit/>
          </a:bodyPr>
          <a:lstStyle/>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After the EU, the largest fossil fuel importers were China (EUR34.9bln), Turkey (EUR10.7bln), India (EUR6.6bln), Japan (EUR2.5bln), Egypt (EUR2.3bln, and South Korea (EUR2bln). </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Within the EU, the largest importers were Germany (EUR19bln), Netherlands (EUR11.1bln), Italy (EUR8.6bln), Poland (EUR7.4bln), France (EUR5.5bln), Bulgaria (EUR5.2bln), Belgium (EUR4.5bln), and Spain (EUR3.3bln).</a:t>
            </a:r>
            <a:endParaRPr sz="1200">
              <a:solidFill>
                <a:srgbClr val="000000"/>
              </a:solidFill>
              <a:latin typeface="Source Sans Pro"/>
              <a:ea typeface="Source Sans Pro"/>
              <a:cs typeface="Source Sans Pro"/>
              <a:sym typeface="Source Sans Pro"/>
            </a:endParaRPr>
          </a:p>
          <a:p>
            <a:pPr marL="457200" lvl="0" indent="0" algn="l" rtl="0">
              <a:spcBef>
                <a:spcPts val="1200"/>
              </a:spcBef>
              <a:spcAft>
                <a:spcPts val="0"/>
              </a:spcAft>
              <a:buNone/>
            </a:pPr>
            <a:endParaRPr sz="1200">
              <a:solidFill>
                <a:srgbClr val="000000"/>
              </a:solidFill>
              <a:latin typeface="Source Sans Pro"/>
              <a:ea typeface="Source Sans Pro"/>
              <a:cs typeface="Source Sans Pro"/>
              <a:sym typeface="Source Sans Pro"/>
            </a:endParaRPr>
          </a:p>
          <a:p>
            <a:pPr marL="457200" lvl="0" indent="0" algn="l" rtl="0">
              <a:spcBef>
                <a:spcPts val="1200"/>
              </a:spcBef>
              <a:spcAft>
                <a:spcPts val="1600"/>
              </a:spcAft>
              <a:buNone/>
            </a:pPr>
            <a:endParaRPr sz="1200">
              <a:solidFill>
                <a:srgbClr val="000000"/>
              </a:solidFill>
              <a:latin typeface="Source Sans Pro"/>
              <a:ea typeface="Source Sans Pro"/>
              <a:cs typeface="Source Sans Pro"/>
              <a:sym typeface="Source Sans Pro"/>
            </a:endParaRPr>
          </a:p>
        </p:txBody>
      </p:sp>
      <p:sp>
        <p:nvSpPr>
          <p:cNvPr id="89" name="Google Shape;89;p18"/>
          <p:cNvSpPr txBox="1">
            <a:spLocks noGrp="1"/>
          </p:cNvSpPr>
          <p:nvPr>
            <p:ph type="title"/>
          </p:nvPr>
        </p:nvSpPr>
        <p:spPr>
          <a:xfrm>
            <a:off x="311700" y="295325"/>
            <a:ext cx="3108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900"/>
              <a:t>China has become the largest importer of Russian fossil fuel as Germany stepped back</a:t>
            </a:r>
            <a:endParaRPr sz="1900"/>
          </a:p>
        </p:txBody>
      </p:sp>
      <p:pic>
        <p:nvPicPr>
          <p:cNvPr id="90" name="Google Shape;90;p18"/>
          <p:cNvPicPr preferRelativeResize="0"/>
          <p:nvPr/>
        </p:nvPicPr>
        <p:blipFill>
          <a:blip r:embed="rId3">
            <a:alphaModFix/>
          </a:blip>
          <a:stretch>
            <a:fillRect/>
          </a:stretch>
        </p:blipFill>
        <p:spPr>
          <a:xfrm>
            <a:off x="4132750" y="389300"/>
            <a:ext cx="4286500" cy="4279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body" idx="1"/>
          </p:nvPr>
        </p:nvSpPr>
        <p:spPr>
          <a:xfrm>
            <a:off x="364150" y="959350"/>
            <a:ext cx="3476700" cy="3435600"/>
          </a:xfrm>
          <a:prstGeom prst="rect">
            <a:avLst/>
          </a:prstGeom>
        </p:spPr>
        <p:txBody>
          <a:bodyPr spcFirstLastPara="1" wrap="square" lIns="91425" tIns="91425" rIns="91425" bIns="91425" anchor="t" anchorCtr="0">
            <a:noAutofit/>
          </a:bodyPr>
          <a:lstStyle/>
          <a:p>
            <a:pPr marL="457200" lvl="0" indent="-304800" algn="l" rtl="0">
              <a:lnSpc>
                <a:spcPct val="138000"/>
              </a:lnSpc>
              <a:spcBef>
                <a:spcPts val="120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The value of exports </a:t>
            </a:r>
            <a:r>
              <a:rPr lang="fi" sz="1200" b="1">
                <a:solidFill>
                  <a:srgbClr val="000000"/>
                </a:solidFill>
                <a:latin typeface="Source Sans Pro"/>
                <a:ea typeface="Source Sans Pro"/>
                <a:cs typeface="Source Sans Pro"/>
                <a:sym typeface="Source Sans Pro"/>
              </a:rPr>
              <a:t>fell by 18%</a:t>
            </a:r>
            <a:r>
              <a:rPr lang="fi" sz="1200">
                <a:solidFill>
                  <a:srgbClr val="000000"/>
                </a:solidFill>
                <a:latin typeface="Source Sans Pro"/>
                <a:ea typeface="Source Sans Pro"/>
                <a:cs typeface="Source Sans Pro"/>
                <a:sym typeface="Source Sans Pro"/>
              </a:rPr>
              <a:t> in July-August, compared with February-March, on a seasonally adjusted basis. Exports to the </a:t>
            </a:r>
            <a:r>
              <a:rPr lang="fi" sz="1200" b="1">
                <a:solidFill>
                  <a:srgbClr val="000000"/>
                </a:solidFill>
                <a:latin typeface="Source Sans Pro"/>
                <a:ea typeface="Source Sans Pro"/>
                <a:cs typeface="Source Sans Pro"/>
                <a:sym typeface="Source Sans Pro"/>
              </a:rPr>
              <a:t>EU fell 35%</a:t>
            </a:r>
            <a:r>
              <a:rPr lang="fi" sz="1200">
                <a:solidFill>
                  <a:srgbClr val="000000"/>
                </a:solidFill>
                <a:latin typeface="Source Sans Pro"/>
                <a:ea typeface="Source Sans Pro"/>
                <a:cs typeface="Source Sans Pro"/>
                <a:sym typeface="Source Sans Pro"/>
              </a:rPr>
              <a:t>.</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Compared with the start of the invasion, the reductions in imports of Russian fossil fuels cost the country EUR 170 million per day in lost revenue in July and August.</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India, China, the United Arab Emirates, and Egypt saw the most significant increases in imports in July-August, compared with the start of the invasion. </a:t>
            </a:r>
            <a:endParaRPr sz="1200">
              <a:solidFill>
                <a:srgbClr val="000000"/>
              </a:solidFill>
              <a:latin typeface="Source Sans Pro"/>
              <a:ea typeface="Source Sans Pro"/>
              <a:cs typeface="Source Sans Pro"/>
              <a:sym typeface="Source Sans Pro"/>
            </a:endParaRPr>
          </a:p>
          <a:p>
            <a:pPr marL="457200" lvl="0" indent="0" algn="l" rtl="0">
              <a:spcBef>
                <a:spcPts val="1200"/>
              </a:spcBef>
              <a:spcAft>
                <a:spcPts val="1600"/>
              </a:spcAft>
              <a:buNone/>
            </a:pPr>
            <a:endParaRPr sz="1200">
              <a:solidFill>
                <a:srgbClr val="000000"/>
              </a:solidFill>
              <a:latin typeface="Source Sans Pro"/>
              <a:ea typeface="Source Sans Pro"/>
              <a:cs typeface="Source Sans Pro"/>
              <a:sym typeface="Source Sans Pro"/>
            </a:endParaRPr>
          </a:p>
        </p:txBody>
      </p:sp>
      <p:sp>
        <p:nvSpPr>
          <p:cNvPr id="96" name="Google Shape;96;p19"/>
          <p:cNvSpPr txBox="1">
            <a:spLocks noGrp="1"/>
          </p:cNvSpPr>
          <p:nvPr>
            <p:ph type="title"/>
          </p:nvPr>
        </p:nvSpPr>
        <p:spPr>
          <a:xfrm>
            <a:off x="326675" y="130600"/>
            <a:ext cx="3108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900"/>
              <a:t>Fossil fuel exports are down from the peak at the start of the invasion</a:t>
            </a:r>
            <a:endParaRPr sz="1900"/>
          </a:p>
        </p:txBody>
      </p:sp>
      <p:pic>
        <p:nvPicPr>
          <p:cNvPr id="97" name="Google Shape;97;p19"/>
          <p:cNvPicPr preferRelativeResize="0"/>
          <p:nvPr/>
        </p:nvPicPr>
        <p:blipFill>
          <a:blip r:embed="rId3">
            <a:alphaModFix/>
          </a:blip>
          <a:stretch>
            <a:fillRect/>
          </a:stretch>
        </p:blipFill>
        <p:spPr>
          <a:xfrm>
            <a:off x="3978275" y="834600"/>
            <a:ext cx="4916000" cy="368508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body" idx="1"/>
          </p:nvPr>
        </p:nvSpPr>
        <p:spPr>
          <a:xfrm>
            <a:off x="543825" y="1146525"/>
            <a:ext cx="3108900" cy="3141600"/>
          </a:xfrm>
          <a:prstGeom prst="rect">
            <a:avLst/>
          </a:prstGeom>
        </p:spPr>
        <p:txBody>
          <a:bodyPr spcFirstLastPara="1" wrap="square" lIns="91425" tIns="91425" rIns="91425" bIns="91425" anchor="t" anchorCtr="0">
            <a:noAutofit/>
          </a:bodyPr>
          <a:lstStyle/>
          <a:p>
            <a:pPr marL="457200" lvl="0" indent="-304800" algn="l" rtl="0">
              <a:lnSpc>
                <a:spcPct val="138000"/>
              </a:lnSpc>
              <a:spcBef>
                <a:spcPts val="120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After the EU coal ban entered into force on August 10, Russia's coal export volumes fell to the </a:t>
            </a:r>
            <a:r>
              <a:rPr lang="fi" sz="1200" b="1">
                <a:solidFill>
                  <a:srgbClr val="000000"/>
                </a:solidFill>
                <a:latin typeface="Source Sans Pro"/>
                <a:ea typeface="Source Sans Pro"/>
                <a:cs typeface="Source Sans Pro"/>
                <a:sym typeface="Source Sans Pro"/>
              </a:rPr>
              <a:t>lowest level</a:t>
            </a:r>
            <a:r>
              <a:rPr lang="fi" sz="1200">
                <a:solidFill>
                  <a:srgbClr val="000000"/>
                </a:solidFill>
                <a:latin typeface="Source Sans Pro"/>
                <a:ea typeface="Source Sans Pro"/>
                <a:cs typeface="Source Sans Pro"/>
                <a:sym typeface="Source Sans Pro"/>
              </a:rPr>
              <a:t> since the start of the invasion. </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Russia failed to find other buyers to replace demand from the EU, although the ban has been public knowledge for months. </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In the weeks after the coal ban, there have been </a:t>
            </a:r>
            <a:r>
              <a:rPr lang="fi" sz="1200" b="1">
                <a:solidFill>
                  <a:srgbClr val="000000"/>
                </a:solidFill>
                <a:latin typeface="Source Sans Pro"/>
                <a:ea typeface="Source Sans Pro"/>
                <a:cs typeface="Source Sans Pro"/>
                <a:sym typeface="Source Sans Pro"/>
              </a:rPr>
              <a:t>no notable increases</a:t>
            </a:r>
            <a:r>
              <a:rPr lang="fi" sz="1200">
                <a:solidFill>
                  <a:srgbClr val="000000"/>
                </a:solidFill>
                <a:latin typeface="Source Sans Pro"/>
                <a:ea typeface="Source Sans Pro"/>
                <a:cs typeface="Source Sans Pro"/>
                <a:sym typeface="Source Sans Pro"/>
              </a:rPr>
              <a:t> in shipment to any other country.</a:t>
            </a:r>
            <a:endParaRPr sz="1200">
              <a:solidFill>
                <a:srgbClr val="000000"/>
              </a:solidFill>
              <a:latin typeface="Source Sans Pro"/>
              <a:ea typeface="Source Sans Pro"/>
              <a:cs typeface="Source Sans Pro"/>
              <a:sym typeface="Source Sans Pro"/>
            </a:endParaRPr>
          </a:p>
          <a:p>
            <a:pPr marL="457200" lvl="0" indent="0" algn="l" rtl="0">
              <a:spcBef>
                <a:spcPts val="1200"/>
              </a:spcBef>
              <a:spcAft>
                <a:spcPts val="0"/>
              </a:spcAft>
              <a:buNone/>
            </a:pPr>
            <a:endParaRPr sz="1200">
              <a:solidFill>
                <a:srgbClr val="000000"/>
              </a:solidFill>
              <a:latin typeface="Source Sans Pro"/>
              <a:ea typeface="Source Sans Pro"/>
              <a:cs typeface="Source Sans Pro"/>
              <a:sym typeface="Source Sans Pro"/>
            </a:endParaRPr>
          </a:p>
          <a:p>
            <a:pPr marL="457200" lvl="0" indent="0" algn="l" rtl="0">
              <a:spcBef>
                <a:spcPts val="1200"/>
              </a:spcBef>
              <a:spcAft>
                <a:spcPts val="1600"/>
              </a:spcAft>
              <a:buNone/>
            </a:pPr>
            <a:endParaRPr sz="1200">
              <a:solidFill>
                <a:srgbClr val="000000"/>
              </a:solidFill>
              <a:latin typeface="Source Sans Pro"/>
              <a:ea typeface="Source Sans Pro"/>
              <a:cs typeface="Source Sans Pro"/>
              <a:sym typeface="Source Sans Pro"/>
            </a:endParaRPr>
          </a:p>
        </p:txBody>
      </p:sp>
      <p:sp>
        <p:nvSpPr>
          <p:cNvPr id="103" name="Google Shape;103;p20"/>
          <p:cNvSpPr txBox="1">
            <a:spLocks noGrp="1"/>
          </p:cNvSpPr>
          <p:nvPr>
            <p:ph type="title"/>
          </p:nvPr>
        </p:nvSpPr>
        <p:spPr>
          <a:xfrm>
            <a:off x="311700" y="295325"/>
            <a:ext cx="3108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900"/>
              <a:t>Coal ban has been effective in slashing Russia’s exports</a:t>
            </a:r>
            <a:endParaRPr sz="1900"/>
          </a:p>
        </p:txBody>
      </p:sp>
      <p:pic>
        <p:nvPicPr>
          <p:cNvPr id="104" name="Google Shape;104;p20"/>
          <p:cNvPicPr preferRelativeResize="0"/>
          <p:nvPr/>
        </p:nvPicPr>
        <p:blipFill>
          <a:blip r:embed="rId3">
            <a:alphaModFix/>
          </a:blip>
          <a:stretch>
            <a:fillRect/>
          </a:stretch>
        </p:blipFill>
        <p:spPr>
          <a:xfrm>
            <a:off x="3870725" y="547775"/>
            <a:ext cx="4948674" cy="3709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body" idx="1"/>
          </p:nvPr>
        </p:nvSpPr>
        <p:spPr>
          <a:xfrm>
            <a:off x="416550" y="1513375"/>
            <a:ext cx="3108900" cy="3141600"/>
          </a:xfrm>
          <a:prstGeom prst="rect">
            <a:avLst/>
          </a:prstGeom>
        </p:spPr>
        <p:txBody>
          <a:bodyPr spcFirstLastPara="1" wrap="square" lIns="91425" tIns="91425" rIns="91425" bIns="91425" anchor="t" anchorCtr="0">
            <a:noAutofit/>
          </a:bodyPr>
          <a:lstStyle/>
          <a:p>
            <a:pPr marL="457200" lvl="0" indent="-304800" algn="l" rtl="0">
              <a:spcBef>
                <a:spcPts val="120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EU imports stabilized after a fall from March to June</a:t>
            </a:r>
            <a:endParaRPr sz="1200">
              <a:solidFill>
                <a:srgbClr val="000000"/>
              </a:solidFill>
              <a:latin typeface="Source Sans Pro"/>
              <a:ea typeface="Source Sans Pro"/>
              <a:cs typeface="Source Sans Pro"/>
              <a:sym typeface="Source Sans Pro"/>
            </a:endParaRPr>
          </a:p>
          <a:p>
            <a:pPr marL="457200" lvl="0" indent="-304800" algn="l" rtl="0">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Exports outside the EU continued to climb</a:t>
            </a:r>
            <a:endParaRPr sz="1200">
              <a:solidFill>
                <a:srgbClr val="000000"/>
              </a:solidFill>
              <a:latin typeface="Source Sans Pro"/>
              <a:ea typeface="Source Sans Pro"/>
              <a:cs typeface="Source Sans Pro"/>
              <a:sym typeface="Source Sans Pro"/>
            </a:endParaRPr>
          </a:p>
          <a:p>
            <a:pPr marL="457200" lvl="0" indent="-304800" algn="l" rtl="0">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Russia’s pricing power increased — global prices increased and discount on Russian oil narrowed</a:t>
            </a:r>
            <a:endParaRPr sz="1200">
              <a:solidFill>
                <a:srgbClr val="000000"/>
              </a:solidFill>
              <a:latin typeface="Source Sans Pro"/>
              <a:ea typeface="Source Sans Pro"/>
              <a:cs typeface="Source Sans Pro"/>
              <a:sym typeface="Source Sans Pro"/>
            </a:endParaRPr>
          </a:p>
        </p:txBody>
      </p:sp>
      <p:sp>
        <p:nvSpPr>
          <p:cNvPr id="110" name="Google Shape;110;p21"/>
          <p:cNvSpPr txBox="1">
            <a:spLocks noGrp="1"/>
          </p:cNvSpPr>
          <p:nvPr>
            <p:ph type="title"/>
          </p:nvPr>
        </p:nvSpPr>
        <p:spPr>
          <a:xfrm>
            <a:off x="319200" y="220450"/>
            <a:ext cx="3108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900"/>
              <a:t>Revenue rebounded from June to August</a:t>
            </a:r>
            <a:endParaRPr sz="1900"/>
          </a:p>
        </p:txBody>
      </p:sp>
      <p:pic>
        <p:nvPicPr>
          <p:cNvPr id="111" name="Google Shape;111;p21"/>
          <p:cNvPicPr preferRelativeResize="0"/>
          <p:nvPr/>
        </p:nvPicPr>
        <p:blipFill>
          <a:blip r:embed="rId3">
            <a:alphaModFix/>
          </a:blip>
          <a:stretch>
            <a:fillRect/>
          </a:stretch>
        </p:blipFill>
        <p:spPr>
          <a:xfrm>
            <a:off x="3677850" y="457200"/>
            <a:ext cx="5313751" cy="42499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a:t>Implementing the oil price cap: Europe has the tools</a:t>
            </a:r>
            <a:endParaRPr/>
          </a:p>
        </p:txBody>
      </p:sp>
      <p:sp>
        <p:nvSpPr>
          <p:cNvPr id="117" name="Google Shape;117;p22"/>
          <p:cNvSpPr txBox="1">
            <a:spLocks noGrp="1"/>
          </p:cNvSpPr>
          <p:nvPr>
            <p:ph type="body" idx="1"/>
          </p:nvPr>
        </p:nvSpPr>
        <p:spPr>
          <a:xfrm>
            <a:off x="311700" y="1152475"/>
            <a:ext cx="4266000" cy="3141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fi"/>
              <a:t>Out of ship capacity carrying Russian fossil fuels in July</a:t>
            </a:r>
            <a:endParaRPr/>
          </a:p>
          <a:p>
            <a:pPr marL="914400" lvl="1" indent="-317500" algn="l" rtl="0">
              <a:spcBef>
                <a:spcPts val="0"/>
              </a:spcBef>
              <a:spcAft>
                <a:spcPts val="0"/>
              </a:spcAft>
              <a:buSzPts val="1400"/>
              <a:buChar char="○"/>
            </a:pPr>
            <a:r>
              <a:rPr lang="fi"/>
              <a:t>62% was owned by EU shipping companies</a:t>
            </a:r>
            <a:endParaRPr/>
          </a:p>
          <a:p>
            <a:pPr marL="914400" lvl="1" indent="-317500" algn="l" rtl="0">
              <a:spcBef>
                <a:spcPts val="0"/>
              </a:spcBef>
              <a:spcAft>
                <a:spcPts val="0"/>
              </a:spcAft>
              <a:buSzPts val="1400"/>
              <a:buChar char="○"/>
            </a:pPr>
            <a:r>
              <a:rPr lang="fi"/>
              <a:t>73% was insured in the UK and Norway</a:t>
            </a:r>
            <a:endParaRPr/>
          </a:p>
        </p:txBody>
      </p:sp>
      <p:pic>
        <p:nvPicPr>
          <p:cNvPr id="118" name="Google Shape;118;p22"/>
          <p:cNvPicPr preferRelativeResize="0"/>
          <p:nvPr/>
        </p:nvPicPr>
        <p:blipFill>
          <a:blip r:embed="rId3">
            <a:alphaModFix/>
          </a:blip>
          <a:stretch>
            <a:fillRect/>
          </a:stretch>
        </p:blipFill>
        <p:spPr>
          <a:xfrm>
            <a:off x="4577575" y="1346325"/>
            <a:ext cx="4451323" cy="3338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body" idx="1"/>
          </p:nvPr>
        </p:nvSpPr>
        <p:spPr>
          <a:xfrm>
            <a:off x="311700" y="1545300"/>
            <a:ext cx="3798600" cy="2726100"/>
          </a:xfrm>
          <a:prstGeom prst="rect">
            <a:avLst/>
          </a:prstGeom>
        </p:spPr>
        <p:txBody>
          <a:bodyPr spcFirstLastPara="1" wrap="square" lIns="91425" tIns="91425" rIns="91425" bIns="91425" anchor="t" anchorCtr="0">
            <a:noAutofit/>
          </a:bodyPr>
          <a:lstStyle/>
          <a:p>
            <a:pPr marL="457200" lvl="0" indent="-304800" algn="l" rtl="0">
              <a:lnSpc>
                <a:spcPct val="138000"/>
              </a:lnSpc>
              <a:spcBef>
                <a:spcPts val="120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Russia has dramatically cut gas flows to the EU by three fourths since the first half of 2022, in violation of existing contracts.</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Prices paid to Russia for gas are linked to prices on Europe’s internal market.</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As a result, prices have skyrocketed and Russia is making as much money on gas exports now as in the first half of 2021.</a:t>
            </a:r>
            <a:endParaRPr sz="1200">
              <a:solidFill>
                <a:srgbClr val="000000"/>
              </a:solidFill>
              <a:latin typeface="Source Sans Pro"/>
              <a:ea typeface="Source Sans Pro"/>
              <a:cs typeface="Source Sans Pro"/>
              <a:sym typeface="Source Sans Pro"/>
            </a:endParaRPr>
          </a:p>
          <a:p>
            <a:pPr marL="914400" lvl="1" indent="-304800" algn="l" rtl="0">
              <a:lnSpc>
                <a:spcPct val="138000"/>
              </a:lnSpc>
              <a:spcBef>
                <a:spcPts val="0"/>
              </a:spcBef>
              <a:spcAft>
                <a:spcPts val="0"/>
              </a:spcAft>
              <a:buClr>
                <a:srgbClr val="000000"/>
              </a:buClr>
              <a:buSzPts val="1200"/>
              <a:buFont typeface="Source Sans Pro"/>
              <a:buChar char="○"/>
            </a:pPr>
            <a:r>
              <a:rPr lang="fi" sz="1200">
                <a:solidFill>
                  <a:srgbClr val="000000"/>
                </a:solidFill>
              </a:rPr>
              <a:t>Pattern repeated this morning!</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Europe needs to decouple prices paid to Russia from internal prices.</a:t>
            </a:r>
            <a:endParaRPr sz="1200">
              <a:solidFill>
                <a:srgbClr val="000000"/>
              </a:solidFill>
              <a:latin typeface="Source Sans Pro"/>
              <a:ea typeface="Source Sans Pro"/>
              <a:cs typeface="Source Sans Pro"/>
              <a:sym typeface="Source Sans Pro"/>
            </a:endParaRPr>
          </a:p>
        </p:txBody>
      </p:sp>
      <p:sp>
        <p:nvSpPr>
          <p:cNvPr id="124" name="Google Shape;124;p23"/>
          <p:cNvSpPr txBox="1">
            <a:spLocks noGrp="1"/>
          </p:cNvSpPr>
          <p:nvPr>
            <p:ph type="title"/>
          </p:nvPr>
        </p:nvSpPr>
        <p:spPr>
          <a:xfrm>
            <a:off x="311700" y="295325"/>
            <a:ext cx="3108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900"/>
              <a:t>Action on gas import prices needed too: </a:t>
            </a:r>
            <a:r>
              <a:rPr lang="fi" sz="1900">
                <a:solidFill>
                  <a:schemeClr val="dk2"/>
                </a:solidFill>
              </a:rPr>
              <a:t>Russia’s gas blackmail is rewarded by EU market mechanisms</a:t>
            </a:r>
            <a:endParaRPr sz="1900"/>
          </a:p>
        </p:txBody>
      </p:sp>
      <p:pic>
        <p:nvPicPr>
          <p:cNvPr id="125" name="Google Shape;125;p23"/>
          <p:cNvPicPr preferRelativeResize="0"/>
          <p:nvPr/>
        </p:nvPicPr>
        <p:blipFill>
          <a:blip r:embed="rId3">
            <a:alphaModFix/>
          </a:blip>
          <a:stretch>
            <a:fillRect/>
          </a:stretch>
        </p:blipFill>
        <p:spPr>
          <a:xfrm>
            <a:off x="4074675" y="751375"/>
            <a:ext cx="4610100" cy="3457575"/>
          </a:xfrm>
          <a:prstGeom prst="rect">
            <a:avLst/>
          </a:prstGeom>
          <a:noFill/>
          <a:ln>
            <a:noFill/>
          </a:ln>
        </p:spPr>
      </p:pic>
      <p:cxnSp>
        <p:nvCxnSpPr>
          <p:cNvPr id="126" name="Google Shape;126;p23"/>
          <p:cNvCxnSpPr/>
          <p:nvPr/>
        </p:nvCxnSpPr>
        <p:spPr>
          <a:xfrm>
            <a:off x="4472600" y="3441175"/>
            <a:ext cx="4089300" cy="0"/>
          </a:xfrm>
          <a:prstGeom prst="straightConnector1">
            <a:avLst/>
          </a:prstGeom>
          <a:noFill/>
          <a:ln w="19050" cap="flat" cmpd="sng">
            <a:solidFill>
              <a:srgbClr val="674EA7"/>
            </a:solidFill>
            <a:prstDash val="dot"/>
            <a:round/>
            <a:headEnd type="none" w="med" len="med"/>
            <a:tailEnd type="none" w="med" len="med"/>
          </a:ln>
        </p:spPr>
      </p:cxnSp>
      <p:cxnSp>
        <p:nvCxnSpPr>
          <p:cNvPr id="127" name="Google Shape;127;p23"/>
          <p:cNvCxnSpPr/>
          <p:nvPr/>
        </p:nvCxnSpPr>
        <p:spPr>
          <a:xfrm>
            <a:off x="4472600" y="1617950"/>
            <a:ext cx="4089300" cy="0"/>
          </a:xfrm>
          <a:prstGeom prst="straightConnector1">
            <a:avLst/>
          </a:prstGeom>
          <a:noFill/>
          <a:ln w="19050" cap="flat" cmpd="sng">
            <a:solidFill>
              <a:srgbClr val="A61C00"/>
            </a:solidFill>
            <a:prstDash val="dot"/>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body" idx="1"/>
          </p:nvPr>
        </p:nvSpPr>
        <p:spPr>
          <a:xfrm>
            <a:off x="543825" y="973300"/>
            <a:ext cx="7901400" cy="3314700"/>
          </a:xfrm>
          <a:prstGeom prst="rect">
            <a:avLst/>
          </a:prstGeom>
        </p:spPr>
        <p:txBody>
          <a:bodyPr spcFirstLastPara="1" wrap="square" lIns="91425" tIns="91425" rIns="91425" bIns="91425" anchor="t" anchorCtr="0">
            <a:noAutofit/>
          </a:bodyPr>
          <a:lstStyle/>
          <a:p>
            <a:pPr marL="457200" lvl="0" indent="-304800" algn="l" rtl="0">
              <a:spcBef>
                <a:spcPts val="1200"/>
              </a:spcBef>
              <a:spcAft>
                <a:spcPts val="0"/>
              </a:spcAft>
              <a:buClr>
                <a:srgbClr val="000000"/>
              </a:buClr>
              <a:buSzPts val="1200"/>
              <a:buFont typeface="Source Sans Pro"/>
              <a:buChar char="●"/>
            </a:pPr>
            <a:r>
              <a:rPr lang="fi" sz="1200" b="1">
                <a:solidFill>
                  <a:srgbClr val="000000"/>
                </a:solidFill>
                <a:latin typeface="Source Sans Pro"/>
                <a:ea typeface="Source Sans Pro"/>
                <a:cs typeface="Source Sans Pro"/>
                <a:sym typeface="Source Sans Pro"/>
              </a:rPr>
              <a:t>Slash oil </a:t>
            </a:r>
            <a:r>
              <a:rPr lang="fi" sz="1200" b="1" i="1">
                <a:solidFill>
                  <a:srgbClr val="000000"/>
                </a:solidFill>
                <a:latin typeface="Source Sans Pro"/>
                <a:ea typeface="Source Sans Pro"/>
                <a:cs typeface="Source Sans Pro"/>
                <a:sym typeface="Source Sans Pro"/>
              </a:rPr>
              <a:t>and gas</a:t>
            </a:r>
            <a:r>
              <a:rPr lang="fi" sz="1200" b="1">
                <a:solidFill>
                  <a:srgbClr val="000000"/>
                </a:solidFill>
                <a:latin typeface="Source Sans Pro"/>
                <a:ea typeface="Source Sans Pro"/>
                <a:cs typeface="Source Sans Pro"/>
                <a:sym typeface="Source Sans Pro"/>
              </a:rPr>
              <a:t> prices</a:t>
            </a:r>
            <a:r>
              <a:rPr lang="fi" sz="1200">
                <a:solidFill>
                  <a:srgbClr val="000000"/>
                </a:solidFill>
                <a:latin typeface="Source Sans Pro"/>
                <a:ea typeface="Source Sans Pro"/>
                <a:cs typeface="Source Sans Pro"/>
                <a:sym typeface="Source Sans Pro"/>
              </a:rPr>
              <a:t> paid to Russia with price caps, high import tariffs and/or shipping charges.</a:t>
            </a:r>
            <a:endParaRPr sz="1200">
              <a:solidFill>
                <a:srgbClr val="000000"/>
              </a:solidFill>
              <a:latin typeface="Source Sans Pro"/>
              <a:ea typeface="Source Sans Pro"/>
              <a:cs typeface="Source Sans Pro"/>
              <a:sym typeface="Source Sans Pro"/>
            </a:endParaRPr>
          </a:p>
          <a:p>
            <a:pPr marL="914400" lvl="1" indent="-304800" algn="l" rtl="0">
              <a:spcBef>
                <a:spcPts val="0"/>
              </a:spcBef>
              <a:spcAft>
                <a:spcPts val="0"/>
              </a:spcAft>
              <a:buClr>
                <a:srgbClr val="000000"/>
              </a:buClr>
              <a:buSzPts val="1200"/>
              <a:buFont typeface="Source Sans Pro"/>
              <a:buChar char="○"/>
            </a:pPr>
            <a:r>
              <a:rPr lang="fi" sz="1200">
                <a:solidFill>
                  <a:srgbClr val="000000"/>
                </a:solidFill>
              </a:rPr>
              <a:t>Including prices paid by third countries</a:t>
            </a:r>
            <a:r>
              <a:rPr lang="fi" sz="1200">
                <a:solidFill>
                  <a:srgbClr val="000000"/>
                </a:solidFill>
                <a:latin typeface="Source Sans Pro"/>
                <a:ea typeface="Source Sans Pro"/>
                <a:cs typeface="Source Sans Pro"/>
                <a:sym typeface="Source Sans Pro"/>
              </a:rPr>
              <a:t> </a:t>
            </a:r>
            <a:endParaRPr sz="1200">
              <a:solidFill>
                <a:srgbClr val="000000"/>
              </a:solidFill>
              <a:latin typeface="Source Sans Pro"/>
              <a:ea typeface="Source Sans Pro"/>
              <a:cs typeface="Source Sans Pro"/>
              <a:sym typeface="Source Sans Pro"/>
            </a:endParaRPr>
          </a:p>
          <a:p>
            <a:pPr marL="457200" lvl="0" indent="-304800" algn="l" rtl="0">
              <a:spcBef>
                <a:spcPts val="0"/>
              </a:spcBef>
              <a:spcAft>
                <a:spcPts val="0"/>
              </a:spcAft>
              <a:buClr>
                <a:srgbClr val="000000"/>
              </a:buClr>
              <a:buSzPts val="1200"/>
              <a:buFont typeface="Source Sans Pro"/>
              <a:buChar char="●"/>
            </a:pPr>
            <a:r>
              <a:rPr lang="fi" sz="1200">
                <a:solidFill>
                  <a:srgbClr val="000000"/>
                </a:solidFill>
                <a:latin typeface="Source Sans Pro"/>
                <a:ea typeface="Source Sans Pro"/>
                <a:cs typeface="Source Sans Pro"/>
                <a:sym typeface="Source Sans Pro"/>
              </a:rPr>
              <a:t>Implement </a:t>
            </a:r>
            <a:r>
              <a:rPr lang="fi" sz="1200" b="1">
                <a:solidFill>
                  <a:srgbClr val="000000"/>
                </a:solidFill>
                <a:latin typeface="Source Sans Pro"/>
                <a:ea typeface="Source Sans Pro"/>
                <a:cs typeface="Source Sans Pro"/>
                <a:sym typeface="Source Sans Pro"/>
              </a:rPr>
              <a:t>short-term energy-saving measures</a:t>
            </a:r>
            <a:r>
              <a:rPr lang="fi" sz="1200">
                <a:solidFill>
                  <a:srgbClr val="000000"/>
                </a:solidFill>
                <a:latin typeface="Source Sans Pro"/>
                <a:ea typeface="Source Sans Pro"/>
                <a:cs typeface="Source Sans Pro"/>
                <a:sym typeface="Source Sans Pro"/>
              </a:rPr>
              <a:t> such as lowering indoor temperatures in public buildings, offering cash incentives to consumers to reduce consumption, rationing gas to industrial users, lowering speed limits and cutting the prices of public transport.</a:t>
            </a:r>
            <a:endParaRPr sz="1200">
              <a:solidFill>
                <a:srgbClr val="000000"/>
              </a:solidFill>
              <a:latin typeface="Source Sans Pro"/>
              <a:ea typeface="Source Sans Pro"/>
              <a:cs typeface="Source Sans Pro"/>
              <a:sym typeface="Source Sans Pro"/>
            </a:endParaRPr>
          </a:p>
          <a:p>
            <a:pPr marL="457200" lvl="0" indent="-304800" algn="l" rtl="0">
              <a:spcBef>
                <a:spcPts val="0"/>
              </a:spcBef>
              <a:spcAft>
                <a:spcPts val="0"/>
              </a:spcAft>
              <a:buClr>
                <a:srgbClr val="000000"/>
              </a:buClr>
              <a:buSzPts val="1200"/>
              <a:buFont typeface="Source Sans Pro"/>
              <a:buChar char="●"/>
            </a:pPr>
            <a:r>
              <a:rPr lang="fi" sz="1200" b="1">
                <a:solidFill>
                  <a:srgbClr val="000000"/>
                </a:solidFill>
                <a:latin typeface="Source Sans Pro"/>
                <a:ea typeface="Source Sans Pro"/>
                <a:cs typeface="Source Sans Pro"/>
                <a:sym typeface="Source Sans Pro"/>
              </a:rPr>
              <a:t>Avert a subsidy price war for gas. Support the incomes</a:t>
            </a:r>
            <a:r>
              <a:rPr lang="fi" sz="1200">
                <a:solidFill>
                  <a:srgbClr val="000000"/>
                </a:solidFill>
                <a:latin typeface="Source Sans Pro"/>
                <a:ea typeface="Source Sans Pro"/>
                <a:cs typeface="Source Sans Pro"/>
                <a:sym typeface="Source Sans Pro"/>
              </a:rPr>
              <a:t> of vulnerable groups, instead of supporting fossil fuel consumption which only drives up prices further.</a:t>
            </a:r>
            <a:endParaRPr sz="1200">
              <a:solidFill>
                <a:srgbClr val="000000"/>
              </a:solidFill>
              <a:latin typeface="Source Sans Pro"/>
              <a:ea typeface="Source Sans Pro"/>
              <a:cs typeface="Source Sans Pro"/>
              <a:sym typeface="Source Sans Pro"/>
            </a:endParaRPr>
          </a:p>
          <a:p>
            <a:pPr marL="457200" lvl="0" indent="-304800" algn="l" rtl="0">
              <a:lnSpc>
                <a:spcPct val="138000"/>
              </a:lnSpc>
              <a:spcBef>
                <a:spcPts val="0"/>
              </a:spcBef>
              <a:spcAft>
                <a:spcPts val="0"/>
              </a:spcAft>
              <a:buClr>
                <a:srgbClr val="000000"/>
              </a:buClr>
              <a:buSzPts val="1200"/>
              <a:buFont typeface="Source Sans Pro"/>
              <a:buChar char="●"/>
            </a:pPr>
            <a:r>
              <a:rPr lang="fi" sz="1200" b="1">
                <a:solidFill>
                  <a:srgbClr val="000000"/>
                </a:solidFill>
                <a:latin typeface="Source Sans Pro"/>
                <a:ea typeface="Source Sans Pro"/>
                <a:cs typeface="Source Sans Pro"/>
                <a:sym typeface="Source Sans Pro"/>
              </a:rPr>
              <a:t>Accelerate the deployment of clean energy, heat pumps, electric vehicles</a:t>
            </a:r>
            <a:r>
              <a:rPr lang="fi" sz="1200">
                <a:solidFill>
                  <a:srgbClr val="000000"/>
                </a:solidFill>
                <a:latin typeface="Source Sans Pro"/>
                <a:ea typeface="Source Sans Pro"/>
                <a:cs typeface="Source Sans Pro"/>
                <a:sym typeface="Source Sans Pro"/>
              </a:rPr>
              <a:t>, and other technologies that can replace Russian fossil fuels over the next years.</a:t>
            </a:r>
            <a:endParaRPr sz="1200">
              <a:solidFill>
                <a:srgbClr val="000000"/>
              </a:solidFill>
              <a:latin typeface="Source Sans Pro"/>
              <a:ea typeface="Source Sans Pro"/>
              <a:cs typeface="Source Sans Pro"/>
              <a:sym typeface="Source Sans Pro"/>
            </a:endParaRPr>
          </a:p>
          <a:p>
            <a:pPr marL="457200" lvl="0" indent="0" algn="l" rtl="0">
              <a:spcBef>
                <a:spcPts val="1200"/>
              </a:spcBef>
              <a:spcAft>
                <a:spcPts val="0"/>
              </a:spcAft>
              <a:buNone/>
            </a:pPr>
            <a:endParaRPr sz="1200">
              <a:solidFill>
                <a:srgbClr val="000000"/>
              </a:solidFill>
              <a:latin typeface="Source Sans Pro"/>
              <a:ea typeface="Source Sans Pro"/>
              <a:cs typeface="Source Sans Pro"/>
              <a:sym typeface="Source Sans Pro"/>
            </a:endParaRPr>
          </a:p>
          <a:p>
            <a:pPr marL="457200" lvl="0" indent="0" algn="l" rtl="0">
              <a:spcBef>
                <a:spcPts val="1600"/>
              </a:spcBef>
              <a:spcAft>
                <a:spcPts val="1600"/>
              </a:spcAft>
              <a:buNone/>
            </a:pPr>
            <a:endParaRPr sz="1200">
              <a:solidFill>
                <a:srgbClr val="000000"/>
              </a:solidFill>
              <a:latin typeface="Source Sans Pro"/>
              <a:ea typeface="Source Sans Pro"/>
              <a:cs typeface="Source Sans Pro"/>
              <a:sym typeface="Source Sans Pro"/>
            </a:endParaRPr>
          </a:p>
        </p:txBody>
      </p:sp>
      <p:sp>
        <p:nvSpPr>
          <p:cNvPr id="133" name="Google Shape;133;p24"/>
          <p:cNvSpPr txBox="1">
            <a:spLocks noGrp="1"/>
          </p:cNvSpPr>
          <p:nvPr>
            <p:ph type="title"/>
          </p:nvPr>
        </p:nvSpPr>
        <p:spPr>
          <a:xfrm>
            <a:off x="311700" y="295325"/>
            <a:ext cx="7789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sz="1900"/>
              <a:t>Policy Recommendations </a:t>
            </a:r>
            <a:endParaRPr sz="19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i"/>
              <a:t>Thank you!</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a:spLocks noGrp="1"/>
          </p:cNvSpPr>
          <p:nvPr>
            <p:ph type="title"/>
          </p:nvPr>
        </p:nvSpPr>
        <p:spPr>
          <a:xfrm>
            <a:off x="311700" y="1986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a:t>This morning: Europe’s reward to Putin for the decision to shut down Nord Stream 1</a:t>
            </a:r>
            <a:endParaRPr/>
          </a:p>
        </p:txBody>
      </p:sp>
      <p:pic>
        <p:nvPicPr>
          <p:cNvPr id="144" name="Google Shape;144;p26"/>
          <p:cNvPicPr preferRelativeResize="0"/>
          <p:nvPr/>
        </p:nvPicPr>
        <p:blipFill>
          <a:blip r:embed="rId3">
            <a:alphaModFix/>
          </a:blip>
          <a:stretch>
            <a:fillRect/>
          </a:stretch>
        </p:blipFill>
        <p:spPr>
          <a:xfrm>
            <a:off x="1490975" y="1347475"/>
            <a:ext cx="6214174" cy="3740525"/>
          </a:xfrm>
          <a:prstGeom prst="rect">
            <a:avLst/>
          </a:prstGeom>
          <a:noFill/>
          <a:ln>
            <a:noFill/>
          </a:ln>
        </p:spPr>
      </p:pic>
      <p:cxnSp>
        <p:nvCxnSpPr>
          <p:cNvPr id="145" name="Google Shape;145;p26"/>
          <p:cNvCxnSpPr/>
          <p:nvPr/>
        </p:nvCxnSpPr>
        <p:spPr>
          <a:xfrm rot="10800000" flipH="1">
            <a:off x="6901500" y="1839850"/>
            <a:ext cx="104400" cy="2505900"/>
          </a:xfrm>
          <a:prstGeom prst="straightConnector1">
            <a:avLst/>
          </a:prstGeom>
          <a:noFill/>
          <a:ln w="9525" cap="flat" cmpd="sng">
            <a:solidFill>
              <a:srgbClr val="FF0000"/>
            </a:solidFill>
            <a:prstDash val="solid"/>
            <a:round/>
            <a:headEnd type="none" w="med" len="med"/>
            <a:tailEnd type="triangl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7"/>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sp>
        <p:nvSpPr>
          <p:cNvPr id="151" name="Google Shape;151;p27"/>
          <p:cNvSpPr txBox="1">
            <a:spLocks noGrp="1"/>
          </p:cNvSpPr>
          <p:nvPr>
            <p:ph type="body" idx="1"/>
          </p:nvPr>
        </p:nvSpPr>
        <p:spPr>
          <a:xfrm>
            <a:off x="311700" y="1152475"/>
            <a:ext cx="8520600" cy="31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52" name="Google Shape;152;p27"/>
          <p:cNvPicPr preferRelativeResize="0"/>
          <p:nvPr/>
        </p:nvPicPr>
        <p:blipFill>
          <a:blip r:embed="rId3">
            <a:alphaModFix/>
          </a:blip>
          <a:stretch>
            <a:fillRect/>
          </a:stretch>
        </p:blipFill>
        <p:spPr>
          <a:xfrm>
            <a:off x="1639944" y="0"/>
            <a:ext cx="5864112"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8"/>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a:t>Gas demand begins to react</a:t>
            </a:r>
            <a:endParaRPr/>
          </a:p>
        </p:txBody>
      </p:sp>
      <p:sp>
        <p:nvSpPr>
          <p:cNvPr id="158" name="Google Shape;158;p28"/>
          <p:cNvSpPr txBox="1">
            <a:spLocks noGrp="1"/>
          </p:cNvSpPr>
          <p:nvPr>
            <p:ph type="body" idx="1"/>
          </p:nvPr>
        </p:nvSpPr>
        <p:spPr>
          <a:xfrm>
            <a:off x="311700" y="1152475"/>
            <a:ext cx="8520600" cy="31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59" name="Google Shape;159;p28"/>
          <p:cNvPicPr preferRelativeResize="0"/>
          <p:nvPr/>
        </p:nvPicPr>
        <p:blipFill>
          <a:blip r:embed="rId3">
            <a:alphaModFix/>
          </a:blip>
          <a:stretch>
            <a:fillRect/>
          </a:stretch>
        </p:blipFill>
        <p:spPr>
          <a:xfrm>
            <a:off x="1676400" y="770700"/>
            <a:ext cx="5830400" cy="4372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sz="2300"/>
              <a:t>Gas-fired power generation still up due to weak nuclear&amp;hydro</a:t>
            </a:r>
            <a:endParaRPr sz="2300"/>
          </a:p>
        </p:txBody>
      </p:sp>
      <p:sp>
        <p:nvSpPr>
          <p:cNvPr id="165" name="Google Shape;165;p29"/>
          <p:cNvSpPr txBox="1">
            <a:spLocks noGrp="1"/>
          </p:cNvSpPr>
          <p:nvPr>
            <p:ph type="body" idx="1"/>
          </p:nvPr>
        </p:nvSpPr>
        <p:spPr>
          <a:xfrm>
            <a:off x="311700" y="1152475"/>
            <a:ext cx="8520600" cy="31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6" name="Google Shape;166;p29"/>
          <p:cNvPicPr preferRelativeResize="0"/>
          <p:nvPr/>
        </p:nvPicPr>
        <p:blipFill>
          <a:blip r:embed="rId3">
            <a:alphaModFix/>
          </a:blip>
          <a:stretch>
            <a:fillRect/>
          </a:stretch>
        </p:blipFill>
        <p:spPr>
          <a:xfrm>
            <a:off x="2148026" y="887700"/>
            <a:ext cx="5674399" cy="42557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0"/>
          <p:cNvSpPr txBox="1">
            <a:spLocks noGrp="1"/>
          </p:cNvSpPr>
          <p:nvPr>
            <p:ph type="title"/>
          </p:nvPr>
        </p:nvSpPr>
        <p:spPr>
          <a:xfrm>
            <a:off x="311700" y="1980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a:t>Spain gas price subsidy case study</a:t>
            </a:r>
            <a:endParaRPr/>
          </a:p>
        </p:txBody>
      </p:sp>
      <p:sp>
        <p:nvSpPr>
          <p:cNvPr id="172" name="Google Shape;172;p30"/>
          <p:cNvSpPr txBox="1">
            <a:spLocks noGrp="1"/>
          </p:cNvSpPr>
          <p:nvPr>
            <p:ph type="body" idx="1"/>
          </p:nvPr>
        </p:nvSpPr>
        <p:spPr>
          <a:xfrm>
            <a:off x="311700" y="1152475"/>
            <a:ext cx="3327900" cy="31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i"/>
              <a:t>Spain was the largest importer of Russian LNG in July-August, up from, third place in earlier months</a:t>
            </a:r>
            <a:endParaRPr/>
          </a:p>
        </p:txBody>
      </p:sp>
      <p:pic>
        <p:nvPicPr>
          <p:cNvPr id="173" name="Google Shape;173;p30"/>
          <p:cNvPicPr preferRelativeResize="0"/>
          <p:nvPr/>
        </p:nvPicPr>
        <p:blipFill>
          <a:blip r:embed="rId3">
            <a:alphaModFix/>
          </a:blip>
          <a:stretch>
            <a:fillRect/>
          </a:stretch>
        </p:blipFill>
        <p:spPr>
          <a:xfrm>
            <a:off x="3639700" y="1015275"/>
            <a:ext cx="5504302" cy="4128227"/>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333333"/>
      </a:dk1>
      <a:lt1>
        <a:srgbClr val="FFFFFF"/>
      </a:lt1>
      <a:dk2>
        <a:srgbClr val="35416C"/>
      </a:dk2>
      <a:lt2>
        <a:srgbClr val="CACACA"/>
      </a:lt2>
      <a:accent1>
        <a:srgbClr val="FFAB40"/>
      </a:accent1>
      <a:accent2>
        <a:srgbClr val="212121"/>
      </a:accent2>
      <a:accent3>
        <a:srgbClr val="78909C"/>
      </a:accent3>
      <a:accent4>
        <a:srgbClr val="FFAB40"/>
      </a:accent4>
      <a:accent5>
        <a:srgbClr val="0097A7"/>
      </a:accent5>
      <a:accent6>
        <a:srgbClr val="8CC9D0"/>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730</Words>
  <Application>Microsoft Office PowerPoint</Application>
  <PresentationFormat>On-screen Show (16:9)</PresentationFormat>
  <Paragraphs>45</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Source Sans Pro</vt:lpstr>
      <vt:lpstr>Source Sans Pro Black</vt:lpstr>
      <vt:lpstr>Arial</vt:lpstr>
      <vt:lpstr>Source Sans Pro SemiBold</vt:lpstr>
      <vt:lpstr>Simple Light</vt:lpstr>
      <vt:lpstr>Financing Putin’s war: Fossil fuel exports from Russia in the first six months of the invasion of Ukraine</vt:lpstr>
      <vt:lpstr>Russia earned EUR 158 billion in revenue from fossil fuel exports since the war started</vt:lpstr>
      <vt:lpstr>China has become the largest importer of Russian fossil fuel as Germany stepped back</vt:lpstr>
      <vt:lpstr>Fossil fuel exports are down from the peak at the start of the invasion</vt:lpstr>
      <vt:lpstr>Coal ban has been effective in slashing Russia’s exports</vt:lpstr>
      <vt:lpstr>Revenue rebounded from June to August</vt:lpstr>
      <vt:lpstr>Implementing the oil price cap: Europe has the tools</vt:lpstr>
      <vt:lpstr>Action on gas import prices needed too: Russia’s gas blackmail is rewarded by EU market mechanisms</vt:lpstr>
      <vt:lpstr>Policy Recommendations </vt:lpstr>
      <vt:lpstr>Thank you!</vt:lpstr>
      <vt:lpstr>This morning: Europe’s reward to Putin for the decision to shut down Nord Stream 1</vt:lpstr>
      <vt:lpstr>PowerPoint Presentation</vt:lpstr>
      <vt:lpstr>Gas demand begins to react</vt:lpstr>
      <vt:lpstr>Gas-fired power generation still up due to weak nuclear&amp;hydro</vt:lpstr>
      <vt:lpstr>Spain gas price subsidy case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Financing Putin’s war: Fossil fuel exports from Russia in the first six months of the invasion of Ukraine</dc:title>
  <dc:creator>Andrei Ilas</dc:creator>
  <cp:lastModifiedBy>Andrei Ilaș</cp:lastModifiedBy>
  <cp:revision>2</cp:revision>
  <dcterms:modified xsi:type="dcterms:W3CDTF">2022-09-15T07:30:27Z</dcterms:modified>
</cp:coreProperties>
</file>