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BORZESTI\Green_Hydrogen_model_v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production</a:t>
            </a:r>
            <a:r>
              <a:rPr lang="en-US" baseline="0"/>
              <a:t> (Mwh/h) in a 24 hours interval </a:t>
            </a:r>
            <a:endParaRPr lang="en-US"/>
          </a:p>
        </c:rich>
      </c:tx>
      <c:layout>
        <c:manualLayout>
          <c:xMode val="edge"/>
          <c:yMode val="edge"/>
          <c:x val="0.28105815406412132"/>
          <c:y val="9.07684225949048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26914499201361008"/>
          <c:y val="0.1833163407757703"/>
          <c:w val="0.72222838536513612"/>
          <c:h val="0.57344143725547692"/>
        </c:manualLayout>
      </c:layout>
      <c:areaChart>
        <c:grouping val="stacked"/>
        <c:varyColors val="0"/>
        <c:ser>
          <c:idx val="1"/>
          <c:order val="1"/>
          <c:tx>
            <c:v>Sales RES</c:v>
          </c:tx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RES_prod!$B$375:$Y$375</c:f>
              <c:numCache>
                <c:formatCode>_(* #,##0_);_(* \(#,##0\);_(* "-"??_);_(@_)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E-4942-8B64-2E04BAB1922E}"/>
            </c:ext>
          </c:extLst>
        </c:ser>
        <c:ser>
          <c:idx val="2"/>
          <c:order val="2"/>
          <c:tx>
            <c:strRef>
              <c:f>RES_prod!$A$376</c:f>
              <c:strCache>
                <c:ptCount val="1"/>
                <c:pt idx="0">
                  <c:v>Available Electrolysis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RES_prod!$B$376:$Y$376</c:f>
              <c:numCache>
                <c:formatCode>_(* #,##0_);_(* \(#,##0\);_(* "-"??_);_(@_)</c:formatCode>
                <c:ptCount val="24"/>
                <c:pt idx="0">
                  <c:v>16.676277531560572</c:v>
                </c:pt>
                <c:pt idx="1">
                  <c:v>17.320153018399129</c:v>
                </c:pt>
                <c:pt idx="2">
                  <c:v>18.180052628928276</c:v>
                </c:pt>
                <c:pt idx="3">
                  <c:v>18.802576467230733</c:v>
                </c:pt>
                <c:pt idx="4">
                  <c:v>19.140452284582331</c:v>
                </c:pt>
                <c:pt idx="5">
                  <c:v>20.033366839645439</c:v>
                </c:pt>
                <c:pt idx="6">
                  <c:v>9.1371660245769597</c:v>
                </c:pt>
                <c:pt idx="7">
                  <c:v>14.30610701383296</c:v>
                </c:pt>
                <c:pt idx="8">
                  <c:v>18.002412968842336</c:v>
                </c:pt>
                <c:pt idx="9">
                  <c:v>21.13769959897936</c:v>
                </c:pt>
                <c:pt idx="10">
                  <c:v>22.665998200778958</c:v>
                </c:pt>
                <c:pt idx="11">
                  <c:v>24.296757059092108</c:v>
                </c:pt>
                <c:pt idx="12">
                  <c:v>24.698823213671766</c:v>
                </c:pt>
                <c:pt idx="13">
                  <c:v>22.030558268869221</c:v>
                </c:pt>
                <c:pt idx="14">
                  <c:v>17.101989956486676</c:v>
                </c:pt>
                <c:pt idx="15">
                  <c:v>11.056628349180755</c:v>
                </c:pt>
                <c:pt idx="16">
                  <c:v>6.4588153849046606</c:v>
                </c:pt>
                <c:pt idx="17">
                  <c:v>2.7966651800966851</c:v>
                </c:pt>
                <c:pt idx="18">
                  <c:v>1.7614564312382406</c:v>
                </c:pt>
                <c:pt idx="19">
                  <c:v>0.76987644372818131</c:v>
                </c:pt>
                <c:pt idx="20">
                  <c:v>0.81603167808220434</c:v>
                </c:pt>
                <c:pt idx="21">
                  <c:v>0.97293219513833407</c:v>
                </c:pt>
                <c:pt idx="22">
                  <c:v>16.399996642492606</c:v>
                </c:pt>
                <c:pt idx="23">
                  <c:v>16.319248589846897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E-4942-8B64-2E04BAB19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919232"/>
        <c:axId val="1804096080"/>
      </c:areaChart>
      <c:barChart>
        <c:barDir val="col"/>
        <c:grouping val="clustered"/>
        <c:varyColors val="0"/>
        <c:ser>
          <c:idx val="0"/>
          <c:order val="0"/>
          <c:tx>
            <c:v>Production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RES_prod!$B$374:$Y$374</c:f>
              <c:numCache>
                <c:formatCode>_(* #,##0_);_(* \(#,##0\);_(* "-"??_);_(@_)</c:formatCode>
                <c:ptCount val="24"/>
                <c:pt idx="0">
                  <c:v>16.676277531560572</c:v>
                </c:pt>
                <c:pt idx="1">
                  <c:v>17.320153018399129</c:v>
                </c:pt>
                <c:pt idx="2">
                  <c:v>18.180052628928276</c:v>
                </c:pt>
                <c:pt idx="3">
                  <c:v>18.802576467230733</c:v>
                </c:pt>
                <c:pt idx="4">
                  <c:v>19.140452284582331</c:v>
                </c:pt>
                <c:pt idx="5">
                  <c:v>20.033366839645439</c:v>
                </c:pt>
                <c:pt idx="6">
                  <c:v>24.13716602457696</c:v>
                </c:pt>
                <c:pt idx="7">
                  <c:v>29.30610701383296</c:v>
                </c:pt>
                <c:pt idx="8">
                  <c:v>33.002412968842336</c:v>
                </c:pt>
                <c:pt idx="9">
                  <c:v>36.13769959897936</c:v>
                </c:pt>
                <c:pt idx="10">
                  <c:v>37.665998200778958</c:v>
                </c:pt>
                <c:pt idx="11">
                  <c:v>39.296757059092108</c:v>
                </c:pt>
                <c:pt idx="12">
                  <c:v>39.698823213671766</c:v>
                </c:pt>
                <c:pt idx="13">
                  <c:v>37.030558268869221</c:v>
                </c:pt>
                <c:pt idx="14">
                  <c:v>32.101989956486676</c:v>
                </c:pt>
                <c:pt idx="15">
                  <c:v>26.056628349180755</c:v>
                </c:pt>
                <c:pt idx="16">
                  <c:v>21.458815384904661</c:v>
                </c:pt>
                <c:pt idx="17">
                  <c:v>17.796665180096685</c:v>
                </c:pt>
                <c:pt idx="18">
                  <c:v>16.761456431238241</c:v>
                </c:pt>
                <c:pt idx="19">
                  <c:v>15.769876443728181</c:v>
                </c:pt>
                <c:pt idx="20">
                  <c:v>15.816031678082204</c:v>
                </c:pt>
                <c:pt idx="21">
                  <c:v>15.972932195138334</c:v>
                </c:pt>
                <c:pt idx="22">
                  <c:v>16.399996642492606</c:v>
                </c:pt>
                <c:pt idx="23">
                  <c:v>16.319248589846897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FE-4942-8B64-2E04BAB19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919232"/>
        <c:axId val="1804096080"/>
      </c:barChart>
      <c:catAx>
        <c:axId val="1849192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04096080"/>
        <c:crosses val="autoZero"/>
        <c:auto val="1"/>
        <c:lblAlgn val="ctr"/>
        <c:lblOffset val="100"/>
        <c:noMultiLvlLbl val="0"/>
      </c:catAx>
      <c:valAx>
        <c:axId val="1804096080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49192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28.91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36.93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01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02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03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38.34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30.77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32.32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2T11:16:43.75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875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7123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5996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0037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383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3034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35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6486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0462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9688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967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63130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6007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90836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2001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010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890C7-D1CE-4546-8A87-7425B2D74B68}" type="datetimeFigureOut">
              <a:rPr lang="ro-RO" smtClean="0"/>
              <a:t>14.09.2022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AFB038-CBB6-4524-9F5B-0239100E957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19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9.xml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12" Type="http://schemas.openxmlformats.org/officeDocument/2006/relationships/customXml" Target="../ink/ink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customXml" Target="../ink/ink7.xml"/><Relationship Id="rId5" Type="http://schemas.openxmlformats.org/officeDocument/2006/relationships/customXml" Target="../ink/ink2.xml"/><Relationship Id="rId10" Type="http://schemas.openxmlformats.org/officeDocument/2006/relationships/customXml" Target="../ink/ink6.xml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BBAD-9560-79F9-49AA-E5134D693D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Green Hydrogen</a:t>
            </a:r>
            <a:endParaRPr lang="ro-R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0F4AF6-F820-59E1-810F-10D6A226F1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Application to Innovation Fund </a:t>
            </a:r>
            <a:endParaRPr lang="ro-RO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D6EE7C-D037-37A6-A29E-6720940EF739}"/>
              </a:ext>
            </a:extLst>
          </p:cNvPr>
          <p:cNvSpPr/>
          <p:nvPr/>
        </p:nvSpPr>
        <p:spPr>
          <a:xfrm>
            <a:off x="1000125" y="264313"/>
            <a:ext cx="2113401" cy="1445955"/>
          </a:xfrm>
          <a:prstGeom prst="rect">
            <a:avLst/>
          </a:prstGeom>
          <a:blipFill>
            <a:blip r:embed="rId2" cstate="print">
              <a:alphaModFix amt="70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155763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6144-5269-DC8B-201E-36516E49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Hydrogen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7AC98-FA6A-CE16-3F54-909904302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Three “</a:t>
            </a:r>
            <a:r>
              <a:rPr lang="en-US" sz="2000" dirty="0" err="1"/>
              <a:t>colors”of</a:t>
            </a:r>
            <a:r>
              <a:rPr lang="en-US" sz="2000" dirty="0"/>
              <a:t> hydrogen: grey, blue, green. The desirable one is: green hydrogen.</a:t>
            </a:r>
          </a:p>
          <a:p>
            <a:r>
              <a:rPr lang="en-US" sz="2000" dirty="0"/>
              <a:t>Technology: water electrolysis using green energy.  </a:t>
            </a:r>
          </a:p>
          <a:p>
            <a:r>
              <a:rPr lang="en-US" sz="2000" dirty="0"/>
              <a:t>EU strategy: three phases</a:t>
            </a:r>
          </a:p>
          <a:p>
            <a:pPr lvl="1"/>
            <a:r>
              <a:rPr lang="en-US" sz="1800" dirty="0"/>
              <a:t>2020-2024:  min 60GW </a:t>
            </a:r>
            <a:r>
              <a:rPr lang="en-US" sz="1800" dirty="0" err="1"/>
              <a:t>electrolyzers</a:t>
            </a:r>
            <a:r>
              <a:rPr lang="en-US" sz="1800" dirty="0"/>
              <a:t> – about 1 mil </a:t>
            </a:r>
            <a:r>
              <a:rPr lang="en-US" sz="1800" dirty="0" err="1"/>
              <a:t>tonnes</a:t>
            </a:r>
            <a:r>
              <a:rPr lang="en-US" sz="1800" dirty="0"/>
              <a:t> H2;</a:t>
            </a:r>
          </a:p>
          <a:p>
            <a:pPr lvl="1"/>
            <a:r>
              <a:rPr lang="en-US" sz="1800" dirty="0"/>
              <a:t>2025-2030:  min 40GW -  about 10 mil </a:t>
            </a:r>
            <a:r>
              <a:rPr lang="en-US" sz="1800" dirty="0" err="1"/>
              <a:t>tonnes</a:t>
            </a:r>
            <a:r>
              <a:rPr lang="en-US" sz="1800" dirty="0"/>
              <a:t> H2;</a:t>
            </a:r>
          </a:p>
          <a:p>
            <a:pPr lvl="1"/>
            <a:r>
              <a:rPr lang="en-US" sz="1800" dirty="0"/>
              <a:t>2030-2050: about 25% of total renewable capacity to be used for H2 production</a:t>
            </a:r>
          </a:p>
          <a:p>
            <a:r>
              <a:rPr lang="en-US" sz="2000" dirty="0"/>
              <a:t>Current H2 demand in Romania: 185 000 </a:t>
            </a:r>
            <a:r>
              <a:rPr lang="en-US" sz="2000" dirty="0" err="1"/>
              <a:t>tonnes</a:t>
            </a:r>
            <a:r>
              <a:rPr lang="en-US" sz="2000" dirty="0"/>
              <a:t>/year</a:t>
            </a:r>
          </a:p>
          <a:p>
            <a:endParaRPr lang="ro-RO" sz="2000" dirty="0"/>
          </a:p>
        </p:txBody>
      </p:sp>
      <p:pic>
        <p:nvPicPr>
          <p:cNvPr id="5" name="Picture 4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D16B4B44-A4D7-79F5-ECEA-F32083D4F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66" y="212597"/>
            <a:ext cx="3110948" cy="183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8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DF749-7F4A-5898-11C6-135BF5DF7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Solution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46CD-79B0-03DD-8B1E-A807D9E68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865415"/>
          </a:xfrm>
        </p:spPr>
        <p:txBody>
          <a:bodyPr/>
          <a:lstStyle/>
          <a:p>
            <a:r>
              <a:rPr lang="en-US" dirty="0"/>
              <a:t>Peak shaving from 50MW wind and 50MW PV, for a 20MW </a:t>
            </a:r>
            <a:r>
              <a:rPr lang="en-US" dirty="0" err="1"/>
              <a:t>electrolyzer</a:t>
            </a:r>
            <a:r>
              <a:rPr lang="en-US" dirty="0"/>
              <a:t> – resulting about 4500 h/year nominal equivalent</a:t>
            </a:r>
            <a:endParaRPr lang="ro-RO" dirty="0"/>
          </a:p>
        </p:txBody>
      </p:sp>
      <p:pic>
        <p:nvPicPr>
          <p:cNvPr id="211" name="Picture 210">
            <a:extLst>
              <a:ext uri="{FF2B5EF4-FFF2-40B4-BE49-F238E27FC236}">
                <a16:creationId xmlns:a16="http://schemas.microsoft.com/office/drawing/2014/main" id="{F8FA5272-3F59-5F57-DA05-4B5767B4AC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" t="279" r="26113"/>
          <a:stretch/>
        </p:blipFill>
        <p:spPr>
          <a:xfrm>
            <a:off x="631892" y="2837468"/>
            <a:ext cx="7946500" cy="36541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640DC6F2-4F8E-3299-515E-E3EA047235CB}"/>
                  </a:ext>
                </a:extLst>
              </p14:cNvPr>
              <p14:cNvContentPartPr/>
              <p14:nvPr/>
            </p14:nvContentPartPr>
            <p14:xfrm>
              <a:off x="5335345" y="5005436"/>
              <a:ext cx="360" cy="36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640DC6F2-4F8E-3299-515E-E3EA047235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2705" y="4942796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01751CD8-BB30-9BBF-9B56-31866E8A3572}"/>
                  </a:ext>
                </a:extLst>
              </p14:cNvPr>
              <p14:cNvContentPartPr/>
              <p14:nvPr/>
            </p14:nvContentPartPr>
            <p14:xfrm>
              <a:off x="5278825" y="5118476"/>
              <a:ext cx="360" cy="36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01751CD8-BB30-9BBF-9B56-31866E8A35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6185" y="5055836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0" name="Group 219">
            <a:extLst>
              <a:ext uri="{FF2B5EF4-FFF2-40B4-BE49-F238E27FC236}">
                <a16:creationId xmlns:a16="http://schemas.microsoft.com/office/drawing/2014/main" id="{7EC6E32B-8C7E-E866-C861-AFAE1D0FEF96}"/>
              </a:ext>
            </a:extLst>
          </p:cNvPr>
          <p:cNvGrpSpPr/>
          <p:nvPr/>
        </p:nvGrpSpPr>
        <p:grpSpPr>
          <a:xfrm>
            <a:off x="5241025" y="4948916"/>
            <a:ext cx="179640" cy="75600"/>
            <a:chOff x="5241025" y="4948916"/>
            <a:chExt cx="179640" cy="7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E6D8AA25-27AC-9A07-763F-90F159AC82AB}"/>
                    </a:ext>
                  </a:extLst>
                </p14:cNvPr>
                <p14:cNvContentPartPr/>
                <p14:nvPr/>
              </p14:nvContentPartPr>
              <p14:xfrm>
                <a:off x="5335345" y="4986716"/>
                <a:ext cx="360" cy="36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E6D8AA25-27AC-9A07-763F-90F159AC82A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26705" y="497807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5CDC9A7E-EDF4-40EC-8673-56B66E961761}"/>
                    </a:ext>
                  </a:extLst>
                </p14:cNvPr>
                <p14:cNvContentPartPr/>
                <p14:nvPr/>
              </p14:nvContentPartPr>
              <p14:xfrm>
                <a:off x="5420305" y="4948916"/>
                <a:ext cx="360" cy="36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5CDC9A7E-EDF4-40EC-8673-56B66E96176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11665" y="494027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CEA63E24-E4A7-151A-542E-B99232D0EBF8}"/>
                    </a:ext>
                  </a:extLst>
                </p14:cNvPr>
                <p14:cNvContentPartPr/>
                <p14:nvPr/>
              </p14:nvContentPartPr>
              <p14:xfrm>
                <a:off x="5241025" y="4976996"/>
                <a:ext cx="360" cy="36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CEA63E24-E4A7-151A-542E-B99232D0EBF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32025" y="496835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DD5A309B-BC71-71AD-AAF7-4E1A785C7DA0}"/>
                    </a:ext>
                  </a:extLst>
                </p14:cNvPr>
                <p14:cNvContentPartPr/>
                <p14:nvPr/>
              </p14:nvContentPartPr>
              <p14:xfrm>
                <a:off x="5391865" y="5024156"/>
                <a:ext cx="360" cy="36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DD5A309B-BC71-71AD-AAF7-4E1A785C7DA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29225" y="49615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A297B33C-F272-DF41-6E4C-7B4EFF323422}"/>
              </a:ext>
            </a:extLst>
          </p:cNvPr>
          <p:cNvGrpSpPr/>
          <p:nvPr/>
        </p:nvGrpSpPr>
        <p:grpSpPr>
          <a:xfrm>
            <a:off x="5278825" y="5184716"/>
            <a:ext cx="75600" cy="132120"/>
            <a:chOff x="5278825" y="5184716"/>
            <a:chExt cx="7560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87764A5B-559E-E230-B0E8-7EC5CD2B6ECB}"/>
                    </a:ext>
                  </a:extLst>
                </p14:cNvPr>
                <p14:cNvContentPartPr/>
                <p14:nvPr/>
              </p14:nvContentPartPr>
              <p14:xfrm>
                <a:off x="5354065" y="5184716"/>
                <a:ext cx="360" cy="36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87764A5B-559E-E230-B0E8-7EC5CD2B6EC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291425" y="51217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64EE057C-CBCE-5EC2-2FE7-F22A0729E472}"/>
                    </a:ext>
                  </a:extLst>
                </p14:cNvPr>
                <p14:cNvContentPartPr/>
                <p14:nvPr/>
              </p14:nvContentPartPr>
              <p14:xfrm>
                <a:off x="5278825" y="5316476"/>
                <a:ext cx="360" cy="3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64EE057C-CBCE-5EC2-2FE7-F22A0729E47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216185" y="52534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F78F811D-E1B3-D3FD-43F7-6D9095B4A52D}"/>
                    </a:ext>
                  </a:extLst>
                </p14:cNvPr>
                <p14:cNvContentPartPr/>
                <p14:nvPr/>
              </p14:nvContentPartPr>
              <p14:xfrm>
                <a:off x="5354065" y="5250596"/>
                <a:ext cx="360" cy="36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F78F811D-E1B3-D3FD-43F7-6D9095B4A52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291425" y="51875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7664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08585F-9CC0-C2C6-7BE0-B657F8FAF2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7" t="34724" r="32465" b="10575"/>
          <a:stretch/>
        </p:blipFill>
        <p:spPr bwMode="auto">
          <a:xfrm>
            <a:off x="3560324" y="1435608"/>
            <a:ext cx="6526362" cy="4812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2E36FE-7864-FD37-E1BB-FAAB25AA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Electrolyzer</a:t>
            </a:r>
            <a:r>
              <a:rPr lang="en-US" dirty="0"/>
              <a:t> Technology 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3C92A-ACBF-1AC1-62AF-6FBA0F53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172290" cy="3880773"/>
          </a:xfrm>
        </p:spPr>
        <p:txBody>
          <a:bodyPr/>
          <a:lstStyle/>
          <a:p>
            <a:r>
              <a:rPr lang="en-US" dirty="0"/>
              <a:t>It was selected PEM technology as it is more flexible and more adapted to the variable characteristic production from renewable energy</a:t>
            </a:r>
          </a:p>
          <a:p>
            <a:r>
              <a:rPr lang="en-US" dirty="0"/>
              <a:t>Downside of PEM: more expensive – need for subsidies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03440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40D39-4F0D-DC26-A535-E87477BF9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</a:t>
            </a:r>
            <a:endParaRPr lang="ro-RO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0E361A4-46A4-4FB8-9844-B9D205B51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9940003"/>
              </p:ext>
            </p:extLst>
          </p:nvPr>
        </p:nvGraphicFramePr>
        <p:xfrm>
          <a:off x="2677212" y="406924"/>
          <a:ext cx="7361332" cy="285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90390DC-288C-2B91-8DD4-3C0B344071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7689486"/>
              </p:ext>
            </p:extLst>
          </p:nvPr>
        </p:nvGraphicFramePr>
        <p:xfrm>
          <a:off x="677334" y="3456542"/>
          <a:ext cx="4931613" cy="3106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2221">
                  <a:extLst>
                    <a:ext uri="{9D8B030D-6E8A-4147-A177-3AD203B41FA5}">
                      <a16:colId xmlns:a16="http://schemas.microsoft.com/office/drawing/2014/main" val="4091794719"/>
                    </a:ext>
                  </a:extLst>
                </a:gridCol>
                <a:gridCol w="812604">
                  <a:extLst>
                    <a:ext uri="{9D8B030D-6E8A-4147-A177-3AD203B41FA5}">
                      <a16:colId xmlns:a16="http://schemas.microsoft.com/office/drawing/2014/main" val="1437117243"/>
                    </a:ext>
                  </a:extLst>
                </a:gridCol>
                <a:gridCol w="1606788">
                  <a:extLst>
                    <a:ext uri="{9D8B030D-6E8A-4147-A177-3AD203B41FA5}">
                      <a16:colId xmlns:a16="http://schemas.microsoft.com/office/drawing/2014/main" val="2446737233"/>
                    </a:ext>
                  </a:extLst>
                </a:gridCol>
              </a:tblGrid>
              <a:tr h="212923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Output type</a:t>
                      </a:r>
                      <a:endParaRPr lang="ro-R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Unit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Volume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575985485"/>
                  </a:ext>
                </a:extLst>
              </a:tr>
              <a:tr h="404390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Wind energy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MWh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               150,006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2255023383"/>
                  </a:ext>
                </a:extLst>
              </a:tr>
              <a:tr h="404390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PV energy</a:t>
                      </a:r>
                      <a:endParaRPr lang="ro-R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MWh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                 62,016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3803430730"/>
                  </a:ext>
                </a:extLst>
              </a:tr>
              <a:tr h="404390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Total Renewable Energy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MWh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               212,022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1611355919"/>
                  </a:ext>
                </a:extLst>
              </a:tr>
              <a:tr h="218850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of which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o-R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647017892"/>
                  </a:ext>
                </a:extLst>
              </a:tr>
              <a:tr h="404390">
                <a:tc>
                  <a:txBody>
                    <a:bodyPr/>
                    <a:lstStyle/>
                    <a:p>
                      <a:pPr marR="171450" indent="1397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Renewable Energy sold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MWh </a:t>
                      </a:r>
                      <a:endParaRPr lang="ro-R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               138,278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1924319414"/>
                  </a:ext>
                </a:extLst>
              </a:tr>
              <a:tr h="404390">
                <a:tc gridSpan="2">
                  <a:txBody>
                    <a:bodyPr/>
                    <a:lstStyle/>
                    <a:p>
                      <a:pPr marR="171450" indent="1397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Used in electrolysis process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                  89,699 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843866480"/>
                  </a:ext>
                </a:extLst>
              </a:tr>
              <a:tr h="404390">
                <a:tc>
                  <a:txBody>
                    <a:bodyPr/>
                    <a:lstStyle/>
                    <a:p>
                      <a:pPr marR="17145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Green Hydrogen produced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Kg H2</a:t>
                      </a:r>
                      <a:endParaRPr lang="ro-R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             1,703,392 </a:t>
                      </a:r>
                      <a:endParaRPr lang="ro-R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964" marR="20964" marT="0" marB="0" anchor="b"/>
                </a:tc>
                <a:extLst>
                  <a:ext uri="{0D108BD9-81ED-4DB2-BD59-A6C34878D82A}">
                    <a16:rowId xmlns:a16="http://schemas.microsoft.com/office/drawing/2014/main" val="965096588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B2B0AEAC-5671-22ED-B226-A8B96EC85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729527" y="0"/>
            <a:ext cx="5041022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B44F54-879A-2E1F-C709-9FBD039337F2}"/>
              </a:ext>
            </a:extLst>
          </p:cNvPr>
          <p:cNvSpPr txBox="1">
            <a:spLocks/>
          </p:cNvSpPr>
          <p:nvPr/>
        </p:nvSpPr>
        <p:spPr>
          <a:xfrm>
            <a:off x="5890727" y="3828419"/>
            <a:ext cx="3710473" cy="2003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green H2 becomes competitive with the grey H2</a:t>
            </a:r>
          </a:p>
          <a:p>
            <a:r>
              <a:rPr lang="en-US" sz="2400" dirty="0"/>
              <a:t>Storage designed for 8h of nominal H2 production</a:t>
            </a:r>
          </a:p>
          <a:p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777562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613CA-C4AB-E18F-7193-622177B74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Green H2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D3628-2E32-5647-0C38-AD3BEC0C1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storage: injection in the gas transport network</a:t>
            </a:r>
          </a:p>
          <a:p>
            <a:endParaRPr lang="en-US" dirty="0"/>
          </a:p>
          <a:p>
            <a:r>
              <a:rPr lang="en-US" dirty="0"/>
              <a:t>After storage:</a:t>
            </a:r>
          </a:p>
          <a:p>
            <a:pPr lvl="1"/>
            <a:r>
              <a:rPr lang="en-US" dirty="0"/>
              <a:t>Green electricity production</a:t>
            </a:r>
          </a:p>
          <a:p>
            <a:pPr lvl="1"/>
            <a:r>
              <a:rPr lang="en-US" dirty="0"/>
              <a:t>Green chemical products</a:t>
            </a:r>
          </a:p>
          <a:p>
            <a:pPr lvl="1"/>
            <a:r>
              <a:rPr lang="en-US" dirty="0"/>
              <a:t>H2 mobility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6556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2DA4-30C4-E2C8-B36A-964DF8054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860401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ro-R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0E883-9AE3-3D31-B84D-6DEB8EA75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doru.voicu@renovatiotrading.ro</a:t>
            </a:r>
            <a:endParaRPr lang="ro-RO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096C9A5-A991-9D20-6490-C4C89AC3D5B0}"/>
              </a:ext>
            </a:extLst>
          </p:cNvPr>
          <p:cNvSpPr/>
          <p:nvPr/>
        </p:nvSpPr>
        <p:spPr>
          <a:xfrm>
            <a:off x="1000125" y="264313"/>
            <a:ext cx="2113401" cy="1445955"/>
          </a:xfrm>
          <a:prstGeom prst="rect">
            <a:avLst/>
          </a:prstGeom>
          <a:blipFill>
            <a:blip r:embed="rId2" cstate="print">
              <a:alphaModFix amt="70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10786919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</TotalTime>
  <Words>254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</vt:lpstr>
      <vt:lpstr>Green Hydrogen</vt:lpstr>
      <vt:lpstr>Green Hydrogen</vt:lpstr>
      <vt:lpstr>Technical Solution</vt:lpstr>
      <vt:lpstr>Electrolyzer Technology </vt:lpstr>
      <vt:lpstr>Operations</vt:lpstr>
      <vt:lpstr>Use of Green H2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Hydrogen</dc:title>
  <dc:creator>Doru Voicu</dc:creator>
  <cp:lastModifiedBy>Doru Voicu</cp:lastModifiedBy>
  <cp:revision>6</cp:revision>
  <dcterms:created xsi:type="dcterms:W3CDTF">2022-09-12T10:21:35Z</dcterms:created>
  <dcterms:modified xsi:type="dcterms:W3CDTF">2022-09-14T10:03:16Z</dcterms:modified>
</cp:coreProperties>
</file>