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xlsb" ContentType="application/vnd.ms-excel.sheet.binary.macroEnabled.12"/>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charts/chart1.xml" ContentType="application/vnd.openxmlformats-officedocument.drawingml.chart+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3.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4.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3" r:id="rId1"/>
  </p:sldMasterIdLst>
  <p:notesMasterIdLst>
    <p:notesMasterId r:id="rId19"/>
  </p:notesMasterIdLst>
  <p:handoutMasterIdLst>
    <p:handoutMasterId r:id="rId20"/>
  </p:handoutMasterIdLst>
  <p:sldIdLst>
    <p:sldId id="260" r:id="rId2"/>
    <p:sldId id="310" r:id="rId3"/>
    <p:sldId id="333" r:id="rId4"/>
    <p:sldId id="409" r:id="rId5"/>
    <p:sldId id="410" r:id="rId6"/>
    <p:sldId id="406" r:id="rId7"/>
    <p:sldId id="399" r:id="rId8"/>
    <p:sldId id="295" r:id="rId9"/>
    <p:sldId id="412" r:id="rId10"/>
    <p:sldId id="413" r:id="rId11"/>
    <p:sldId id="411" r:id="rId12"/>
    <p:sldId id="261" r:id="rId13"/>
    <p:sldId id="390" r:id="rId14"/>
    <p:sldId id="391" r:id="rId15"/>
    <p:sldId id="415" r:id="rId16"/>
    <p:sldId id="416" r:id="rId17"/>
    <p:sldId id="414" r:id="rId18"/>
  </p:sldIdLst>
  <p:sldSz cx="12192000" cy="6858000"/>
  <p:notesSz cx="6797675" cy="9926638"/>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nu Bumbacea" initials="DB" lastIdx="10" clrIdx="0">
    <p:extLst>
      <p:ext uri="{19B8F6BF-5375-455C-9EA6-DF929625EA0E}">
        <p15:presenceInfo xmlns:p15="http://schemas.microsoft.com/office/powerpoint/2012/main" userId="S::dinu.bumbacea@pwc.com::477d9fd8-818c-463d-8222-f76fa7ebc5fe" providerId="AD"/>
      </p:ext>
    </p:extLst>
  </p:cmAuthor>
  <p:cmAuthor id="2" name="Teodora Nicola" initials="TN" lastIdx="0" clrIdx="1">
    <p:extLst>
      <p:ext uri="{19B8F6BF-5375-455C-9EA6-DF929625EA0E}">
        <p15:presenceInfo xmlns:p15="http://schemas.microsoft.com/office/powerpoint/2012/main" userId="Teodora Nicola" providerId="None"/>
      </p:ext>
    </p:extLst>
  </p:cmAuthor>
  <p:cmAuthor id="3" name="Alexandru Enea (RO)" initials="AE(" lastIdx="1" clrIdx="2">
    <p:extLst>
      <p:ext uri="{19B8F6BF-5375-455C-9EA6-DF929625EA0E}">
        <p15:presenceInfo xmlns:p15="http://schemas.microsoft.com/office/powerpoint/2012/main" userId="S::alexandru.enea@pwc.com::5906f5c5-5f77-47db-af80-884fb7e2bf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D4E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6439" autoAdjust="0"/>
  </p:normalViewPr>
  <p:slideViewPr>
    <p:cSldViewPr snapToGrid="0" snapToObjects="1" showGuides="1">
      <p:cViewPr varScale="1">
        <p:scale>
          <a:sx n="88" d="100"/>
          <a:sy n="88" d="100"/>
        </p:scale>
        <p:origin x="754" y="3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showGuides="1">
      <p:cViewPr varScale="1">
        <p:scale>
          <a:sx n="62" d="100"/>
          <a:sy n="62" d="100"/>
        </p:scale>
        <p:origin x="315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7310924369747899E-2"/>
          <c:y val="2.7310924369747899E-2"/>
          <c:w val="0.94537815126050417"/>
          <c:h val="0.94537815126050417"/>
        </c:manualLayout>
      </c:layout>
      <c:pieChart>
        <c:varyColors val="0"/>
        <c:ser>
          <c:idx val="0"/>
          <c:order val="0"/>
          <c:dPt>
            <c:idx val="0"/>
            <c:bubble3D val="0"/>
            <c:spPr>
              <a:solidFill>
                <a:srgbClr val="D62E1C"/>
              </a:solidFill>
              <a:ln w="9525" algn="ctr">
                <a:solidFill>
                  <a:srgbClr val="FFFFFF"/>
                </a:solidFill>
                <a:prstDash val="solid"/>
              </a:ln>
            </c:spPr>
            <c:extLst>
              <c:ext xmlns:c16="http://schemas.microsoft.com/office/drawing/2014/chart" uri="{C3380CC4-5D6E-409C-BE32-E72D297353CC}">
                <c16:uniqueId val="{00000000-9350-4767-A1B6-1CD3F8DECCB9}"/>
              </c:ext>
            </c:extLst>
          </c:dPt>
          <c:dPt>
            <c:idx val="1"/>
            <c:bubble3D val="0"/>
            <c:spPr>
              <a:solidFill>
                <a:srgbClr val="821A1A"/>
              </a:solidFill>
              <a:ln w="9525" algn="ctr">
                <a:solidFill>
                  <a:srgbClr val="FFFFFF"/>
                </a:solidFill>
                <a:prstDash val="solid"/>
              </a:ln>
            </c:spPr>
            <c:extLst>
              <c:ext xmlns:c16="http://schemas.microsoft.com/office/drawing/2014/chart" uri="{C3380CC4-5D6E-409C-BE32-E72D297353CC}">
                <c16:uniqueId val="{00000001-9350-4767-A1B6-1CD3F8DECCB9}"/>
              </c:ext>
            </c:extLst>
          </c:dPt>
          <c:dPt>
            <c:idx val="2"/>
            <c:bubble3D val="0"/>
            <c:spPr>
              <a:solidFill>
                <a:srgbClr val="877E62"/>
              </a:solidFill>
              <a:ln w="9525" algn="ctr">
                <a:solidFill>
                  <a:srgbClr val="FFFFFF"/>
                </a:solidFill>
                <a:prstDash val="solid"/>
              </a:ln>
            </c:spPr>
            <c:extLst>
              <c:ext xmlns:c16="http://schemas.microsoft.com/office/drawing/2014/chart" uri="{C3380CC4-5D6E-409C-BE32-E72D297353CC}">
                <c16:uniqueId val="{00000002-9350-4767-A1B6-1CD3F8DECCB9}"/>
              </c:ext>
            </c:extLst>
          </c:dPt>
          <c:dPt>
            <c:idx val="3"/>
            <c:bubble3D val="0"/>
            <c:spPr>
              <a:solidFill>
                <a:srgbClr val="ABA591"/>
              </a:solidFill>
              <a:ln w="9525" algn="ctr">
                <a:solidFill>
                  <a:srgbClr val="FFFFFF"/>
                </a:solidFill>
                <a:prstDash val="solid"/>
              </a:ln>
            </c:spPr>
            <c:extLst>
              <c:ext xmlns:c16="http://schemas.microsoft.com/office/drawing/2014/chart" uri="{C3380CC4-5D6E-409C-BE32-E72D297353CC}">
                <c16:uniqueId val="{00000003-9350-4767-A1B6-1CD3F8DECCB9}"/>
              </c:ext>
            </c:extLst>
          </c:dPt>
          <c:dPt>
            <c:idx val="4"/>
            <c:bubble3D val="0"/>
            <c:spPr>
              <a:solidFill>
                <a:srgbClr val="E36A00"/>
              </a:solidFill>
              <a:ln w="9525" algn="ctr">
                <a:solidFill>
                  <a:srgbClr val="FFFFFF"/>
                </a:solidFill>
                <a:prstDash val="solid"/>
              </a:ln>
            </c:spPr>
            <c:extLst>
              <c:ext xmlns:c16="http://schemas.microsoft.com/office/drawing/2014/chart" uri="{C3380CC4-5D6E-409C-BE32-E72D297353CC}">
                <c16:uniqueId val="{00000004-9350-4767-A1B6-1CD3F8DECCB9}"/>
              </c:ext>
            </c:extLst>
          </c:dPt>
          <c:dPt>
            <c:idx val="5"/>
            <c:bubble3D val="0"/>
            <c:spPr>
              <a:solidFill>
                <a:srgbClr val="FFCF48"/>
              </a:solidFill>
              <a:ln w="9525" algn="ctr">
                <a:solidFill>
                  <a:srgbClr val="FFFFFF"/>
                </a:solidFill>
                <a:prstDash val="solid"/>
              </a:ln>
            </c:spPr>
            <c:extLst>
              <c:ext xmlns:c16="http://schemas.microsoft.com/office/drawing/2014/chart" uri="{C3380CC4-5D6E-409C-BE32-E72D297353CC}">
                <c16:uniqueId val="{00000005-9350-4767-A1B6-1CD3F8DECCB9}"/>
              </c:ext>
            </c:extLst>
          </c:dPt>
          <c:dPt>
            <c:idx val="6"/>
            <c:bubble3D val="0"/>
            <c:spPr>
              <a:solidFill>
                <a:srgbClr val="D62E1C"/>
              </a:solidFill>
              <a:ln w="9525" algn="ctr">
                <a:solidFill>
                  <a:srgbClr val="FFFFFF"/>
                </a:solidFill>
                <a:prstDash val="solid"/>
              </a:ln>
            </c:spPr>
            <c:extLst>
              <c:ext xmlns:c16="http://schemas.microsoft.com/office/drawing/2014/chart" uri="{C3380CC4-5D6E-409C-BE32-E72D297353CC}">
                <c16:uniqueId val="{00000006-9350-4767-A1B6-1CD3F8DECCB9}"/>
              </c:ext>
            </c:extLst>
          </c:dPt>
          <c:dPt>
            <c:idx val="7"/>
            <c:bubble3D val="0"/>
            <c:spPr>
              <a:solidFill>
                <a:srgbClr val="821A1A"/>
              </a:solidFill>
              <a:ln w="9525" algn="ctr">
                <a:solidFill>
                  <a:srgbClr val="FFFFFF"/>
                </a:solidFill>
                <a:prstDash val="solid"/>
              </a:ln>
            </c:spPr>
            <c:extLst>
              <c:ext xmlns:c16="http://schemas.microsoft.com/office/drawing/2014/chart" uri="{C3380CC4-5D6E-409C-BE32-E72D297353CC}">
                <c16:uniqueId val="{00000007-9350-4767-A1B6-1CD3F8DECCB9}"/>
              </c:ext>
            </c:extLst>
          </c:dPt>
          <c:val>
            <c:numRef>
              <c:f>Sheet1!$A$1:$A$8</c:f>
              <c:numCache>
                <c:formatCode>0.0%</c:formatCode>
                <c:ptCount val="8"/>
                <c:pt idx="0">
                  <c:v>29.01</c:v>
                </c:pt>
                <c:pt idx="1">
                  <c:v>20.78</c:v>
                </c:pt>
                <c:pt idx="2">
                  <c:v>16.55</c:v>
                </c:pt>
                <c:pt idx="3">
                  <c:v>18.170000000000002</c:v>
                </c:pt>
                <c:pt idx="4">
                  <c:v>13.63</c:v>
                </c:pt>
                <c:pt idx="5">
                  <c:v>1.52</c:v>
                </c:pt>
                <c:pt idx="6">
                  <c:v>0.23</c:v>
                </c:pt>
                <c:pt idx="7">
                  <c:v>0.11</c:v>
                </c:pt>
              </c:numCache>
            </c:numRef>
          </c:val>
          <c:extLst>
            <c:ext xmlns:c16="http://schemas.microsoft.com/office/drawing/2014/chart" uri="{C3380CC4-5D6E-409C-BE32-E72D297353CC}">
              <c16:uniqueId val="{00000008-9350-4767-A1B6-1CD3F8DECCB9}"/>
            </c:ext>
          </c:extLst>
        </c:ser>
        <c:dLbls>
          <c:showLegendKey val="0"/>
          <c:showVal val="0"/>
          <c:showCatName val="0"/>
          <c:showSerName val="0"/>
          <c:showPercent val="0"/>
          <c:showBubbleSize val="0"/>
          <c:showLeaderLines val="0"/>
        </c:dLbls>
        <c:firstSliceAng val="239"/>
      </c:pieChart>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A09DDA-0787-4B42-881F-6B3C23931858}"/>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o-RO" dirty="0"/>
          </a:p>
        </p:txBody>
      </p:sp>
      <p:sp>
        <p:nvSpPr>
          <p:cNvPr id="3" name="Date Placeholder 2">
            <a:extLst>
              <a:ext uri="{FF2B5EF4-FFF2-40B4-BE49-F238E27FC236}">
                <a16:creationId xmlns:a16="http://schemas.microsoft.com/office/drawing/2014/main" id="{4431845B-8C18-C246-A0D1-61FFD196315D}"/>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70301B5-88AD-1849-891D-EA2905EB5A88}" type="datetimeFigureOut">
              <a:rPr lang="ro-RO" smtClean="0"/>
              <a:t>15.09.2022</a:t>
            </a:fld>
            <a:endParaRPr lang="ro-RO" dirty="0"/>
          </a:p>
        </p:txBody>
      </p:sp>
      <p:sp>
        <p:nvSpPr>
          <p:cNvPr id="4" name="Footer Placeholder 3">
            <a:extLst>
              <a:ext uri="{FF2B5EF4-FFF2-40B4-BE49-F238E27FC236}">
                <a16:creationId xmlns:a16="http://schemas.microsoft.com/office/drawing/2014/main" id="{EC75FE6D-CCE1-E44E-89A4-77460EF6CCBA}"/>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ro-RO" dirty="0"/>
          </a:p>
        </p:txBody>
      </p:sp>
      <p:sp>
        <p:nvSpPr>
          <p:cNvPr id="5" name="Slide Number Placeholder 4">
            <a:extLst>
              <a:ext uri="{FF2B5EF4-FFF2-40B4-BE49-F238E27FC236}">
                <a16:creationId xmlns:a16="http://schemas.microsoft.com/office/drawing/2014/main" id="{DAD6315B-F8F9-5649-8DCB-C363E729D5ED}"/>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3A602F4-4C0C-5F4F-8771-7E15167AE556}" type="slidenum">
              <a:rPr lang="ro-RO" smtClean="0"/>
              <a:t>‹#›</a:t>
            </a:fld>
            <a:endParaRPr lang="ro-RO" dirty="0"/>
          </a:p>
        </p:txBody>
      </p:sp>
    </p:spTree>
    <p:extLst>
      <p:ext uri="{BB962C8B-B14F-4D97-AF65-F5344CB8AC3E}">
        <p14:creationId xmlns:p14="http://schemas.microsoft.com/office/powerpoint/2010/main" val="1957455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o-RO"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850AB23-24A6-494C-BA00-B87242B78CB4}" type="datetimeFigureOut">
              <a:rPr lang="ro-RO" smtClean="0"/>
              <a:t>15.09.2022</a:t>
            </a:fld>
            <a:endParaRPr lang="ro-RO"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o-RO"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0CA530D-631F-4981-98F0-E6C07C67E1A3}" type="slidenum">
              <a:rPr lang="ro-RO" smtClean="0"/>
              <a:t>‹#›</a:t>
            </a:fld>
            <a:endParaRPr lang="ro-RO" dirty="0"/>
          </a:p>
        </p:txBody>
      </p:sp>
    </p:spTree>
    <p:extLst>
      <p:ext uri="{BB962C8B-B14F-4D97-AF65-F5344CB8AC3E}">
        <p14:creationId xmlns:p14="http://schemas.microsoft.com/office/powerpoint/2010/main" val="3129541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20CA530D-631F-4981-98F0-E6C07C67E1A3}" type="slidenum">
              <a:rPr lang="ro-RO" smtClean="0"/>
              <a:t>1</a:t>
            </a:fld>
            <a:endParaRPr lang="ro-RO" dirty="0"/>
          </a:p>
        </p:txBody>
      </p:sp>
    </p:spTree>
    <p:extLst>
      <p:ext uri="{BB962C8B-B14F-4D97-AF65-F5344CB8AC3E}">
        <p14:creationId xmlns:p14="http://schemas.microsoft.com/office/powerpoint/2010/main" val="409381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20CA530D-631F-4981-98F0-E6C07C67E1A3}" type="slidenum">
              <a:rPr lang="ro-RO" smtClean="0">
                <a:solidFill>
                  <a:prstClr val="black"/>
                </a:solidFill>
                <a:latin typeface="Calibri" panose="020F0502020204030204"/>
              </a:rPr>
              <a:pPr/>
              <a:t>7</a:t>
            </a:fld>
            <a:endParaRPr lang="ro-RO" dirty="0">
              <a:solidFill>
                <a:prstClr val="black"/>
              </a:solidFill>
              <a:latin typeface="Calibri" panose="020F0502020204030204"/>
            </a:endParaRPr>
          </a:p>
        </p:txBody>
      </p:sp>
    </p:spTree>
    <p:extLst>
      <p:ext uri="{BB962C8B-B14F-4D97-AF65-F5344CB8AC3E}">
        <p14:creationId xmlns:p14="http://schemas.microsoft.com/office/powerpoint/2010/main" val="210742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20CA530D-631F-4981-98F0-E6C07C67E1A3}" type="slidenum">
              <a:rPr lang="ro-RO" smtClean="0"/>
              <a:t>8</a:t>
            </a:fld>
            <a:endParaRPr lang="ro-RO" dirty="0"/>
          </a:p>
        </p:txBody>
      </p:sp>
    </p:spTree>
    <p:extLst>
      <p:ext uri="{BB962C8B-B14F-4D97-AF65-F5344CB8AC3E}">
        <p14:creationId xmlns:p14="http://schemas.microsoft.com/office/powerpoint/2010/main" val="3334750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10"/>
          </p:nvPr>
        </p:nvSpPr>
        <p:spPr/>
        <p:txBody>
          <a:bodyPr/>
          <a:lstStyle/>
          <a:p>
            <a:fld id="{20CA530D-631F-4981-98F0-E6C07C67E1A3}" type="slidenum">
              <a:rPr lang="ro-RO" smtClean="0"/>
              <a:t>9</a:t>
            </a:fld>
            <a:endParaRPr lang="ro-RO" dirty="0"/>
          </a:p>
        </p:txBody>
      </p:sp>
    </p:spTree>
    <p:extLst>
      <p:ext uri="{BB962C8B-B14F-4D97-AF65-F5344CB8AC3E}">
        <p14:creationId xmlns:p14="http://schemas.microsoft.com/office/powerpoint/2010/main" val="5107671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1">
    <p:spTree>
      <p:nvGrpSpPr>
        <p:cNvPr id="1" name=""/>
        <p:cNvGrpSpPr/>
        <p:nvPr/>
      </p:nvGrpSpPr>
      <p:grpSpPr>
        <a:xfrm>
          <a:off x="0" y="0"/>
          <a:ext cx="0" cy="0"/>
          <a:chOff x="0" y="0"/>
          <a:chExt cx="0" cy="0"/>
        </a:xfrm>
      </p:grpSpPr>
      <p:sp>
        <p:nvSpPr>
          <p:cNvPr id="9" name="Rectangle 8"/>
          <p:cNvSpPr/>
          <p:nvPr/>
        </p:nvSpPr>
        <p:spPr bwMode="hidden">
          <a:xfrm>
            <a:off x="0" y="0"/>
            <a:ext cx="8096250" cy="3429000"/>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dirty="0"/>
          </a:p>
        </p:txBody>
      </p:sp>
      <p:sp>
        <p:nvSpPr>
          <p:cNvPr id="10" name="Rectangle 9"/>
          <p:cNvSpPr/>
          <p:nvPr/>
        </p:nvSpPr>
        <p:spPr bwMode="hidden">
          <a:xfrm>
            <a:off x="0" y="3429000"/>
            <a:ext cx="8096250" cy="1143000"/>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dirty="0"/>
          </a:p>
        </p:txBody>
      </p:sp>
      <p:sp>
        <p:nvSpPr>
          <p:cNvPr id="11" name="Rectangle 10"/>
          <p:cNvSpPr/>
          <p:nvPr/>
        </p:nvSpPr>
        <p:spPr bwMode="hidden">
          <a:xfrm>
            <a:off x="8096250" y="0"/>
            <a:ext cx="4095750" cy="3429000"/>
          </a:xfrm>
          <a:prstGeom prst="rect">
            <a:avLst/>
          </a:prstGeom>
          <a:solidFill>
            <a:srgbClr val="EB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dirty="0"/>
          </a:p>
        </p:txBody>
      </p:sp>
      <p:sp>
        <p:nvSpPr>
          <p:cNvPr id="2" name="Title 1"/>
          <p:cNvSpPr>
            <a:spLocks noGrp="1"/>
          </p:cNvSpPr>
          <p:nvPr>
            <p:ph type="ctrTitle" hasCustomPrompt="1"/>
          </p:nvPr>
        </p:nvSpPr>
        <p:spPr>
          <a:xfrm>
            <a:off x="442912" y="428625"/>
            <a:ext cx="7418388" cy="2428874"/>
          </a:xfrm>
        </p:spPr>
        <p:txBody>
          <a:bodyPr anchor="b" anchorCtr="0"/>
          <a:lstStyle>
            <a:lvl1pPr algn="l">
              <a:lnSpc>
                <a:spcPct val="85000"/>
              </a:lnSpc>
              <a:defRPr sz="6000">
                <a:solidFill>
                  <a:schemeClr val="bg1"/>
                </a:solidFill>
              </a:defRPr>
            </a:lvl1pPr>
          </a:lstStyle>
          <a:p>
            <a:r>
              <a:rPr lang="ro-RO"/>
              <a:t>[Presentation title]</a:t>
            </a:r>
            <a:endParaRPr lang="ro-RO" dirty="0"/>
          </a:p>
        </p:txBody>
      </p:sp>
      <p:sp>
        <p:nvSpPr>
          <p:cNvPr id="3" name="Subtitle 2"/>
          <p:cNvSpPr>
            <a:spLocks noGrp="1"/>
          </p:cNvSpPr>
          <p:nvPr>
            <p:ph type="subTitle" idx="1" hasCustomPrompt="1"/>
          </p:nvPr>
        </p:nvSpPr>
        <p:spPr>
          <a:xfrm>
            <a:off x="442914" y="3749040"/>
            <a:ext cx="5473700" cy="594360"/>
          </a:xfrm>
        </p:spPr>
        <p:txBody>
          <a:bodyPr/>
          <a:lstStyle>
            <a:lvl1pPr marL="0" indent="0" algn="l">
              <a:lnSpc>
                <a:spcPct val="100000"/>
              </a:lnSpc>
              <a:spcBef>
                <a:spcPts val="0"/>
              </a:spcBef>
              <a:spcAft>
                <a:spcPts val="0"/>
              </a:spcAft>
              <a:buNone/>
              <a:defRPr sz="1600" b="0">
                <a:solidFill>
                  <a:schemeClr val="bg1"/>
                </a:solidFill>
              </a:defRPr>
            </a:lvl1pPr>
            <a:lvl2pPr marL="0" indent="0" algn="l">
              <a:lnSpc>
                <a:spcPct val="100000"/>
              </a:lnSpc>
              <a:spcBef>
                <a:spcPts val="0"/>
              </a:spcBef>
              <a:spcAft>
                <a:spcPts val="0"/>
              </a:spcAft>
              <a:buNone/>
              <a:defRPr sz="1600">
                <a:solidFill>
                  <a:schemeClr val="bg1"/>
                </a:solidFill>
              </a:defRPr>
            </a:lvl2pPr>
            <a:lvl3pPr marL="0" indent="0" algn="l">
              <a:lnSpc>
                <a:spcPct val="100000"/>
              </a:lnSpc>
              <a:spcBef>
                <a:spcPts val="0"/>
              </a:spcBef>
              <a:spcAft>
                <a:spcPts val="0"/>
              </a:spcAft>
              <a:buNone/>
              <a:defRPr sz="1600">
                <a:solidFill>
                  <a:schemeClr val="bg1"/>
                </a:solidFill>
              </a:defRPr>
            </a:lvl3pPr>
            <a:lvl4pPr marL="0" indent="0" algn="l">
              <a:lnSpc>
                <a:spcPct val="100000"/>
              </a:lnSpc>
              <a:spcBef>
                <a:spcPts val="0"/>
              </a:spcBef>
              <a:spcAft>
                <a:spcPts val="0"/>
              </a:spcAft>
              <a:buNone/>
              <a:defRPr sz="1600">
                <a:solidFill>
                  <a:schemeClr val="bg1"/>
                </a:solidFill>
              </a:defRPr>
            </a:lvl4pPr>
            <a:lvl5pPr marL="0" indent="0" algn="l">
              <a:lnSpc>
                <a:spcPct val="100000"/>
              </a:lnSpc>
              <a:spcBef>
                <a:spcPts val="0"/>
              </a:spcBef>
              <a:spcAft>
                <a:spcPts val="0"/>
              </a:spcAft>
              <a:buNone/>
              <a:defRPr sz="1600">
                <a:solidFill>
                  <a:schemeClr val="bg1"/>
                </a:solidFill>
              </a:defRPr>
            </a:lvl5pPr>
            <a:lvl6pPr marL="0" indent="0" algn="l">
              <a:lnSpc>
                <a:spcPct val="100000"/>
              </a:lnSpc>
              <a:spcBef>
                <a:spcPts val="0"/>
              </a:spcBef>
              <a:spcAft>
                <a:spcPts val="0"/>
              </a:spcAft>
              <a:buNone/>
              <a:defRPr sz="1600">
                <a:solidFill>
                  <a:schemeClr val="bg1"/>
                </a:solidFill>
              </a:defRPr>
            </a:lvl6pPr>
            <a:lvl7pPr marL="0" indent="0" algn="l">
              <a:lnSpc>
                <a:spcPct val="100000"/>
              </a:lnSpc>
              <a:spcBef>
                <a:spcPts val="0"/>
              </a:spcBef>
              <a:spcAft>
                <a:spcPts val="0"/>
              </a:spcAft>
              <a:buNone/>
              <a:defRPr sz="1600">
                <a:solidFill>
                  <a:schemeClr val="bg1"/>
                </a:solidFill>
              </a:defRPr>
            </a:lvl7pPr>
            <a:lvl8pPr marL="0" indent="0" algn="l">
              <a:lnSpc>
                <a:spcPct val="100000"/>
              </a:lnSpc>
              <a:spcBef>
                <a:spcPts val="0"/>
              </a:spcBef>
              <a:spcAft>
                <a:spcPts val="0"/>
              </a:spcAft>
              <a:buNone/>
              <a:defRPr sz="1600">
                <a:solidFill>
                  <a:schemeClr val="bg1"/>
                </a:solidFill>
              </a:defRPr>
            </a:lvl8pPr>
            <a:lvl9pPr marL="0" indent="0" algn="l">
              <a:lnSpc>
                <a:spcPct val="100000"/>
              </a:lnSpc>
              <a:spcBef>
                <a:spcPts val="0"/>
              </a:spcBef>
              <a:spcAft>
                <a:spcPts val="0"/>
              </a:spcAft>
              <a:buNone/>
              <a:defRPr sz="1600">
                <a:solidFill>
                  <a:schemeClr val="bg1"/>
                </a:solidFill>
              </a:defRPr>
            </a:lvl9pPr>
          </a:lstStyle>
          <a:p>
            <a:r>
              <a:rPr lang="ro-RO"/>
              <a:t>[Presentation subtitle]</a:t>
            </a:r>
            <a:endParaRPr lang="ro-RO" dirty="0"/>
          </a:p>
        </p:txBody>
      </p:sp>
      <p:pic>
        <p:nvPicPr>
          <p:cNvPr id="8" name="Picture 7">
            <a:extLst>
              <a:ext uri="{FF2B5EF4-FFF2-40B4-BE49-F238E27FC236}">
                <a16:creationId xmlns:a16="http://schemas.microsoft.com/office/drawing/2014/main" id="{9C024489-97EC-1D48-A1FA-019C1228618C}"/>
              </a:ext>
            </a:extLst>
          </p:cNvPr>
          <p:cNvPicPr>
            <a:picLocks noChangeAspect="1"/>
          </p:cNvPicPr>
          <p:nvPr userDrawn="1"/>
        </p:nvPicPr>
        <p:blipFill>
          <a:blip r:embed="rId2"/>
          <a:stretch>
            <a:fillRect/>
          </a:stretch>
        </p:blipFill>
        <p:spPr bwMode="gray">
          <a:xfrm>
            <a:off x="185139" y="5330952"/>
            <a:ext cx="1636776" cy="1351185"/>
          </a:xfrm>
          <a:prstGeom prst="rect">
            <a:avLst/>
          </a:prstGeom>
        </p:spPr>
      </p:pic>
    </p:spTree>
    <p:extLst>
      <p:ext uri="{BB962C8B-B14F-4D97-AF65-F5344CB8AC3E}">
        <p14:creationId xmlns:p14="http://schemas.microsoft.com/office/powerpoint/2010/main" val="2542230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3" name="Content Placeholder 2"/>
          <p:cNvSpPr>
            <a:spLocks noGrp="1"/>
          </p:cNvSpPr>
          <p:nvPr>
            <p:ph idx="1"/>
          </p:nvPr>
        </p:nvSpPr>
        <p:spPr>
          <a:xfrm>
            <a:off x="442912" y="2103120"/>
            <a:ext cx="11306175" cy="4073842"/>
          </a:xfrm>
        </p:spPr>
        <p:txBody>
          <a:bodyPr/>
          <a:lstStyle>
            <a:lvl1pPr marL="730250" indent="-730250">
              <a:lnSpc>
                <a:spcPct val="90000"/>
              </a:lnSpc>
              <a:spcBef>
                <a:spcPts val="0"/>
              </a:spcBef>
              <a:spcAft>
                <a:spcPts val="600"/>
              </a:spcAft>
              <a:buClr>
                <a:schemeClr val="accent1"/>
              </a:buClr>
              <a:buFont typeface="+mj-lt"/>
              <a:buAutoNum type="arabicPeriod"/>
              <a:tabLst>
                <a:tab pos="10623550" algn="r"/>
              </a:tabLst>
              <a:defRPr sz="2800" b="0">
                <a:solidFill>
                  <a:schemeClr val="tx1"/>
                </a:solidFill>
              </a:defRPr>
            </a:lvl1pPr>
            <a:lvl2pPr marL="730250" indent="0">
              <a:buClr>
                <a:schemeClr val="accent4"/>
              </a:buClr>
              <a:buFont typeface="+mj-lt"/>
              <a:buNone/>
              <a:tabLst>
                <a:tab pos="10623550" algn="r"/>
              </a:tabLst>
              <a:defRPr sz="1600"/>
            </a:lvl2pPr>
            <a:lvl3pPr marL="914400" indent="-182563">
              <a:lnSpc>
                <a:spcPct val="100000"/>
              </a:lnSpc>
              <a:tabLst>
                <a:tab pos="10623550" algn="r"/>
              </a:tabLst>
              <a:defRPr/>
            </a:lvl3pPr>
            <a:lvl4pPr marL="1096963" indent="-182563">
              <a:lnSpc>
                <a:spcPct val="100000"/>
              </a:lnSpc>
              <a:tabLst>
                <a:tab pos="10623550" algn="r"/>
              </a:tabLst>
              <a:defRPr/>
            </a:lvl4pPr>
            <a:lvl5pPr marL="1279525" indent="-182563">
              <a:lnSpc>
                <a:spcPct val="100000"/>
              </a:lnSpc>
              <a:tabLst>
                <a:tab pos="10623550" algn="r"/>
              </a:tabLst>
              <a:defRPr/>
            </a:lvl5pPr>
            <a:lvl6pPr marL="1462088" indent="-182563">
              <a:lnSpc>
                <a:spcPct val="100000"/>
              </a:lnSpc>
              <a:tabLst>
                <a:tab pos="10623550" algn="r"/>
              </a:tabLst>
              <a:defRPr/>
            </a:lvl6pPr>
            <a:lvl7pPr marL="1644650" indent="-182563">
              <a:lnSpc>
                <a:spcPct val="100000"/>
              </a:lnSpc>
              <a:tabLst>
                <a:tab pos="10623550" algn="r"/>
              </a:tabLst>
              <a:defRPr/>
            </a:lvl7pPr>
            <a:lvl8pPr marL="1828800" indent="-182563">
              <a:lnSpc>
                <a:spcPct val="100000"/>
              </a:lnSpc>
              <a:tabLst>
                <a:tab pos="10623550" algn="r"/>
              </a:tabLst>
              <a:defRPr/>
            </a:lvl8pPr>
            <a:lvl9pPr marL="2011363" indent="-182563">
              <a:lnSpc>
                <a:spcPct val="100000"/>
              </a:lnSpc>
              <a:tabLst>
                <a:tab pos="10623550" algn="r"/>
              </a:tabLst>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4" name="Date Placeholder 3">
            <a:extLst>
              <a:ext uri="{FF2B5EF4-FFF2-40B4-BE49-F238E27FC236}">
                <a16:creationId xmlns:a16="http://schemas.microsoft.com/office/drawing/2014/main" id="{B65ED8C2-00DD-4C44-A4A8-4656BE5DA173}"/>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5" name="Footer Placeholder 4">
            <a:extLst>
              <a:ext uri="{FF2B5EF4-FFF2-40B4-BE49-F238E27FC236}">
                <a16:creationId xmlns:a16="http://schemas.microsoft.com/office/drawing/2014/main" id="{4B0ED40E-2544-475F-B994-F3DAC608EBD3}"/>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6" name="Slide Number Placeholder 5">
            <a:extLst>
              <a:ext uri="{FF2B5EF4-FFF2-40B4-BE49-F238E27FC236}">
                <a16:creationId xmlns:a16="http://schemas.microsoft.com/office/drawing/2014/main" id="{22BABAD1-5AA9-4C12-B6F0-706DB9B3D565}"/>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06D8F938-8676-45A5-B66C-AC2E994F7AAB}" type="slidenum">
              <a:rPr lang="en-GB" smtClean="0"/>
              <a:pPr/>
              <a:t>‹#›</a:t>
            </a:fld>
            <a:endParaRPr lang="en-GB"/>
          </a:p>
        </p:txBody>
      </p:sp>
    </p:spTree>
    <p:extLst>
      <p:ext uri="{BB962C8B-B14F-4D97-AF65-F5344CB8AC3E}">
        <p14:creationId xmlns:p14="http://schemas.microsoft.com/office/powerpoint/2010/main" val="2123520662"/>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Full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3" name="Content Placeholder 2"/>
          <p:cNvSpPr>
            <a:spLocks noGrp="1"/>
          </p:cNvSpPr>
          <p:nvPr>
            <p:ph idx="1"/>
          </p:nvPr>
        </p:nvSpPr>
        <p:spPr>
          <a:xfrm>
            <a:off x="442913" y="2103120"/>
            <a:ext cx="11306175" cy="407384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7" name="Date Placeholder 6">
            <a:extLst>
              <a:ext uri="{FF2B5EF4-FFF2-40B4-BE49-F238E27FC236}">
                <a16:creationId xmlns:a16="http://schemas.microsoft.com/office/drawing/2014/main" id="{AA650F2B-E363-4BFD-BF91-57F99C3FA212}"/>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84EB23B0-CDB1-4E14-9675-DD6DE63260CA}"/>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AD6350CA-7CD8-44E4-85D6-2B81856F0AEF}"/>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940FEB62-236A-4E92-BD9B-5233E2945270}" type="slidenum">
              <a:rPr lang="en-GB" smtClean="0"/>
              <a:pPr/>
              <a:t>‹#›</a:t>
            </a:fld>
            <a:endParaRPr lang="en-GB"/>
          </a:p>
        </p:txBody>
      </p:sp>
    </p:spTree>
    <p:extLst>
      <p:ext uri="{BB962C8B-B14F-4D97-AF65-F5344CB8AC3E}">
        <p14:creationId xmlns:p14="http://schemas.microsoft.com/office/powerpoint/2010/main" val="3258172084"/>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Full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6" name="Subtitle 2">
            <a:extLst>
              <a:ext uri="{FF2B5EF4-FFF2-40B4-BE49-F238E27FC236}">
                <a16:creationId xmlns:a16="http://schemas.microsoft.com/office/drawing/2014/main" id="{06D22B17-E9E9-3842-A116-5C0D59C56C8F}"/>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3" name="Content Placeholder 2"/>
          <p:cNvSpPr>
            <a:spLocks noGrp="1"/>
          </p:cNvSpPr>
          <p:nvPr>
            <p:ph idx="1"/>
          </p:nvPr>
        </p:nvSpPr>
        <p:spPr>
          <a:xfrm>
            <a:off x="442913" y="2103438"/>
            <a:ext cx="11306175"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7" name="Date Placeholder 6">
            <a:extLst>
              <a:ext uri="{FF2B5EF4-FFF2-40B4-BE49-F238E27FC236}">
                <a16:creationId xmlns:a16="http://schemas.microsoft.com/office/drawing/2014/main" id="{D50C244B-A6A2-4F58-8D81-9D32C8952F19}"/>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1BD1B61D-957C-41FE-9017-14BFE6DFAB81}"/>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3C04D0F3-37A9-40B4-964D-0C6895619230}"/>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ro-RO" smtClean="0"/>
            </a:lvl1pPr>
          </a:lstStyle>
          <a:p>
            <a:fld id="{D5DAA9B6-6C4D-4276-91D2-0E29B005C0F9}" type="slidenum">
              <a:rPr lang="en-GB" smtClean="0"/>
              <a:pPr/>
              <a:t>‹#›</a:t>
            </a:fld>
            <a:endParaRPr lang="en-GB"/>
          </a:p>
        </p:txBody>
      </p:sp>
    </p:spTree>
    <p:extLst>
      <p:ext uri="{BB962C8B-B14F-4D97-AF65-F5344CB8AC3E}">
        <p14:creationId xmlns:p14="http://schemas.microsoft.com/office/powerpoint/2010/main" val="4663278"/>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3" name="Content Placeholder 2"/>
          <p:cNvSpPr>
            <a:spLocks noGrp="1"/>
          </p:cNvSpPr>
          <p:nvPr>
            <p:ph idx="1"/>
          </p:nvPr>
        </p:nvSpPr>
        <p:spPr>
          <a:xfrm>
            <a:off x="442914" y="2103438"/>
            <a:ext cx="3529012"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7" name="Date Placeholder 6">
            <a:extLst>
              <a:ext uri="{FF2B5EF4-FFF2-40B4-BE49-F238E27FC236}">
                <a16:creationId xmlns:a16="http://schemas.microsoft.com/office/drawing/2014/main" id="{EE54BAA2-97DB-446C-89A3-875C7AD3D76B}"/>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3B51D086-26BE-4A9C-8AE4-E3C6E26F0F19}"/>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BBF0F125-5FF3-4084-93F4-CD0112C0637B}"/>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3C9CDBD8-51E5-4525-BE32-487D9670FEA5}" type="slidenum">
              <a:rPr lang="en-GB" smtClean="0"/>
              <a:pPr/>
              <a:t>‹#›</a:t>
            </a:fld>
            <a:endParaRPr lang="en-GB"/>
          </a:p>
        </p:txBody>
      </p:sp>
    </p:spTree>
    <p:extLst>
      <p:ext uri="{BB962C8B-B14F-4D97-AF65-F5344CB8AC3E}">
        <p14:creationId xmlns:p14="http://schemas.microsoft.com/office/powerpoint/2010/main" val="3164721411"/>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6" name="Subtitle 2">
            <a:extLst>
              <a:ext uri="{FF2B5EF4-FFF2-40B4-BE49-F238E27FC236}">
                <a16:creationId xmlns:a16="http://schemas.microsoft.com/office/drawing/2014/main" id="{1C758DF0-2055-C446-AF59-8BED8AF86DAB}"/>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3" name="Content Placeholder 2"/>
          <p:cNvSpPr>
            <a:spLocks noGrp="1"/>
          </p:cNvSpPr>
          <p:nvPr>
            <p:ph idx="1"/>
          </p:nvPr>
        </p:nvSpPr>
        <p:spPr>
          <a:xfrm>
            <a:off x="442914" y="2103438"/>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7" name="Date Placeholder 6">
            <a:extLst>
              <a:ext uri="{FF2B5EF4-FFF2-40B4-BE49-F238E27FC236}">
                <a16:creationId xmlns:a16="http://schemas.microsoft.com/office/drawing/2014/main" id="{742C4D0F-C77E-442A-9055-7F2AA000A5CA}"/>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E6172764-107B-4359-A123-E2B1E542C58E}"/>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7B0B184B-8EC9-4569-8CC6-523BAFA96272}"/>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ro-RO" smtClean="0"/>
            </a:lvl1pPr>
          </a:lstStyle>
          <a:p>
            <a:fld id="{D374885F-3B4B-4F51-8A2D-57FE2816AE6E}" type="slidenum">
              <a:rPr lang="en-GB" smtClean="0"/>
              <a:pPr/>
              <a:t>‹#›</a:t>
            </a:fld>
            <a:endParaRPr lang="en-GB"/>
          </a:p>
        </p:txBody>
      </p:sp>
    </p:spTree>
    <p:extLst>
      <p:ext uri="{BB962C8B-B14F-4D97-AF65-F5344CB8AC3E}">
        <p14:creationId xmlns:p14="http://schemas.microsoft.com/office/powerpoint/2010/main" val="11233039"/>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Content Dark">
    <p:bg>
      <p:bgPr>
        <a:solidFill>
          <a:srgbClr val="464646"/>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solidFill>
                  <a:schemeClr val="tx1"/>
                </a:solidFill>
              </a:defRPr>
            </a:lvl1pPr>
          </a:lstStyle>
          <a:p>
            <a:r>
              <a:rPr lang="ro-RO"/>
              <a:t>[Slide title]</a:t>
            </a:r>
            <a:endParaRPr lang="ro-RO" dirty="0"/>
          </a:p>
        </p:txBody>
      </p:sp>
      <p:sp>
        <p:nvSpPr>
          <p:cNvPr id="3" name="Content Placeholder 2"/>
          <p:cNvSpPr>
            <a:spLocks noGrp="1"/>
          </p:cNvSpPr>
          <p:nvPr>
            <p:ph idx="1"/>
          </p:nvPr>
        </p:nvSpPr>
        <p:spPr>
          <a:xfrm>
            <a:off x="442914" y="2103438"/>
            <a:ext cx="3529012" cy="40687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7" name="Date Placeholder 6">
            <a:extLst>
              <a:ext uri="{FF2B5EF4-FFF2-40B4-BE49-F238E27FC236}">
                <a16:creationId xmlns:a16="http://schemas.microsoft.com/office/drawing/2014/main" id="{289FC12F-47BF-496B-8D7C-5C8F938FE517}"/>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39EC8193-5E6D-4228-A27A-D48C35E8561F}"/>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39978FE7-AEC4-40B7-B0B8-C38FA5BFC9F5}"/>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33D10150-CCF4-4575-8FEF-EDEDA3B825DF}" type="slidenum">
              <a:rPr lang="en-GB" smtClean="0"/>
              <a:pPr/>
              <a:t>‹#›</a:t>
            </a:fld>
            <a:endParaRPr lang="en-GB"/>
          </a:p>
        </p:txBody>
      </p:sp>
    </p:spTree>
    <p:extLst>
      <p:ext uri="{BB962C8B-B14F-4D97-AF65-F5344CB8AC3E}">
        <p14:creationId xmlns:p14="http://schemas.microsoft.com/office/powerpoint/2010/main" val="767746839"/>
      </p:ext>
    </p:extLst>
  </p:cSld>
  <p:clrMapOvr>
    <a:overrideClrMapping bg1="dk1" tx1="lt1" bg2="dk2" tx2="lt2" accent1="accent1" accent2="accent2" accent3="accent3" accent4="accent4" accent5="accent5" accent6="accent6" hlink="hlink" folHlink="folHlink"/>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3" name="Content Placeholder 2"/>
          <p:cNvSpPr>
            <a:spLocks noGrp="1"/>
          </p:cNvSpPr>
          <p:nvPr>
            <p:ph sz="half" idx="1"/>
          </p:nvPr>
        </p:nvSpPr>
        <p:spPr>
          <a:xfrm>
            <a:off x="442913" y="2103438"/>
            <a:ext cx="5473700" cy="4068761"/>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4" name="Content Placeholder 3"/>
          <p:cNvSpPr>
            <a:spLocks noGrp="1"/>
          </p:cNvSpPr>
          <p:nvPr>
            <p:ph sz="half" idx="2"/>
          </p:nvPr>
        </p:nvSpPr>
        <p:spPr>
          <a:xfrm>
            <a:off x="6275388" y="2103438"/>
            <a:ext cx="54737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8" name="Date Placeholder 7">
            <a:extLst>
              <a:ext uri="{FF2B5EF4-FFF2-40B4-BE49-F238E27FC236}">
                <a16:creationId xmlns:a16="http://schemas.microsoft.com/office/drawing/2014/main" id="{8319CF42-7A42-4716-A196-3987D5D194A9}"/>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9" name="Footer Placeholder 8">
            <a:extLst>
              <a:ext uri="{FF2B5EF4-FFF2-40B4-BE49-F238E27FC236}">
                <a16:creationId xmlns:a16="http://schemas.microsoft.com/office/drawing/2014/main" id="{2E59D7A5-0B4B-46DC-A30F-9BC5F587D118}"/>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D7433C26-9E50-4607-A147-5369094EB80D}"/>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9BED50C8-E724-4CE9-B752-2842C0E15689}" type="slidenum">
              <a:rPr lang="en-GB" smtClean="0"/>
              <a:pPr/>
              <a:t>‹#›</a:t>
            </a:fld>
            <a:endParaRPr lang="en-GB"/>
          </a:p>
        </p:txBody>
      </p:sp>
    </p:spTree>
    <p:extLst>
      <p:ext uri="{BB962C8B-B14F-4D97-AF65-F5344CB8AC3E}">
        <p14:creationId xmlns:p14="http://schemas.microsoft.com/office/powerpoint/2010/main" val="2165727502"/>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 Subtitl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7" name="Subtitle 2">
            <a:extLst>
              <a:ext uri="{FF2B5EF4-FFF2-40B4-BE49-F238E27FC236}">
                <a16:creationId xmlns:a16="http://schemas.microsoft.com/office/drawing/2014/main" id="{32E0820E-E86A-4245-AF6A-000EBF442F6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3" name="Content Placeholder 2"/>
          <p:cNvSpPr>
            <a:spLocks noGrp="1"/>
          </p:cNvSpPr>
          <p:nvPr>
            <p:ph sz="half" idx="1"/>
          </p:nvPr>
        </p:nvSpPr>
        <p:spPr>
          <a:xfrm>
            <a:off x="442913" y="2103438"/>
            <a:ext cx="5473700" cy="4068761"/>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4" name="Content Placeholder 3"/>
          <p:cNvSpPr>
            <a:spLocks noGrp="1"/>
          </p:cNvSpPr>
          <p:nvPr>
            <p:ph sz="half" idx="2"/>
          </p:nvPr>
        </p:nvSpPr>
        <p:spPr>
          <a:xfrm>
            <a:off x="6275388" y="2103437"/>
            <a:ext cx="5473699" cy="4068761"/>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8" name="Date Placeholder 7">
            <a:extLst>
              <a:ext uri="{FF2B5EF4-FFF2-40B4-BE49-F238E27FC236}">
                <a16:creationId xmlns:a16="http://schemas.microsoft.com/office/drawing/2014/main" id="{A4F08E49-1C1A-40D9-BCBD-A71EBB8C6E5A}"/>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9" name="Footer Placeholder 8">
            <a:extLst>
              <a:ext uri="{FF2B5EF4-FFF2-40B4-BE49-F238E27FC236}">
                <a16:creationId xmlns:a16="http://schemas.microsoft.com/office/drawing/2014/main" id="{020B6444-CAD9-49D4-87BF-3A2E000ABD53}"/>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29D8EC26-C687-48F0-85FF-F36C9342C5D0}"/>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ro-RO" smtClean="0"/>
            </a:lvl1pPr>
          </a:lstStyle>
          <a:p>
            <a:fld id="{1F96D20A-D625-409F-B90D-97B3CA8FD72F}" type="slidenum">
              <a:rPr lang="en-GB" smtClean="0"/>
              <a:pPr/>
              <a:t>‹#›</a:t>
            </a:fld>
            <a:endParaRPr lang="en-GB"/>
          </a:p>
        </p:txBody>
      </p:sp>
    </p:spTree>
    <p:extLst>
      <p:ext uri="{BB962C8B-B14F-4D97-AF65-F5344CB8AC3E}">
        <p14:creationId xmlns:p14="http://schemas.microsoft.com/office/powerpoint/2010/main" val="3641426661"/>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913" y="432000"/>
            <a:ext cx="5317807" cy="1387275"/>
          </a:xfrm>
        </p:spPr>
        <p:txBody>
          <a:bodyPr/>
          <a:lstStyle>
            <a:lvl1pPr>
              <a:defRPr/>
            </a:lvl1pPr>
          </a:lstStyle>
          <a:p>
            <a:r>
              <a:rPr lang="ro-RO"/>
              <a:t>[Slide title]</a:t>
            </a:r>
            <a:endParaRPr lang="ro-RO" dirty="0"/>
          </a:p>
        </p:txBody>
      </p:sp>
      <p:sp>
        <p:nvSpPr>
          <p:cNvPr id="3" name="Content Placeholder 2"/>
          <p:cNvSpPr>
            <a:spLocks noGrp="1"/>
          </p:cNvSpPr>
          <p:nvPr>
            <p:ph sz="half" idx="1"/>
          </p:nvPr>
        </p:nvSpPr>
        <p:spPr>
          <a:xfrm>
            <a:off x="442913" y="2103438"/>
            <a:ext cx="5317807" cy="4068761"/>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8" name="Picture Placeholder 2">
            <a:extLst>
              <a:ext uri="{FF2B5EF4-FFF2-40B4-BE49-F238E27FC236}">
                <a16:creationId xmlns:a16="http://schemas.microsoft.com/office/drawing/2014/main" id="{2BED7AA0-17C2-48FB-ABC4-C692036AAF8C}"/>
              </a:ext>
            </a:extLst>
          </p:cNvPr>
          <p:cNvSpPr>
            <a:spLocks noGrp="1"/>
          </p:cNvSpPr>
          <p:nvPr>
            <p:ph type="pic" sz="quarter" idx="13"/>
          </p:nvPr>
        </p:nvSpPr>
        <p:spPr>
          <a:xfrm>
            <a:off x="6096000" y="0"/>
            <a:ext cx="6096000" cy="685800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7" name="Date Placeholder 6">
            <a:extLst>
              <a:ext uri="{FF2B5EF4-FFF2-40B4-BE49-F238E27FC236}">
                <a16:creationId xmlns:a16="http://schemas.microsoft.com/office/drawing/2014/main" id="{EDA510E9-2C45-4FCE-A986-02538C44B4D8}"/>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9" name="Footer Placeholder 8">
            <a:extLst>
              <a:ext uri="{FF2B5EF4-FFF2-40B4-BE49-F238E27FC236}">
                <a16:creationId xmlns:a16="http://schemas.microsoft.com/office/drawing/2014/main" id="{B4BE4E69-E244-41DF-B9BD-7F6D4C1A963F}"/>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777DCA92-4986-483D-808A-91989E38E73E}"/>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ro-RO" smtClean="0"/>
            </a:lvl1pPr>
          </a:lstStyle>
          <a:p>
            <a:fld id="{5479DF95-73C5-42D2-AFF9-E198D3D63028}" type="slidenum">
              <a:rPr lang="en-GB" smtClean="0"/>
              <a:pPr/>
              <a:t>‹#›</a:t>
            </a:fld>
            <a:endParaRPr lang="en-GB"/>
          </a:p>
        </p:txBody>
      </p:sp>
    </p:spTree>
    <p:extLst>
      <p:ext uri="{BB962C8B-B14F-4D97-AF65-F5344CB8AC3E}">
        <p14:creationId xmlns:p14="http://schemas.microsoft.com/office/powerpoint/2010/main" val="31623870"/>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 Subtitle">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42914" y="430514"/>
            <a:ext cx="5317806" cy="502920"/>
          </a:xfrm>
        </p:spPr>
        <p:txBody>
          <a:bodyPr/>
          <a:lstStyle>
            <a:lvl1pPr>
              <a:defRPr/>
            </a:lvl1pPr>
          </a:lstStyle>
          <a:p>
            <a:r>
              <a:rPr lang="ro-RO"/>
              <a:t>[Slide title]</a:t>
            </a:r>
            <a:endParaRPr lang="ro-RO" dirty="0"/>
          </a:p>
        </p:txBody>
      </p:sp>
      <p:sp>
        <p:nvSpPr>
          <p:cNvPr id="7" name="Subtitle 2">
            <a:extLst>
              <a:ext uri="{FF2B5EF4-FFF2-40B4-BE49-F238E27FC236}">
                <a16:creationId xmlns:a16="http://schemas.microsoft.com/office/drawing/2014/main" id="{339845CC-465C-0147-BB19-41367E39D82E}"/>
              </a:ext>
            </a:extLst>
          </p:cNvPr>
          <p:cNvSpPr>
            <a:spLocks noGrp="1"/>
          </p:cNvSpPr>
          <p:nvPr>
            <p:ph type="subTitle" idx="16" hasCustomPrompt="1"/>
          </p:nvPr>
        </p:nvSpPr>
        <p:spPr>
          <a:xfrm>
            <a:off x="442912" y="933433"/>
            <a:ext cx="5317808"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3" name="Content Placeholder 2"/>
          <p:cNvSpPr>
            <a:spLocks noGrp="1"/>
          </p:cNvSpPr>
          <p:nvPr>
            <p:ph sz="half" idx="1"/>
          </p:nvPr>
        </p:nvSpPr>
        <p:spPr>
          <a:xfrm>
            <a:off x="442913" y="2103438"/>
            <a:ext cx="5317807"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9" name="Picture Placeholder 2"/>
          <p:cNvSpPr>
            <a:spLocks noGrp="1"/>
          </p:cNvSpPr>
          <p:nvPr>
            <p:ph type="pic" sz="quarter" idx="13"/>
          </p:nvPr>
        </p:nvSpPr>
        <p:spPr>
          <a:xfrm>
            <a:off x="6096000" y="0"/>
            <a:ext cx="6096000" cy="685800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6" name="Date Placeholder 5">
            <a:extLst>
              <a:ext uri="{FF2B5EF4-FFF2-40B4-BE49-F238E27FC236}">
                <a16:creationId xmlns:a16="http://schemas.microsoft.com/office/drawing/2014/main" id="{44B3AE82-2DF4-4892-840E-24D36D4595AB}"/>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C6EF9CA3-E94C-41D8-9F32-03B915C057EE}"/>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CA18C747-5CA7-4EFF-A3B6-CE5400E9D909}"/>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ro-RO" smtClean="0"/>
            </a:lvl1pPr>
          </a:lstStyle>
          <a:p>
            <a:fld id="{6E0EF393-9CA3-4CB1-9586-B248E93D2F09}" type="slidenum">
              <a:rPr lang="en-GB" smtClean="0"/>
              <a:pPr/>
              <a:t>‹#›</a:t>
            </a:fld>
            <a:endParaRPr lang="en-GB"/>
          </a:p>
        </p:txBody>
      </p:sp>
    </p:spTree>
    <p:extLst>
      <p:ext uri="{BB962C8B-B14F-4D97-AF65-F5344CB8AC3E}">
        <p14:creationId xmlns:p14="http://schemas.microsoft.com/office/powerpoint/2010/main" val="1556111294"/>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3" name="Content Placeholder 2"/>
          <p:cNvSpPr>
            <a:spLocks noGrp="1"/>
          </p:cNvSpPr>
          <p:nvPr>
            <p:ph sz="half" idx="1"/>
          </p:nvPr>
        </p:nvSpPr>
        <p:spPr>
          <a:xfrm>
            <a:off x="442913" y="2103438"/>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4" name="Content Placeholder 3"/>
          <p:cNvSpPr>
            <a:spLocks noGrp="1"/>
          </p:cNvSpPr>
          <p:nvPr>
            <p:ph sz="half" idx="2"/>
          </p:nvPr>
        </p:nvSpPr>
        <p:spPr>
          <a:xfrm>
            <a:off x="4332288" y="2103438"/>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12" name="Content Placeholder 4"/>
          <p:cNvSpPr>
            <a:spLocks noGrp="1"/>
          </p:cNvSpPr>
          <p:nvPr>
            <p:ph sz="half" idx="13"/>
          </p:nvPr>
        </p:nvSpPr>
        <p:spPr>
          <a:xfrm>
            <a:off x="8220076" y="2103438"/>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8" name="Date Placeholder 7">
            <a:extLst>
              <a:ext uri="{FF2B5EF4-FFF2-40B4-BE49-F238E27FC236}">
                <a16:creationId xmlns:a16="http://schemas.microsoft.com/office/drawing/2014/main" id="{CCDA1A88-3AA0-4199-98A6-01DEAEA0A94E}"/>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9" name="Footer Placeholder 8">
            <a:extLst>
              <a:ext uri="{FF2B5EF4-FFF2-40B4-BE49-F238E27FC236}">
                <a16:creationId xmlns:a16="http://schemas.microsoft.com/office/drawing/2014/main" id="{561C94B3-385C-427C-A0F5-E5706030FD2A}"/>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9D72CE0C-80A5-4E27-95D5-2BBB5D172763}"/>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ro-RO" smtClean="0"/>
            </a:lvl1pPr>
          </a:lstStyle>
          <a:p>
            <a:fld id="{2EB789D1-032E-4DDB-B520-F3677753C590}" type="slidenum">
              <a:rPr lang="en-GB" smtClean="0"/>
              <a:pPr/>
              <a:t>‹#›</a:t>
            </a:fld>
            <a:endParaRPr lang="en-GB"/>
          </a:p>
        </p:txBody>
      </p:sp>
    </p:spTree>
    <p:extLst>
      <p:ext uri="{BB962C8B-B14F-4D97-AF65-F5344CB8AC3E}">
        <p14:creationId xmlns:p14="http://schemas.microsoft.com/office/powerpoint/2010/main" val="2323019015"/>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 Subtitl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8" name="Subtitle 2">
            <a:extLst>
              <a:ext uri="{FF2B5EF4-FFF2-40B4-BE49-F238E27FC236}">
                <a16:creationId xmlns:a16="http://schemas.microsoft.com/office/drawing/2014/main" id="{B56B3548-5EB8-714F-93B3-BD8CE8C6C99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3" name="Content Placeholder 2"/>
          <p:cNvSpPr>
            <a:spLocks noGrp="1"/>
          </p:cNvSpPr>
          <p:nvPr>
            <p:ph sz="half" idx="1"/>
          </p:nvPr>
        </p:nvSpPr>
        <p:spPr>
          <a:xfrm>
            <a:off x="442913" y="2103439"/>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4" name="Content Placeholder 3"/>
          <p:cNvSpPr>
            <a:spLocks noGrp="1"/>
          </p:cNvSpPr>
          <p:nvPr>
            <p:ph sz="half" idx="2"/>
          </p:nvPr>
        </p:nvSpPr>
        <p:spPr>
          <a:xfrm>
            <a:off x="4332288" y="2103439"/>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12" name="Content Placeholder 4"/>
          <p:cNvSpPr>
            <a:spLocks noGrp="1"/>
          </p:cNvSpPr>
          <p:nvPr>
            <p:ph sz="half" idx="13"/>
          </p:nvPr>
        </p:nvSpPr>
        <p:spPr>
          <a:xfrm>
            <a:off x="8220076" y="2103439"/>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7" name="Date Placeholder 6">
            <a:extLst>
              <a:ext uri="{FF2B5EF4-FFF2-40B4-BE49-F238E27FC236}">
                <a16:creationId xmlns:a16="http://schemas.microsoft.com/office/drawing/2014/main" id="{7364FD07-C6D8-4DF5-A78E-A238965A8F92}"/>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9" name="Footer Placeholder 8">
            <a:extLst>
              <a:ext uri="{FF2B5EF4-FFF2-40B4-BE49-F238E27FC236}">
                <a16:creationId xmlns:a16="http://schemas.microsoft.com/office/drawing/2014/main" id="{361C1293-4CAF-467D-BB68-7069FA1EA4E8}"/>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FC1648FC-3704-4047-9FE8-86CE53C25378}"/>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ro-RO" smtClean="0"/>
            </a:lvl1pPr>
          </a:lstStyle>
          <a:p>
            <a:fld id="{F69278C0-E786-49D1-AAB5-853B8E15AD55}" type="slidenum">
              <a:rPr lang="en-GB" smtClean="0"/>
              <a:pPr/>
              <a:t>‹#›</a:t>
            </a:fld>
            <a:endParaRPr lang="en-GB"/>
          </a:p>
        </p:txBody>
      </p:sp>
    </p:spTree>
    <p:extLst>
      <p:ext uri="{BB962C8B-B14F-4D97-AF65-F5344CB8AC3E}">
        <p14:creationId xmlns:p14="http://schemas.microsoft.com/office/powerpoint/2010/main" val="552856060"/>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3" name="Content Placeholder 2"/>
          <p:cNvSpPr>
            <a:spLocks noGrp="1"/>
          </p:cNvSpPr>
          <p:nvPr>
            <p:ph sz="half" idx="1"/>
          </p:nvPr>
        </p:nvSpPr>
        <p:spPr>
          <a:xfrm>
            <a:off x="442913" y="2103438"/>
            <a:ext cx="25560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4" name="Content Placeholder 3"/>
          <p:cNvSpPr>
            <a:spLocks noGrp="1"/>
          </p:cNvSpPr>
          <p:nvPr>
            <p:ph sz="half" idx="2"/>
          </p:nvPr>
        </p:nvSpPr>
        <p:spPr>
          <a:xfrm>
            <a:off x="3360613" y="2103438"/>
            <a:ext cx="25560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6" name="Content Placeholder 4"/>
          <p:cNvSpPr>
            <a:spLocks noGrp="1"/>
          </p:cNvSpPr>
          <p:nvPr>
            <p:ph sz="half" idx="13"/>
          </p:nvPr>
        </p:nvSpPr>
        <p:spPr>
          <a:xfrm>
            <a:off x="6275388" y="2103438"/>
            <a:ext cx="25560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7" name="Content Placeholder 5"/>
          <p:cNvSpPr>
            <a:spLocks noGrp="1"/>
          </p:cNvSpPr>
          <p:nvPr>
            <p:ph sz="half" idx="14"/>
          </p:nvPr>
        </p:nvSpPr>
        <p:spPr>
          <a:xfrm>
            <a:off x="9190163" y="2103438"/>
            <a:ext cx="25560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10" name="Date Placeholder 9">
            <a:extLst>
              <a:ext uri="{FF2B5EF4-FFF2-40B4-BE49-F238E27FC236}">
                <a16:creationId xmlns:a16="http://schemas.microsoft.com/office/drawing/2014/main" id="{EA5A01ED-B739-4AC8-A489-94993DF41798}"/>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11" name="Footer Placeholder 10">
            <a:extLst>
              <a:ext uri="{FF2B5EF4-FFF2-40B4-BE49-F238E27FC236}">
                <a16:creationId xmlns:a16="http://schemas.microsoft.com/office/drawing/2014/main" id="{4B5C57E6-5886-4271-A584-D7C914EEA799}"/>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2" name="Slide Number Placeholder 11">
            <a:extLst>
              <a:ext uri="{FF2B5EF4-FFF2-40B4-BE49-F238E27FC236}">
                <a16:creationId xmlns:a16="http://schemas.microsoft.com/office/drawing/2014/main" id="{932E2BFC-EA19-479B-BDB0-D246CABB6F32}"/>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ro-RO" smtClean="0"/>
            </a:lvl1pPr>
          </a:lstStyle>
          <a:p>
            <a:fld id="{78B5C991-6D48-4FFA-AA51-10202791EAFC}" type="slidenum">
              <a:rPr lang="en-GB" smtClean="0"/>
              <a:pPr/>
              <a:t>‹#›</a:t>
            </a:fld>
            <a:endParaRPr lang="en-GB"/>
          </a:p>
        </p:txBody>
      </p:sp>
    </p:spTree>
    <p:extLst>
      <p:ext uri="{BB962C8B-B14F-4D97-AF65-F5344CB8AC3E}">
        <p14:creationId xmlns:p14="http://schemas.microsoft.com/office/powerpoint/2010/main" val="1139664725"/>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 Sub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11" name="Subtitle 2">
            <a:extLst>
              <a:ext uri="{FF2B5EF4-FFF2-40B4-BE49-F238E27FC236}">
                <a16:creationId xmlns:a16="http://schemas.microsoft.com/office/drawing/2014/main" id="{42F08066-BCE7-3945-BE4E-1DEA43569B7F}"/>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3" name="Content Placeholder 2"/>
          <p:cNvSpPr>
            <a:spLocks noGrp="1"/>
          </p:cNvSpPr>
          <p:nvPr>
            <p:ph sz="half" idx="1"/>
          </p:nvPr>
        </p:nvSpPr>
        <p:spPr>
          <a:xfrm>
            <a:off x="442913" y="2103438"/>
            <a:ext cx="25560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4" name="Content Placeholder 3"/>
          <p:cNvSpPr>
            <a:spLocks noGrp="1"/>
          </p:cNvSpPr>
          <p:nvPr>
            <p:ph sz="half" idx="2"/>
          </p:nvPr>
        </p:nvSpPr>
        <p:spPr>
          <a:xfrm>
            <a:off x="3360613" y="2103438"/>
            <a:ext cx="25560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6" name="Content Placeholder 4"/>
          <p:cNvSpPr>
            <a:spLocks noGrp="1"/>
          </p:cNvSpPr>
          <p:nvPr>
            <p:ph sz="half" idx="13"/>
          </p:nvPr>
        </p:nvSpPr>
        <p:spPr>
          <a:xfrm>
            <a:off x="6275388" y="2103438"/>
            <a:ext cx="25560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7" name="Content Placeholder 5"/>
          <p:cNvSpPr>
            <a:spLocks noGrp="1"/>
          </p:cNvSpPr>
          <p:nvPr>
            <p:ph sz="half" idx="14"/>
          </p:nvPr>
        </p:nvSpPr>
        <p:spPr>
          <a:xfrm>
            <a:off x="9190163" y="2103438"/>
            <a:ext cx="2556000"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9" name="Date Placeholder 8">
            <a:extLst>
              <a:ext uri="{FF2B5EF4-FFF2-40B4-BE49-F238E27FC236}">
                <a16:creationId xmlns:a16="http://schemas.microsoft.com/office/drawing/2014/main" id="{FBD6B987-69C2-4BC1-AAD9-ED7CFFD65649}"/>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12" name="Footer Placeholder 11">
            <a:extLst>
              <a:ext uri="{FF2B5EF4-FFF2-40B4-BE49-F238E27FC236}">
                <a16:creationId xmlns:a16="http://schemas.microsoft.com/office/drawing/2014/main" id="{ED859079-231B-4E0E-8252-E10A2F6A64AC}"/>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3" name="Slide Number Placeholder 12">
            <a:extLst>
              <a:ext uri="{FF2B5EF4-FFF2-40B4-BE49-F238E27FC236}">
                <a16:creationId xmlns:a16="http://schemas.microsoft.com/office/drawing/2014/main" id="{D51E79E6-9A94-4689-8F8B-C47B7D9E01A7}"/>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ro-RO" smtClean="0"/>
            </a:lvl1pPr>
          </a:lstStyle>
          <a:p>
            <a:fld id="{C4BD9B08-6BF9-46C7-A09A-9A863B2B0658}" type="slidenum">
              <a:rPr lang="en-GB" smtClean="0"/>
              <a:pPr/>
              <a:t>‹#›</a:t>
            </a:fld>
            <a:endParaRPr lang="en-GB"/>
          </a:p>
        </p:txBody>
      </p:sp>
    </p:spTree>
    <p:extLst>
      <p:ext uri="{BB962C8B-B14F-4D97-AF65-F5344CB8AC3E}">
        <p14:creationId xmlns:p14="http://schemas.microsoft.com/office/powerpoint/2010/main" val="2543479323"/>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3" name="Content Placeholder 2"/>
          <p:cNvSpPr>
            <a:spLocks noGrp="1"/>
          </p:cNvSpPr>
          <p:nvPr>
            <p:ph sz="half" idx="1"/>
          </p:nvPr>
        </p:nvSpPr>
        <p:spPr>
          <a:xfrm>
            <a:off x="442913"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4" name="Content Placeholder 3"/>
          <p:cNvSpPr>
            <a:spLocks noGrp="1"/>
          </p:cNvSpPr>
          <p:nvPr>
            <p:ph sz="half" idx="2"/>
          </p:nvPr>
        </p:nvSpPr>
        <p:spPr>
          <a:xfrm>
            <a:off x="2777045"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6" name="Content Placeholder 4"/>
          <p:cNvSpPr>
            <a:spLocks noGrp="1"/>
          </p:cNvSpPr>
          <p:nvPr>
            <p:ph sz="half" idx="13"/>
          </p:nvPr>
        </p:nvSpPr>
        <p:spPr>
          <a:xfrm>
            <a:off x="5111177"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7" name="Content Placeholder 5"/>
          <p:cNvSpPr>
            <a:spLocks noGrp="1"/>
          </p:cNvSpPr>
          <p:nvPr>
            <p:ph sz="half" idx="14"/>
          </p:nvPr>
        </p:nvSpPr>
        <p:spPr>
          <a:xfrm>
            <a:off x="7445309"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9" name="Content Placeholder 6"/>
          <p:cNvSpPr>
            <a:spLocks noGrp="1"/>
          </p:cNvSpPr>
          <p:nvPr>
            <p:ph sz="half" idx="15"/>
          </p:nvPr>
        </p:nvSpPr>
        <p:spPr>
          <a:xfrm>
            <a:off x="9779443"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11" name="Date Placeholder 10">
            <a:extLst>
              <a:ext uri="{FF2B5EF4-FFF2-40B4-BE49-F238E27FC236}">
                <a16:creationId xmlns:a16="http://schemas.microsoft.com/office/drawing/2014/main" id="{E3A957E6-0B19-4ABF-B8F2-2E7D7C7E9417}"/>
              </a:ext>
            </a:extLst>
          </p:cNvPr>
          <p:cNvSpPr>
            <a:spLocks noGrp="1"/>
          </p:cNvSpPr>
          <p:nvPr>
            <p:ph type="dt" sz="half" idx="16"/>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12" name="Footer Placeholder 11">
            <a:extLst>
              <a:ext uri="{FF2B5EF4-FFF2-40B4-BE49-F238E27FC236}">
                <a16:creationId xmlns:a16="http://schemas.microsoft.com/office/drawing/2014/main" id="{0AEC20EC-3A62-408B-B8D7-C85BCE09A253}"/>
              </a:ext>
            </a:extLst>
          </p:cNvPr>
          <p:cNvSpPr>
            <a:spLocks noGrp="1"/>
          </p:cNvSpPr>
          <p:nvPr>
            <p:ph type="ftr" sz="quarter" idx="17"/>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3" name="Slide Number Placeholder 12">
            <a:extLst>
              <a:ext uri="{FF2B5EF4-FFF2-40B4-BE49-F238E27FC236}">
                <a16:creationId xmlns:a16="http://schemas.microsoft.com/office/drawing/2014/main" id="{BB17C226-1C25-4A20-977C-0DA496DFB895}"/>
              </a:ext>
            </a:extLst>
          </p:cNvPr>
          <p:cNvSpPr>
            <a:spLocks noGrp="1"/>
          </p:cNvSpPr>
          <p:nvPr>
            <p:ph type="sldNum" sz="quarter" idx="18"/>
          </p:nvPr>
        </p:nvSpPr>
        <p:spPr>
          <a:xfrm>
            <a:off x="9984296" y="6492240"/>
            <a:ext cx="1764792" cy="137160"/>
          </a:xfrm>
        </p:spPr>
        <p:txBody>
          <a:bodyPr vert="horz" lIns="0" tIns="0" rIns="0" bIns="0" rtlCol="0" anchor="b" anchorCtr="0">
            <a:noAutofit/>
          </a:bodyPr>
          <a:lstStyle>
            <a:lvl1pPr algn="r">
              <a:defRPr lang="ro-RO" smtClean="0"/>
            </a:lvl1pPr>
          </a:lstStyle>
          <a:p>
            <a:fld id="{D8073378-EE10-4D70-B4F3-719AEC6A55FF}" type="slidenum">
              <a:rPr lang="en-GB" smtClean="0"/>
              <a:pPr/>
              <a:t>‹#›</a:t>
            </a:fld>
            <a:endParaRPr lang="en-GB"/>
          </a:p>
        </p:txBody>
      </p:sp>
    </p:spTree>
    <p:extLst>
      <p:ext uri="{BB962C8B-B14F-4D97-AF65-F5344CB8AC3E}">
        <p14:creationId xmlns:p14="http://schemas.microsoft.com/office/powerpoint/2010/main" val="1045707198"/>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ve Content - Subtitl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12" name="Subtitle 2">
            <a:extLst>
              <a:ext uri="{FF2B5EF4-FFF2-40B4-BE49-F238E27FC236}">
                <a16:creationId xmlns:a16="http://schemas.microsoft.com/office/drawing/2014/main" id="{BCBFC701-7287-1F4F-B6FA-1BECCBF324C6}"/>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3" name="Content Placeholder 2"/>
          <p:cNvSpPr>
            <a:spLocks noGrp="1"/>
          </p:cNvSpPr>
          <p:nvPr>
            <p:ph sz="half" idx="1"/>
          </p:nvPr>
        </p:nvSpPr>
        <p:spPr>
          <a:xfrm>
            <a:off x="442913"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4" name="Content Placeholder 3"/>
          <p:cNvSpPr>
            <a:spLocks noGrp="1"/>
          </p:cNvSpPr>
          <p:nvPr>
            <p:ph sz="half" idx="2"/>
          </p:nvPr>
        </p:nvSpPr>
        <p:spPr>
          <a:xfrm>
            <a:off x="2777045"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6" name="Content Placeholder 4"/>
          <p:cNvSpPr>
            <a:spLocks noGrp="1"/>
          </p:cNvSpPr>
          <p:nvPr>
            <p:ph sz="half" idx="13"/>
          </p:nvPr>
        </p:nvSpPr>
        <p:spPr>
          <a:xfrm>
            <a:off x="5111177"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7" name="Content Placeholder 5"/>
          <p:cNvSpPr>
            <a:spLocks noGrp="1"/>
          </p:cNvSpPr>
          <p:nvPr>
            <p:ph sz="half" idx="14"/>
          </p:nvPr>
        </p:nvSpPr>
        <p:spPr>
          <a:xfrm>
            <a:off x="7445309"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9" name="Content Placeholder 6"/>
          <p:cNvSpPr>
            <a:spLocks noGrp="1"/>
          </p:cNvSpPr>
          <p:nvPr>
            <p:ph sz="half" idx="15"/>
          </p:nvPr>
        </p:nvSpPr>
        <p:spPr>
          <a:xfrm>
            <a:off x="9779443" y="2103438"/>
            <a:ext cx="1972800" cy="4068762"/>
          </a:xfrm>
        </p:spPr>
        <p:txBody>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10" name="Date Placeholder 9">
            <a:extLst>
              <a:ext uri="{FF2B5EF4-FFF2-40B4-BE49-F238E27FC236}">
                <a16:creationId xmlns:a16="http://schemas.microsoft.com/office/drawing/2014/main" id="{1EE00DE6-CE15-49B3-96C5-67268517EEEF}"/>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13" name="Footer Placeholder 12">
            <a:extLst>
              <a:ext uri="{FF2B5EF4-FFF2-40B4-BE49-F238E27FC236}">
                <a16:creationId xmlns:a16="http://schemas.microsoft.com/office/drawing/2014/main" id="{F9ADD5B3-77FD-4D72-8F0A-AFAC59AF2830}"/>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4" name="Slide Number Placeholder 13">
            <a:extLst>
              <a:ext uri="{FF2B5EF4-FFF2-40B4-BE49-F238E27FC236}">
                <a16:creationId xmlns:a16="http://schemas.microsoft.com/office/drawing/2014/main" id="{D3A3225D-546B-430C-AD2C-F1295A29C9B9}"/>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ro-RO" smtClean="0"/>
            </a:lvl1pPr>
          </a:lstStyle>
          <a:p>
            <a:fld id="{5A851A21-BDE1-4500-A523-5F644653B386}" type="slidenum">
              <a:rPr lang="en-GB" smtClean="0"/>
              <a:pPr/>
              <a:t>‹#›</a:t>
            </a:fld>
            <a:endParaRPr lang="en-GB"/>
          </a:p>
        </p:txBody>
      </p:sp>
    </p:spTree>
    <p:extLst>
      <p:ext uri="{BB962C8B-B14F-4D97-AF65-F5344CB8AC3E}">
        <p14:creationId xmlns:p14="http://schemas.microsoft.com/office/powerpoint/2010/main" val="3129817039"/>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10" name="Picture Placeholder 2"/>
          <p:cNvSpPr>
            <a:spLocks noGrp="1"/>
          </p:cNvSpPr>
          <p:nvPr>
            <p:ph type="pic" sz="quarter" idx="13"/>
          </p:nvPr>
        </p:nvSpPr>
        <p:spPr>
          <a:xfrm>
            <a:off x="442912" y="2100263"/>
            <a:ext cx="3529013" cy="301752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16" name="Picture Placeholder 3"/>
          <p:cNvSpPr>
            <a:spLocks noGrp="1"/>
          </p:cNvSpPr>
          <p:nvPr>
            <p:ph type="pic" sz="quarter" idx="15"/>
          </p:nvPr>
        </p:nvSpPr>
        <p:spPr>
          <a:xfrm>
            <a:off x="4331494" y="2100263"/>
            <a:ext cx="3529013" cy="301752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18" name="Picture Placeholder 4"/>
          <p:cNvSpPr>
            <a:spLocks noGrp="1"/>
          </p:cNvSpPr>
          <p:nvPr>
            <p:ph type="pic" sz="quarter" idx="17"/>
          </p:nvPr>
        </p:nvSpPr>
        <p:spPr>
          <a:xfrm>
            <a:off x="8220075" y="2100263"/>
            <a:ext cx="3529013" cy="301752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7" name="Content Placeholder 2">
            <a:extLst>
              <a:ext uri="{FF2B5EF4-FFF2-40B4-BE49-F238E27FC236}">
                <a16:creationId xmlns:a16="http://schemas.microsoft.com/office/drawing/2014/main" id="{CF36C29E-E542-4CF8-8350-7B2993AB9F11}"/>
              </a:ext>
            </a:extLst>
          </p:cNvPr>
          <p:cNvSpPr>
            <a:spLocks noGrp="1"/>
          </p:cNvSpPr>
          <p:nvPr>
            <p:ph sz="quarter" idx="20"/>
          </p:nvPr>
        </p:nvSpPr>
        <p:spPr>
          <a:xfrm>
            <a:off x="442913" y="5280025"/>
            <a:ext cx="3529012" cy="892175"/>
          </a:xfrm>
        </p:spPr>
        <p:txBody>
          <a:bodyPr/>
          <a:lstStyle>
            <a:lvl1pPr>
              <a:defRPr sz="1200"/>
            </a:lvl1pPr>
            <a:lvl2pPr>
              <a:defRPr sz="1600"/>
            </a:lvl2pPr>
            <a:lvl3pPr marL="0" indent="0">
              <a:buNone/>
              <a:defRPr/>
            </a:lvl3pPr>
          </a:lstStyle>
          <a:p>
            <a:pPr lvl="0"/>
            <a:r>
              <a:rPr lang="ro-RO"/>
              <a:t>Click to edit Master text styles</a:t>
            </a:r>
          </a:p>
          <a:p>
            <a:pPr lvl="1"/>
            <a:r>
              <a:rPr lang="ro-RO"/>
              <a:t>Second level</a:t>
            </a:r>
            <a:endParaRPr lang="ro-RO" dirty="0"/>
          </a:p>
        </p:txBody>
      </p:sp>
      <p:sp>
        <p:nvSpPr>
          <p:cNvPr id="23" name="Content Placeholder 3">
            <a:extLst>
              <a:ext uri="{FF2B5EF4-FFF2-40B4-BE49-F238E27FC236}">
                <a16:creationId xmlns:a16="http://schemas.microsoft.com/office/drawing/2014/main" id="{5E49564D-E876-4F96-AA36-94443DF6A6B4}"/>
              </a:ext>
            </a:extLst>
          </p:cNvPr>
          <p:cNvSpPr>
            <a:spLocks noGrp="1"/>
          </p:cNvSpPr>
          <p:nvPr>
            <p:ph sz="quarter" idx="21"/>
          </p:nvPr>
        </p:nvSpPr>
        <p:spPr>
          <a:xfrm>
            <a:off x="4331495" y="5280025"/>
            <a:ext cx="3529012" cy="892175"/>
          </a:xfrm>
        </p:spPr>
        <p:txBody>
          <a:bodyPr/>
          <a:lstStyle>
            <a:lvl1pPr>
              <a:defRPr sz="1200"/>
            </a:lvl1pPr>
            <a:lvl2pPr>
              <a:defRPr sz="1600"/>
            </a:lvl2pPr>
            <a:lvl3pPr marL="0" indent="0">
              <a:buNone/>
              <a:defRPr/>
            </a:lvl3pPr>
          </a:lstStyle>
          <a:p>
            <a:pPr lvl="0"/>
            <a:r>
              <a:rPr lang="ro-RO"/>
              <a:t>Click to edit Master text styles</a:t>
            </a:r>
          </a:p>
          <a:p>
            <a:pPr lvl="1"/>
            <a:r>
              <a:rPr lang="ro-RO"/>
              <a:t>Second level</a:t>
            </a:r>
            <a:endParaRPr lang="ro-RO" dirty="0"/>
          </a:p>
        </p:txBody>
      </p:sp>
      <p:sp>
        <p:nvSpPr>
          <p:cNvPr id="24" name="Content Placeholder 4">
            <a:extLst>
              <a:ext uri="{FF2B5EF4-FFF2-40B4-BE49-F238E27FC236}">
                <a16:creationId xmlns:a16="http://schemas.microsoft.com/office/drawing/2014/main" id="{D1C35B22-67CB-4342-8F23-814ABE95E981}"/>
              </a:ext>
            </a:extLst>
          </p:cNvPr>
          <p:cNvSpPr>
            <a:spLocks noGrp="1"/>
          </p:cNvSpPr>
          <p:nvPr>
            <p:ph sz="quarter" idx="22"/>
          </p:nvPr>
        </p:nvSpPr>
        <p:spPr>
          <a:xfrm>
            <a:off x="8220076" y="5280025"/>
            <a:ext cx="3529012" cy="892175"/>
          </a:xfrm>
        </p:spPr>
        <p:txBody>
          <a:bodyPr/>
          <a:lstStyle>
            <a:lvl1pPr>
              <a:defRPr sz="1200"/>
            </a:lvl1pPr>
            <a:lvl2pPr>
              <a:defRPr sz="1600"/>
            </a:lvl2pPr>
            <a:lvl3pPr marL="0" indent="0">
              <a:buNone/>
              <a:defRPr/>
            </a:lvl3pPr>
          </a:lstStyle>
          <a:p>
            <a:pPr lvl="0"/>
            <a:r>
              <a:rPr lang="ro-RO"/>
              <a:t>Click to edit Master text styles</a:t>
            </a:r>
          </a:p>
          <a:p>
            <a:pPr lvl="1"/>
            <a:r>
              <a:rPr lang="ro-RO"/>
              <a:t>Second level</a:t>
            </a:r>
            <a:endParaRPr lang="ro-RO" dirty="0"/>
          </a:p>
        </p:txBody>
      </p:sp>
      <p:sp>
        <p:nvSpPr>
          <p:cNvPr id="6" name="Date Placeholder 5">
            <a:extLst>
              <a:ext uri="{FF2B5EF4-FFF2-40B4-BE49-F238E27FC236}">
                <a16:creationId xmlns:a16="http://schemas.microsoft.com/office/drawing/2014/main" id="{C6C15DA1-5E29-455F-9163-C22846EA3A17}"/>
              </a:ext>
            </a:extLst>
          </p:cNvPr>
          <p:cNvSpPr>
            <a:spLocks noGrp="1"/>
          </p:cNvSpPr>
          <p:nvPr>
            <p:ph type="dt" sz="half" idx="23"/>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BF10C7BB-2191-4AF1-9FDF-7C585DC64531}"/>
              </a:ext>
            </a:extLst>
          </p:cNvPr>
          <p:cNvSpPr>
            <a:spLocks noGrp="1"/>
          </p:cNvSpPr>
          <p:nvPr>
            <p:ph type="ftr" sz="quarter" idx="24"/>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1877B450-32C3-4D42-A264-5BC9E410B128}"/>
              </a:ext>
            </a:extLst>
          </p:cNvPr>
          <p:cNvSpPr>
            <a:spLocks noGrp="1"/>
          </p:cNvSpPr>
          <p:nvPr>
            <p:ph type="sldNum" sz="quarter" idx="25"/>
          </p:nvPr>
        </p:nvSpPr>
        <p:spPr>
          <a:xfrm>
            <a:off x="9984296" y="6492240"/>
            <a:ext cx="1764792" cy="137160"/>
          </a:xfrm>
        </p:spPr>
        <p:txBody>
          <a:bodyPr vert="horz" lIns="0" tIns="0" rIns="0" bIns="0" rtlCol="0" anchor="b" anchorCtr="0">
            <a:noAutofit/>
          </a:bodyPr>
          <a:lstStyle>
            <a:lvl1pPr algn="r">
              <a:defRPr lang="ro-RO" smtClean="0"/>
            </a:lvl1pPr>
          </a:lstStyle>
          <a:p>
            <a:fld id="{55F2AACE-926B-48E3-ADBA-710EA783409A}" type="slidenum">
              <a:rPr lang="en-GB" smtClean="0"/>
              <a:pPr/>
              <a:t>‹#›</a:t>
            </a:fld>
            <a:endParaRPr lang="en-GB"/>
          </a:p>
        </p:txBody>
      </p:sp>
    </p:spTree>
    <p:extLst>
      <p:ext uri="{BB962C8B-B14F-4D97-AF65-F5344CB8AC3E}">
        <p14:creationId xmlns:p14="http://schemas.microsoft.com/office/powerpoint/2010/main" val="2335327034"/>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Images - Subtitle">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11" name="Subtitle 2">
            <a:extLst>
              <a:ext uri="{FF2B5EF4-FFF2-40B4-BE49-F238E27FC236}">
                <a16:creationId xmlns:a16="http://schemas.microsoft.com/office/drawing/2014/main" id="{5CE153FD-285A-D647-ADE4-833E86A9CF52}"/>
              </a:ext>
            </a:extLst>
          </p:cNvPr>
          <p:cNvSpPr>
            <a:spLocks noGrp="1"/>
          </p:cNvSpPr>
          <p:nvPr>
            <p:ph type="subTitle" idx="24"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10" name="Picture Placeholder 2"/>
          <p:cNvSpPr>
            <a:spLocks noGrp="1"/>
          </p:cNvSpPr>
          <p:nvPr>
            <p:ph type="pic" sz="quarter" idx="13"/>
          </p:nvPr>
        </p:nvSpPr>
        <p:spPr>
          <a:xfrm>
            <a:off x="442912" y="2100263"/>
            <a:ext cx="3529013" cy="301752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16" name="Picture Placeholder 3"/>
          <p:cNvSpPr>
            <a:spLocks noGrp="1"/>
          </p:cNvSpPr>
          <p:nvPr>
            <p:ph type="pic" sz="quarter" idx="15"/>
          </p:nvPr>
        </p:nvSpPr>
        <p:spPr>
          <a:xfrm>
            <a:off x="4331494" y="2100263"/>
            <a:ext cx="3529013" cy="301752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18" name="Picture Placeholder 4"/>
          <p:cNvSpPr>
            <a:spLocks noGrp="1"/>
          </p:cNvSpPr>
          <p:nvPr>
            <p:ph type="pic" sz="quarter" idx="17"/>
          </p:nvPr>
        </p:nvSpPr>
        <p:spPr>
          <a:xfrm>
            <a:off x="8220075" y="2100263"/>
            <a:ext cx="3529013" cy="301752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25" name="Content Placeholder 2">
            <a:extLst>
              <a:ext uri="{FF2B5EF4-FFF2-40B4-BE49-F238E27FC236}">
                <a16:creationId xmlns:a16="http://schemas.microsoft.com/office/drawing/2014/main" id="{DF41A2FF-FB3D-4971-8B6D-3BD731DE5053}"/>
              </a:ext>
            </a:extLst>
          </p:cNvPr>
          <p:cNvSpPr>
            <a:spLocks noGrp="1"/>
          </p:cNvSpPr>
          <p:nvPr>
            <p:ph sz="quarter" idx="20"/>
          </p:nvPr>
        </p:nvSpPr>
        <p:spPr>
          <a:xfrm>
            <a:off x="442913" y="5280025"/>
            <a:ext cx="3529012" cy="892175"/>
          </a:xfrm>
        </p:spPr>
        <p:txBody>
          <a:bodyPr/>
          <a:lstStyle>
            <a:lvl1pPr>
              <a:defRPr sz="1200"/>
            </a:lvl1pPr>
            <a:lvl2pPr>
              <a:defRPr sz="1600"/>
            </a:lvl2pPr>
            <a:lvl3pPr marL="0" indent="0">
              <a:buNone/>
              <a:defRPr/>
            </a:lvl3pPr>
          </a:lstStyle>
          <a:p>
            <a:pPr lvl="0"/>
            <a:r>
              <a:rPr lang="ro-RO"/>
              <a:t>Click to edit Master text styles</a:t>
            </a:r>
          </a:p>
          <a:p>
            <a:pPr lvl="1"/>
            <a:r>
              <a:rPr lang="ro-RO"/>
              <a:t>Second level</a:t>
            </a:r>
            <a:endParaRPr lang="ro-RO" dirty="0"/>
          </a:p>
        </p:txBody>
      </p:sp>
      <p:sp>
        <p:nvSpPr>
          <p:cNvPr id="26" name="Content Placeholder 3">
            <a:extLst>
              <a:ext uri="{FF2B5EF4-FFF2-40B4-BE49-F238E27FC236}">
                <a16:creationId xmlns:a16="http://schemas.microsoft.com/office/drawing/2014/main" id="{7662A741-222C-4F6F-9366-53AED64CAC17}"/>
              </a:ext>
            </a:extLst>
          </p:cNvPr>
          <p:cNvSpPr>
            <a:spLocks noGrp="1"/>
          </p:cNvSpPr>
          <p:nvPr>
            <p:ph sz="quarter" idx="21"/>
          </p:nvPr>
        </p:nvSpPr>
        <p:spPr>
          <a:xfrm>
            <a:off x="4331495" y="5280025"/>
            <a:ext cx="3529012" cy="892175"/>
          </a:xfrm>
        </p:spPr>
        <p:txBody>
          <a:bodyPr/>
          <a:lstStyle>
            <a:lvl1pPr>
              <a:defRPr sz="1200"/>
            </a:lvl1pPr>
            <a:lvl2pPr>
              <a:defRPr sz="1600"/>
            </a:lvl2pPr>
            <a:lvl3pPr marL="0" indent="0">
              <a:buNone/>
              <a:defRPr/>
            </a:lvl3pPr>
          </a:lstStyle>
          <a:p>
            <a:pPr lvl="0"/>
            <a:r>
              <a:rPr lang="ro-RO"/>
              <a:t>Click to edit Master text styles</a:t>
            </a:r>
          </a:p>
          <a:p>
            <a:pPr lvl="1"/>
            <a:r>
              <a:rPr lang="ro-RO"/>
              <a:t>Second level</a:t>
            </a:r>
            <a:endParaRPr lang="ro-RO" dirty="0"/>
          </a:p>
        </p:txBody>
      </p:sp>
      <p:sp>
        <p:nvSpPr>
          <p:cNvPr id="27" name="Content Placeholder 4">
            <a:extLst>
              <a:ext uri="{FF2B5EF4-FFF2-40B4-BE49-F238E27FC236}">
                <a16:creationId xmlns:a16="http://schemas.microsoft.com/office/drawing/2014/main" id="{2C7502DD-886C-4B7F-ACDF-7765ADE3972C}"/>
              </a:ext>
            </a:extLst>
          </p:cNvPr>
          <p:cNvSpPr>
            <a:spLocks noGrp="1"/>
          </p:cNvSpPr>
          <p:nvPr>
            <p:ph sz="quarter" idx="22"/>
          </p:nvPr>
        </p:nvSpPr>
        <p:spPr>
          <a:xfrm>
            <a:off x="8220076" y="5280025"/>
            <a:ext cx="3529012" cy="892175"/>
          </a:xfrm>
        </p:spPr>
        <p:txBody>
          <a:bodyPr/>
          <a:lstStyle>
            <a:lvl1pPr>
              <a:defRPr sz="1200"/>
            </a:lvl1pPr>
            <a:lvl2pPr>
              <a:defRPr sz="1600"/>
            </a:lvl2pPr>
            <a:lvl3pPr marL="0" indent="0">
              <a:buNone/>
              <a:defRPr/>
            </a:lvl3pPr>
          </a:lstStyle>
          <a:p>
            <a:pPr lvl="0"/>
            <a:r>
              <a:rPr lang="ro-RO"/>
              <a:t>Click to edit Master text styles</a:t>
            </a:r>
          </a:p>
          <a:p>
            <a:pPr lvl="1"/>
            <a:r>
              <a:rPr lang="ro-RO"/>
              <a:t>Second level</a:t>
            </a:r>
            <a:endParaRPr lang="ro-RO" dirty="0"/>
          </a:p>
        </p:txBody>
      </p:sp>
      <p:sp>
        <p:nvSpPr>
          <p:cNvPr id="5" name="Date Placeholder 4">
            <a:extLst>
              <a:ext uri="{FF2B5EF4-FFF2-40B4-BE49-F238E27FC236}">
                <a16:creationId xmlns:a16="http://schemas.microsoft.com/office/drawing/2014/main" id="{25BBBA34-8134-425A-BADC-CECC689CB5D2}"/>
              </a:ext>
            </a:extLst>
          </p:cNvPr>
          <p:cNvSpPr>
            <a:spLocks noGrp="1"/>
          </p:cNvSpPr>
          <p:nvPr>
            <p:ph type="dt" sz="half" idx="25"/>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6" name="Footer Placeholder 5">
            <a:extLst>
              <a:ext uri="{FF2B5EF4-FFF2-40B4-BE49-F238E27FC236}">
                <a16:creationId xmlns:a16="http://schemas.microsoft.com/office/drawing/2014/main" id="{33B775ED-9759-41DB-A507-4CFDE2967CB7}"/>
              </a:ext>
            </a:extLst>
          </p:cNvPr>
          <p:cNvSpPr>
            <a:spLocks noGrp="1"/>
          </p:cNvSpPr>
          <p:nvPr>
            <p:ph type="ftr" sz="quarter" idx="26"/>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7" name="Slide Number Placeholder 6">
            <a:extLst>
              <a:ext uri="{FF2B5EF4-FFF2-40B4-BE49-F238E27FC236}">
                <a16:creationId xmlns:a16="http://schemas.microsoft.com/office/drawing/2014/main" id="{01120075-084D-49A9-B409-269EBE4BF61A}"/>
              </a:ext>
            </a:extLst>
          </p:cNvPr>
          <p:cNvSpPr>
            <a:spLocks noGrp="1"/>
          </p:cNvSpPr>
          <p:nvPr>
            <p:ph type="sldNum" sz="quarter" idx="27"/>
          </p:nvPr>
        </p:nvSpPr>
        <p:spPr>
          <a:xfrm>
            <a:off x="9984296" y="6492240"/>
            <a:ext cx="1764792" cy="137160"/>
          </a:xfrm>
        </p:spPr>
        <p:txBody>
          <a:bodyPr vert="horz" lIns="0" tIns="0" rIns="0" bIns="0" rtlCol="0" anchor="b" anchorCtr="0">
            <a:noAutofit/>
          </a:bodyPr>
          <a:lstStyle>
            <a:lvl1pPr algn="r">
              <a:defRPr lang="ro-RO" smtClean="0"/>
            </a:lvl1pPr>
          </a:lstStyle>
          <a:p>
            <a:fld id="{A8887A2E-AE01-4F97-A5FE-5909C9EF596B}" type="slidenum">
              <a:rPr lang="en-GB" smtClean="0"/>
              <a:pPr/>
              <a:t>‹#›</a:t>
            </a:fld>
            <a:endParaRPr lang="en-GB"/>
          </a:p>
        </p:txBody>
      </p:sp>
    </p:spTree>
    <p:extLst>
      <p:ext uri="{BB962C8B-B14F-4D97-AF65-F5344CB8AC3E}">
        <p14:creationId xmlns:p14="http://schemas.microsoft.com/office/powerpoint/2010/main" val="1127466074"/>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Text Boxes for Icon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20" name="Content Placeholder 2">
            <a:extLst>
              <a:ext uri="{FF2B5EF4-FFF2-40B4-BE49-F238E27FC236}">
                <a16:creationId xmlns:a16="http://schemas.microsoft.com/office/drawing/2014/main" id="{5647D158-444C-4C82-ACB0-9AB0A3521F0D}"/>
              </a:ext>
            </a:extLst>
          </p:cNvPr>
          <p:cNvSpPr>
            <a:spLocks noGrp="1"/>
          </p:cNvSpPr>
          <p:nvPr>
            <p:ph sz="quarter" idx="21"/>
          </p:nvPr>
        </p:nvSpPr>
        <p:spPr>
          <a:xfrm>
            <a:off x="44723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21" name="Content Placeholder 3">
            <a:extLst>
              <a:ext uri="{FF2B5EF4-FFF2-40B4-BE49-F238E27FC236}">
                <a16:creationId xmlns:a16="http://schemas.microsoft.com/office/drawing/2014/main" id="{09E9185D-B5E2-42D8-B0BB-64A240642503}"/>
              </a:ext>
            </a:extLst>
          </p:cNvPr>
          <p:cNvSpPr>
            <a:spLocks noGrp="1"/>
          </p:cNvSpPr>
          <p:nvPr>
            <p:ph sz="quarter" idx="22"/>
          </p:nvPr>
        </p:nvSpPr>
        <p:spPr>
          <a:xfrm>
            <a:off x="335963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22" name="Content Placeholder 4">
            <a:extLst>
              <a:ext uri="{FF2B5EF4-FFF2-40B4-BE49-F238E27FC236}">
                <a16:creationId xmlns:a16="http://schemas.microsoft.com/office/drawing/2014/main" id="{4EDDB54A-2316-4869-8165-5986C6003418}"/>
              </a:ext>
            </a:extLst>
          </p:cNvPr>
          <p:cNvSpPr>
            <a:spLocks noGrp="1"/>
          </p:cNvSpPr>
          <p:nvPr>
            <p:ph sz="quarter" idx="23"/>
          </p:nvPr>
        </p:nvSpPr>
        <p:spPr>
          <a:xfrm>
            <a:off x="627636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23" name="Content Placeholder 5">
            <a:extLst>
              <a:ext uri="{FF2B5EF4-FFF2-40B4-BE49-F238E27FC236}">
                <a16:creationId xmlns:a16="http://schemas.microsoft.com/office/drawing/2014/main" id="{C944BFAA-989E-4744-AC4B-DF3B93FF7EF7}"/>
              </a:ext>
            </a:extLst>
          </p:cNvPr>
          <p:cNvSpPr>
            <a:spLocks noGrp="1"/>
          </p:cNvSpPr>
          <p:nvPr>
            <p:ph sz="quarter" idx="24"/>
          </p:nvPr>
        </p:nvSpPr>
        <p:spPr>
          <a:xfrm>
            <a:off x="919308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6" name="Date Placeholder 5">
            <a:extLst>
              <a:ext uri="{FF2B5EF4-FFF2-40B4-BE49-F238E27FC236}">
                <a16:creationId xmlns:a16="http://schemas.microsoft.com/office/drawing/2014/main" id="{F0C19D33-EDEA-4810-A829-0866EF850DE9}"/>
              </a:ext>
            </a:extLst>
          </p:cNvPr>
          <p:cNvSpPr>
            <a:spLocks noGrp="1"/>
          </p:cNvSpPr>
          <p:nvPr>
            <p:ph type="dt" sz="half" idx="25"/>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7" name="Footer Placeholder 6">
            <a:extLst>
              <a:ext uri="{FF2B5EF4-FFF2-40B4-BE49-F238E27FC236}">
                <a16:creationId xmlns:a16="http://schemas.microsoft.com/office/drawing/2014/main" id="{C168ACDA-2D86-4EAB-AA85-1A4DC06E6AF8}"/>
              </a:ext>
            </a:extLst>
          </p:cNvPr>
          <p:cNvSpPr>
            <a:spLocks noGrp="1"/>
          </p:cNvSpPr>
          <p:nvPr>
            <p:ph type="ftr" sz="quarter" idx="26"/>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8" name="Slide Number Placeholder 7">
            <a:extLst>
              <a:ext uri="{FF2B5EF4-FFF2-40B4-BE49-F238E27FC236}">
                <a16:creationId xmlns:a16="http://schemas.microsoft.com/office/drawing/2014/main" id="{262D12C4-0BA1-41D4-955E-0625CDBAFEA3}"/>
              </a:ext>
            </a:extLst>
          </p:cNvPr>
          <p:cNvSpPr>
            <a:spLocks noGrp="1"/>
          </p:cNvSpPr>
          <p:nvPr>
            <p:ph type="sldNum" sz="quarter" idx="27"/>
          </p:nvPr>
        </p:nvSpPr>
        <p:spPr>
          <a:xfrm>
            <a:off x="9984296" y="6492240"/>
            <a:ext cx="1764792" cy="137160"/>
          </a:xfrm>
        </p:spPr>
        <p:txBody>
          <a:bodyPr vert="horz" lIns="0" tIns="0" rIns="0" bIns="0" rtlCol="0" anchor="b" anchorCtr="0">
            <a:noAutofit/>
          </a:bodyPr>
          <a:lstStyle>
            <a:lvl1pPr algn="r">
              <a:defRPr lang="ro-RO" smtClean="0"/>
            </a:lvl1pPr>
          </a:lstStyle>
          <a:p>
            <a:fld id="{E3553574-37B6-4E7A-BCD2-28387A23694A}" type="slidenum">
              <a:rPr lang="en-GB" smtClean="0"/>
              <a:pPr/>
              <a:t>‹#›</a:t>
            </a:fld>
            <a:endParaRPr lang="en-GB"/>
          </a:p>
        </p:txBody>
      </p:sp>
    </p:spTree>
    <p:extLst>
      <p:ext uri="{BB962C8B-B14F-4D97-AF65-F5344CB8AC3E}">
        <p14:creationId xmlns:p14="http://schemas.microsoft.com/office/powerpoint/2010/main" val="159377084"/>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r Text Boxes for Icons - Subtitle">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9" name="Subtitle 2">
            <a:extLst>
              <a:ext uri="{FF2B5EF4-FFF2-40B4-BE49-F238E27FC236}">
                <a16:creationId xmlns:a16="http://schemas.microsoft.com/office/drawing/2014/main" id="{DA3591F7-EFF5-C649-BCF8-906639EFF4C9}"/>
              </a:ext>
            </a:extLst>
          </p:cNvPr>
          <p:cNvSpPr>
            <a:spLocks noGrp="1"/>
          </p:cNvSpPr>
          <p:nvPr>
            <p:ph type="subTitle" idx="23"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22" name="Content Placeholder 2">
            <a:extLst>
              <a:ext uri="{FF2B5EF4-FFF2-40B4-BE49-F238E27FC236}">
                <a16:creationId xmlns:a16="http://schemas.microsoft.com/office/drawing/2014/main" id="{14F44128-4414-43CF-8270-05DD5E559019}"/>
              </a:ext>
            </a:extLst>
          </p:cNvPr>
          <p:cNvSpPr>
            <a:spLocks noGrp="1"/>
          </p:cNvSpPr>
          <p:nvPr>
            <p:ph sz="quarter" idx="21"/>
          </p:nvPr>
        </p:nvSpPr>
        <p:spPr>
          <a:xfrm>
            <a:off x="44723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23" name="Content Placeholder 3">
            <a:extLst>
              <a:ext uri="{FF2B5EF4-FFF2-40B4-BE49-F238E27FC236}">
                <a16:creationId xmlns:a16="http://schemas.microsoft.com/office/drawing/2014/main" id="{5550B7EC-9A89-4137-AC2C-8E055967FFC7}"/>
              </a:ext>
            </a:extLst>
          </p:cNvPr>
          <p:cNvSpPr>
            <a:spLocks noGrp="1"/>
          </p:cNvSpPr>
          <p:nvPr>
            <p:ph sz="quarter" idx="22"/>
          </p:nvPr>
        </p:nvSpPr>
        <p:spPr>
          <a:xfrm>
            <a:off x="335963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24" name="Content Placeholder 4">
            <a:extLst>
              <a:ext uri="{FF2B5EF4-FFF2-40B4-BE49-F238E27FC236}">
                <a16:creationId xmlns:a16="http://schemas.microsoft.com/office/drawing/2014/main" id="{CAE92F97-7ADC-46A9-8EB2-EF00E7B8C3B0}"/>
              </a:ext>
            </a:extLst>
          </p:cNvPr>
          <p:cNvSpPr>
            <a:spLocks noGrp="1"/>
          </p:cNvSpPr>
          <p:nvPr>
            <p:ph sz="quarter" idx="24"/>
          </p:nvPr>
        </p:nvSpPr>
        <p:spPr>
          <a:xfrm>
            <a:off x="6276363"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25" name="Content Placeholder 5">
            <a:extLst>
              <a:ext uri="{FF2B5EF4-FFF2-40B4-BE49-F238E27FC236}">
                <a16:creationId xmlns:a16="http://schemas.microsoft.com/office/drawing/2014/main" id="{F0AE013A-6661-47CF-A7AF-4541D1BE18D6}"/>
              </a:ext>
            </a:extLst>
          </p:cNvPr>
          <p:cNvSpPr>
            <a:spLocks noGrp="1"/>
          </p:cNvSpPr>
          <p:nvPr>
            <p:ph sz="quarter" idx="25"/>
          </p:nvPr>
        </p:nvSpPr>
        <p:spPr>
          <a:xfrm>
            <a:off x="9193088" y="3429000"/>
            <a:ext cx="2560320" cy="2743200"/>
          </a:xfrm>
        </p:spPr>
        <p:txBody>
          <a:bodyPr/>
          <a:lstStyle>
            <a:lvl1pPr>
              <a:defRPr sz="12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5" name="Date Placeholder 4">
            <a:extLst>
              <a:ext uri="{FF2B5EF4-FFF2-40B4-BE49-F238E27FC236}">
                <a16:creationId xmlns:a16="http://schemas.microsoft.com/office/drawing/2014/main" id="{ECA11E24-8A51-4EE0-931C-BED39776F7D2}"/>
              </a:ext>
            </a:extLst>
          </p:cNvPr>
          <p:cNvSpPr>
            <a:spLocks noGrp="1"/>
          </p:cNvSpPr>
          <p:nvPr>
            <p:ph type="dt" sz="half" idx="26"/>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6" name="Footer Placeholder 5">
            <a:extLst>
              <a:ext uri="{FF2B5EF4-FFF2-40B4-BE49-F238E27FC236}">
                <a16:creationId xmlns:a16="http://schemas.microsoft.com/office/drawing/2014/main" id="{48F3F944-FF27-4079-9B00-8EBAC15DEA31}"/>
              </a:ext>
            </a:extLst>
          </p:cNvPr>
          <p:cNvSpPr>
            <a:spLocks noGrp="1"/>
          </p:cNvSpPr>
          <p:nvPr>
            <p:ph type="ftr" sz="quarter" idx="27"/>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7" name="Slide Number Placeholder 6">
            <a:extLst>
              <a:ext uri="{FF2B5EF4-FFF2-40B4-BE49-F238E27FC236}">
                <a16:creationId xmlns:a16="http://schemas.microsoft.com/office/drawing/2014/main" id="{965FAE28-B3F6-4553-9AC1-A0B9B9DBD4F7}"/>
              </a:ext>
            </a:extLst>
          </p:cNvPr>
          <p:cNvSpPr>
            <a:spLocks noGrp="1"/>
          </p:cNvSpPr>
          <p:nvPr>
            <p:ph type="sldNum" sz="quarter" idx="28"/>
          </p:nvPr>
        </p:nvSpPr>
        <p:spPr>
          <a:xfrm>
            <a:off x="9984296" y="6492240"/>
            <a:ext cx="1764792" cy="137160"/>
          </a:xfrm>
        </p:spPr>
        <p:txBody>
          <a:bodyPr vert="horz" lIns="0" tIns="0" rIns="0" bIns="0" rtlCol="0" anchor="b" anchorCtr="0">
            <a:noAutofit/>
          </a:bodyPr>
          <a:lstStyle>
            <a:lvl1pPr algn="r">
              <a:defRPr lang="ro-RO" smtClean="0"/>
            </a:lvl1pPr>
          </a:lstStyle>
          <a:p>
            <a:fld id="{E6848726-C83C-44C4-80CA-ECC91C6B5E65}" type="slidenum">
              <a:rPr lang="en-GB" smtClean="0"/>
              <a:pPr/>
              <a:t>‹#›</a:t>
            </a:fld>
            <a:endParaRPr lang="en-GB"/>
          </a:p>
        </p:txBody>
      </p:sp>
    </p:spTree>
    <p:extLst>
      <p:ext uri="{BB962C8B-B14F-4D97-AF65-F5344CB8AC3E}">
        <p14:creationId xmlns:p14="http://schemas.microsoft.com/office/powerpoint/2010/main" val="726970495"/>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Team Image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10" name="Picture Placeholder 2"/>
          <p:cNvSpPr>
            <a:spLocks noGrp="1" noChangeAspect="1"/>
          </p:cNvSpPr>
          <p:nvPr>
            <p:ph type="pic" sz="quarter" idx="13"/>
          </p:nvPr>
        </p:nvSpPr>
        <p:spPr>
          <a:xfrm>
            <a:off x="442911" y="2103120"/>
            <a:ext cx="1325880" cy="132588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16" name="Picture Placeholder 3"/>
          <p:cNvSpPr>
            <a:spLocks noGrp="1" noChangeAspect="1"/>
          </p:cNvSpPr>
          <p:nvPr>
            <p:ph type="pic" sz="quarter" idx="15"/>
          </p:nvPr>
        </p:nvSpPr>
        <p:spPr>
          <a:xfrm>
            <a:off x="3359638" y="2103120"/>
            <a:ext cx="1325880" cy="132588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18" name="Picture Placeholder 4"/>
          <p:cNvSpPr>
            <a:spLocks noGrp="1" noChangeAspect="1"/>
          </p:cNvSpPr>
          <p:nvPr>
            <p:ph type="pic" sz="quarter" idx="17"/>
          </p:nvPr>
        </p:nvSpPr>
        <p:spPr>
          <a:xfrm>
            <a:off x="6276363" y="2103120"/>
            <a:ext cx="1325880" cy="132588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14" name="Picture Placeholder 5"/>
          <p:cNvSpPr>
            <a:spLocks noGrp="1" noChangeAspect="1"/>
          </p:cNvSpPr>
          <p:nvPr>
            <p:ph type="pic" sz="quarter" idx="19"/>
          </p:nvPr>
        </p:nvSpPr>
        <p:spPr>
          <a:xfrm>
            <a:off x="9193088" y="2103120"/>
            <a:ext cx="1325880" cy="132588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30" name="Content Placeholder 2">
            <a:extLst>
              <a:ext uri="{FF2B5EF4-FFF2-40B4-BE49-F238E27FC236}">
                <a16:creationId xmlns:a16="http://schemas.microsoft.com/office/drawing/2014/main" id="{A7BDE18C-B6F5-4F07-92F2-88EB0F06DA80}"/>
              </a:ext>
            </a:extLst>
          </p:cNvPr>
          <p:cNvSpPr>
            <a:spLocks noGrp="1"/>
          </p:cNvSpPr>
          <p:nvPr>
            <p:ph sz="quarter" idx="22"/>
          </p:nvPr>
        </p:nvSpPr>
        <p:spPr>
          <a:xfrm>
            <a:off x="44723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31" name="Content Placeholder 3">
            <a:extLst>
              <a:ext uri="{FF2B5EF4-FFF2-40B4-BE49-F238E27FC236}">
                <a16:creationId xmlns:a16="http://schemas.microsoft.com/office/drawing/2014/main" id="{EAB83E31-ADC6-4472-8BCC-A5123751071B}"/>
              </a:ext>
            </a:extLst>
          </p:cNvPr>
          <p:cNvSpPr>
            <a:spLocks noGrp="1"/>
          </p:cNvSpPr>
          <p:nvPr>
            <p:ph sz="quarter" idx="23"/>
          </p:nvPr>
        </p:nvSpPr>
        <p:spPr>
          <a:xfrm>
            <a:off x="335963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32" name="Content Placeholder 4">
            <a:extLst>
              <a:ext uri="{FF2B5EF4-FFF2-40B4-BE49-F238E27FC236}">
                <a16:creationId xmlns:a16="http://schemas.microsoft.com/office/drawing/2014/main" id="{2C9889D5-4B26-4E63-BD3D-E58AF8BFA96E}"/>
              </a:ext>
            </a:extLst>
          </p:cNvPr>
          <p:cNvSpPr>
            <a:spLocks noGrp="1"/>
          </p:cNvSpPr>
          <p:nvPr>
            <p:ph sz="quarter" idx="24"/>
          </p:nvPr>
        </p:nvSpPr>
        <p:spPr>
          <a:xfrm>
            <a:off x="627636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33" name="Content Placeholder 5">
            <a:extLst>
              <a:ext uri="{FF2B5EF4-FFF2-40B4-BE49-F238E27FC236}">
                <a16:creationId xmlns:a16="http://schemas.microsoft.com/office/drawing/2014/main" id="{D4154D0B-36B2-465C-8CF8-5F641F04607D}"/>
              </a:ext>
            </a:extLst>
          </p:cNvPr>
          <p:cNvSpPr>
            <a:spLocks noGrp="1"/>
          </p:cNvSpPr>
          <p:nvPr>
            <p:ph sz="quarter" idx="25"/>
          </p:nvPr>
        </p:nvSpPr>
        <p:spPr>
          <a:xfrm>
            <a:off x="919308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6" name="Date Placeholder 5">
            <a:extLst>
              <a:ext uri="{FF2B5EF4-FFF2-40B4-BE49-F238E27FC236}">
                <a16:creationId xmlns:a16="http://schemas.microsoft.com/office/drawing/2014/main" id="{FCA826BE-3F02-4C90-A815-2F27C374842C}"/>
              </a:ext>
            </a:extLst>
          </p:cNvPr>
          <p:cNvSpPr>
            <a:spLocks noGrp="1"/>
          </p:cNvSpPr>
          <p:nvPr>
            <p:ph type="dt" sz="half" idx="26"/>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7" name="Footer Placeholder 6">
            <a:extLst>
              <a:ext uri="{FF2B5EF4-FFF2-40B4-BE49-F238E27FC236}">
                <a16:creationId xmlns:a16="http://schemas.microsoft.com/office/drawing/2014/main" id="{EBF23578-FCAB-412B-AA9D-E614AEFFA8B2}"/>
              </a:ext>
            </a:extLst>
          </p:cNvPr>
          <p:cNvSpPr>
            <a:spLocks noGrp="1"/>
          </p:cNvSpPr>
          <p:nvPr>
            <p:ph type="ftr" sz="quarter" idx="27"/>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8" name="Slide Number Placeholder 7">
            <a:extLst>
              <a:ext uri="{FF2B5EF4-FFF2-40B4-BE49-F238E27FC236}">
                <a16:creationId xmlns:a16="http://schemas.microsoft.com/office/drawing/2014/main" id="{D252A501-A3A9-4062-9D62-E86BDB7FF3C2}"/>
              </a:ext>
            </a:extLst>
          </p:cNvPr>
          <p:cNvSpPr>
            <a:spLocks noGrp="1"/>
          </p:cNvSpPr>
          <p:nvPr>
            <p:ph type="sldNum" sz="quarter" idx="28"/>
          </p:nvPr>
        </p:nvSpPr>
        <p:spPr>
          <a:xfrm>
            <a:off x="9984296" y="6492240"/>
            <a:ext cx="1764792" cy="137160"/>
          </a:xfrm>
        </p:spPr>
        <p:txBody>
          <a:bodyPr vert="horz" lIns="0" tIns="0" rIns="0" bIns="0" rtlCol="0" anchor="b" anchorCtr="0">
            <a:noAutofit/>
          </a:bodyPr>
          <a:lstStyle>
            <a:lvl1pPr algn="r">
              <a:defRPr lang="ro-RO" smtClean="0"/>
            </a:lvl1pPr>
          </a:lstStyle>
          <a:p>
            <a:fld id="{FF1E44F7-8A1F-406F-9575-55F1AACCA921}" type="slidenum">
              <a:rPr lang="en-GB" smtClean="0"/>
              <a:pPr/>
              <a:t>‹#›</a:t>
            </a:fld>
            <a:endParaRPr lang="en-GB"/>
          </a:p>
        </p:txBody>
      </p:sp>
    </p:spTree>
    <p:extLst>
      <p:ext uri="{BB962C8B-B14F-4D97-AF65-F5344CB8AC3E}">
        <p14:creationId xmlns:p14="http://schemas.microsoft.com/office/powerpoint/2010/main" val="3532200888"/>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Team Images - Subtitle">
    <p:spTree>
      <p:nvGrpSpPr>
        <p:cNvPr id="1" name=""/>
        <p:cNvGrpSpPr/>
        <p:nvPr/>
      </p:nvGrpSpPr>
      <p:grpSpPr>
        <a:xfrm>
          <a:off x="0" y="0"/>
          <a:ext cx="0" cy="0"/>
          <a:chOff x="0" y="0"/>
          <a:chExt cx="0" cy="0"/>
        </a:xfrm>
      </p:grpSpPr>
      <p:sp>
        <p:nvSpPr>
          <p:cNvPr id="21"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20" name="Subtitle 2">
            <a:extLst>
              <a:ext uri="{FF2B5EF4-FFF2-40B4-BE49-F238E27FC236}">
                <a16:creationId xmlns:a16="http://schemas.microsoft.com/office/drawing/2014/main" id="{5194D818-D8E8-5342-BDE8-319BC1FCE4A9}"/>
              </a:ext>
            </a:extLst>
          </p:cNvPr>
          <p:cNvSpPr>
            <a:spLocks noGrp="1"/>
          </p:cNvSpPr>
          <p:nvPr>
            <p:ph type="subTitle" idx="2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28" name="Picture Placeholder 2">
            <a:extLst>
              <a:ext uri="{FF2B5EF4-FFF2-40B4-BE49-F238E27FC236}">
                <a16:creationId xmlns:a16="http://schemas.microsoft.com/office/drawing/2014/main" id="{136A12B2-03B5-4BC2-942B-CDF222899B39}"/>
              </a:ext>
            </a:extLst>
          </p:cNvPr>
          <p:cNvSpPr>
            <a:spLocks noGrp="1" noChangeAspect="1"/>
          </p:cNvSpPr>
          <p:nvPr>
            <p:ph type="pic" sz="quarter" idx="13"/>
          </p:nvPr>
        </p:nvSpPr>
        <p:spPr>
          <a:xfrm>
            <a:off x="442911" y="2103120"/>
            <a:ext cx="1325880" cy="132588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29" name="Picture Placeholder 3">
            <a:extLst>
              <a:ext uri="{FF2B5EF4-FFF2-40B4-BE49-F238E27FC236}">
                <a16:creationId xmlns:a16="http://schemas.microsoft.com/office/drawing/2014/main" id="{19698F39-9E08-4628-9EAA-9DFB91AB41F4}"/>
              </a:ext>
            </a:extLst>
          </p:cNvPr>
          <p:cNvSpPr>
            <a:spLocks noGrp="1" noChangeAspect="1"/>
          </p:cNvSpPr>
          <p:nvPr>
            <p:ph type="pic" sz="quarter" idx="15"/>
          </p:nvPr>
        </p:nvSpPr>
        <p:spPr>
          <a:xfrm>
            <a:off x="3359638" y="2103120"/>
            <a:ext cx="1325880" cy="132588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30" name="Picture Placeholder 4">
            <a:extLst>
              <a:ext uri="{FF2B5EF4-FFF2-40B4-BE49-F238E27FC236}">
                <a16:creationId xmlns:a16="http://schemas.microsoft.com/office/drawing/2014/main" id="{19DD7D57-3E24-4739-9180-648AACAD80CD}"/>
              </a:ext>
            </a:extLst>
          </p:cNvPr>
          <p:cNvSpPr>
            <a:spLocks noGrp="1" noChangeAspect="1"/>
          </p:cNvSpPr>
          <p:nvPr>
            <p:ph type="pic" sz="quarter" idx="17"/>
          </p:nvPr>
        </p:nvSpPr>
        <p:spPr>
          <a:xfrm>
            <a:off x="6276363" y="2103120"/>
            <a:ext cx="1325880" cy="132588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31" name="Picture Placeholder 5">
            <a:extLst>
              <a:ext uri="{FF2B5EF4-FFF2-40B4-BE49-F238E27FC236}">
                <a16:creationId xmlns:a16="http://schemas.microsoft.com/office/drawing/2014/main" id="{C238DBFC-D359-4AE7-953F-513D1249339E}"/>
              </a:ext>
            </a:extLst>
          </p:cNvPr>
          <p:cNvSpPr>
            <a:spLocks noGrp="1" noChangeAspect="1"/>
          </p:cNvSpPr>
          <p:nvPr>
            <p:ph type="pic" sz="quarter" idx="19"/>
          </p:nvPr>
        </p:nvSpPr>
        <p:spPr>
          <a:xfrm>
            <a:off x="9193088" y="2103120"/>
            <a:ext cx="1325880" cy="1325880"/>
          </a:xfrm>
          <a:solidFill>
            <a:srgbClr val="DEDEDE"/>
          </a:solidFill>
        </p:spPr>
        <p:txBody>
          <a:bodyPr anchor="ctr" anchorCtr="0"/>
          <a:lstStyle>
            <a:lvl1pPr algn="ctr">
              <a:defRPr sz="1200" b="0">
                <a:solidFill>
                  <a:schemeClr val="tx1"/>
                </a:solidFill>
              </a:defRPr>
            </a:lvl1pPr>
          </a:lstStyle>
          <a:p>
            <a:r>
              <a:rPr lang="ro-RO" dirty="0"/>
              <a:t>Click icon to add picture</a:t>
            </a:r>
          </a:p>
        </p:txBody>
      </p:sp>
      <p:sp>
        <p:nvSpPr>
          <p:cNvPr id="32" name="Content Placeholder 2">
            <a:extLst>
              <a:ext uri="{FF2B5EF4-FFF2-40B4-BE49-F238E27FC236}">
                <a16:creationId xmlns:a16="http://schemas.microsoft.com/office/drawing/2014/main" id="{F75EAC27-A3D9-42D2-B8B6-307439DE0C9C}"/>
              </a:ext>
            </a:extLst>
          </p:cNvPr>
          <p:cNvSpPr>
            <a:spLocks noGrp="1"/>
          </p:cNvSpPr>
          <p:nvPr>
            <p:ph sz="quarter" idx="22"/>
          </p:nvPr>
        </p:nvSpPr>
        <p:spPr>
          <a:xfrm>
            <a:off x="44723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33" name="Content Placeholder 3">
            <a:extLst>
              <a:ext uri="{FF2B5EF4-FFF2-40B4-BE49-F238E27FC236}">
                <a16:creationId xmlns:a16="http://schemas.microsoft.com/office/drawing/2014/main" id="{8B897F92-3121-4E86-B159-DB3A78790D25}"/>
              </a:ext>
            </a:extLst>
          </p:cNvPr>
          <p:cNvSpPr>
            <a:spLocks noGrp="1"/>
          </p:cNvSpPr>
          <p:nvPr>
            <p:ph sz="quarter" idx="23"/>
          </p:nvPr>
        </p:nvSpPr>
        <p:spPr>
          <a:xfrm>
            <a:off x="335963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34" name="Content Placeholder 4">
            <a:extLst>
              <a:ext uri="{FF2B5EF4-FFF2-40B4-BE49-F238E27FC236}">
                <a16:creationId xmlns:a16="http://schemas.microsoft.com/office/drawing/2014/main" id="{91ECA7E9-EB6F-4C5F-9E75-057DD0429E43}"/>
              </a:ext>
            </a:extLst>
          </p:cNvPr>
          <p:cNvSpPr>
            <a:spLocks noGrp="1"/>
          </p:cNvSpPr>
          <p:nvPr>
            <p:ph sz="quarter" idx="24"/>
          </p:nvPr>
        </p:nvSpPr>
        <p:spPr>
          <a:xfrm>
            <a:off x="6276363"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35" name="Content Placeholder 5">
            <a:extLst>
              <a:ext uri="{FF2B5EF4-FFF2-40B4-BE49-F238E27FC236}">
                <a16:creationId xmlns:a16="http://schemas.microsoft.com/office/drawing/2014/main" id="{364D15F8-8EEC-45CD-98E7-4DEE5949D11A}"/>
              </a:ext>
            </a:extLst>
          </p:cNvPr>
          <p:cNvSpPr>
            <a:spLocks noGrp="1"/>
          </p:cNvSpPr>
          <p:nvPr>
            <p:ph sz="quarter" idx="25"/>
          </p:nvPr>
        </p:nvSpPr>
        <p:spPr>
          <a:xfrm>
            <a:off x="9193088" y="3657600"/>
            <a:ext cx="2560320" cy="2514600"/>
          </a:xfrm>
        </p:spPr>
        <p:txBody>
          <a:bodyPr/>
          <a:lstStyle>
            <a:lvl1pPr>
              <a:defRPr sz="1600"/>
            </a:lvl1pPr>
            <a:lvl2pPr>
              <a:defRPr sz="1600"/>
            </a:lvl2pPr>
            <a:lvl3pPr marL="0" indent="0">
              <a:buNone/>
              <a:defRPr sz="1600"/>
            </a:lvl3pPr>
            <a:lvl4pPr>
              <a:defRPr sz="1600"/>
            </a:lvl4pPr>
            <a:lvl5pPr>
              <a:defRPr sz="1600"/>
            </a:lvl5pPr>
            <a:lvl6pPr>
              <a:defRPr sz="1600"/>
            </a:lvl6pPr>
            <a:lvl7pPr>
              <a:defRPr sz="1600"/>
            </a:lvl7pPr>
            <a:lvl8pPr>
              <a:defRPr sz="1600"/>
            </a:lvl8pPr>
            <a:lvl9pPr>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5" name="Date Placeholder 4">
            <a:extLst>
              <a:ext uri="{FF2B5EF4-FFF2-40B4-BE49-F238E27FC236}">
                <a16:creationId xmlns:a16="http://schemas.microsoft.com/office/drawing/2014/main" id="{1A3D2E41-FA1E-43E9-9292-07360A10B747}"/>
              </a:ext>
            </a:extLst>
          </p:cNvPr>
          <p:cNvSpPr>
            <a:spLocks noGrp="1"/>
          </p:cNvSpPr>
          <p:nvPr>
            <p:ph type="dt" sz="half" idx="2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6" name="Footer Placeholder 5">
            <a:extLst>
              <a:ext uri="{FF2B5EF4-FFF2-40B4-BE49-F238E27FC236}">
                <a16:creationId xmlns:a16="http://schemas.microsoft.com/office/drawing/2014/main" id="{ECC897A9-917A-4C9E-9158-90162A7E4CAA}"/>
              </a:ext>
            </a:extLst>
          </p:cNvPr>
          <p:cNvSpPr>
            <a:spLocks noGrp="1"/>
          </p:cNvSpPr>
          <p:nvPr>
            <p:ph type="ftr" sz="quarter" idx="2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7" name="Slide Number Placeholder 6">
            <a:extLst>
              <a:ext uri="{FF2B5EF4-FFF2-40B4-BE49-F238E27FC236}">
                <a16:creationId xmlns:a16="http://schemas.microsoft.com/office/drawing/2014/main" id="{A8D9AD04-7202-41D3-8BDB-F656838C5D0C}"/>
              </a:ext>
            </a:extLst>
          </p:cNvPr>
          <p:cNvSpPr>
            <a:spLocks noGrp="1"/>
          </p:cNvSpPr>
          <p:nvPr>
            <p:ph type="sldNum" sz="quarter" idx="29"/>
          </p:nvPr>
        </p:nvSpPr>
        <p:spPr>
          <a:xfrm>
            <a:off x="9984296" y="6492240"/>
            <a:ext cx="1764792" cy="137160"/>
          </a:xfrm>
        </p:spPr>
        <p:txBody>
          <a:bodyPr vert="horz" lIns="0" tIns="0" rIns="0" bIns="0" rtlCol="0" anchor="b" anchorCtr="0">
            <a:noAutofit/>
          </a:bodyPr>
          <a:lstStyle>
            <a:lvl1pPr algn="r">
              <a:defRPr lang="ro-RO" smtClean="0"/>
            </a:lvl1pPr>
          </a:lstStyle>
          <a:p>
            <a:fld id="{C96E9807-CA3D-46AF-B5A1-CD316A4EB749}" type="slidenum">
              <a:rPr lang="en-GB" smtClean="0"/>
              <a:pPr/>
              <a:t>‹#›</a:t>
            </a:fld>
            <a:endParaRPr lang="en-GB"/>
          </a:p>
        </p:txBody>
      </p:sp>
    </p:spTree>
    <p:extLst>
      <p:ext uri="{BB962C8B-B14F-4D97-AF65-F5344CB8AC3E}">
        <p14:creationId xmlns:p14="http://schemas.microsoft.com/office/powerpoint/2010/main" val="1512142920"/>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Char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42913" y="432000"/>
            <a:ext cx="11306175" cy="1387275"/>
          </a:xfrm>
        </p:spPr>
        <p:txBody>
          <a:bodyPr/>
          <a:lstStyle>
            <a:lvl1pPr>
              <a:defRPr/>
            </a:lvl1pPr>
          </a:lstStyle>
          <a:p>
            <a:r>
              <a:rPr lang="ro-RO"/>
              <a:t>[Slide title]</a:t>
            </a:r>
            <a:endParaRPr lang="ro-RO" dirty="0"/>
          </a:p>
        </p:txBody>
      </p:sp>
      <p:sp>
        <p:nvSpPr>
          <p:cNvPr id="3" name="Content Placeholder 2"/>
          <p:cNvSpPr>
            <a:spLocks noGrp="1"/>
          </p:cNvSpPr>
          <p:nvPr>
            <p:ph idx="1"/>
          </p:nvPr>
        </p:nvSpPr>
        <p:spPr>
          <a:xfrm>
            <a:off x="442914" y="2103438"/>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ro-RO" dirty="0"/>
              <a:t>Click icon to add chart</a:t>
            </a:r>
          </a:p>
        </p:txBody>
      </p:sp>
      <p:sp>
        <p:nvSpPr>
          <p:cNvPr id="7" name="Date Placeholder 6">
            <a:extLst>
              <a:ext uri="{FF2B5EF4-FFF2-40B4-BE49-F238E27FC236}">
                <a16:creationId xmlns:a16="http://schemas.microsoft.com/office/drawing/2014/main" id="{BC3F8C52-E2B1-4B92-87C9-ED3122233FAE}"/>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52B1E753-F33E-438E-AA05-8AB39DCD3AB7}"/>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9BE8F687-C30E-43AA-A262-3F5ACBE7F948}"/>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ro-RO" smtClean="0"/>
            </a:lvl1pPr>
          </a:lstStyle>
          <a:p>
            <a:fld id="{5F3B235B-6829-4A1F-86D9-9EFEEB8BFCD7}" type="slidenum">
              <a:rPr lang="en-GB" smtClean="0"/>
              <a:pPr/>
              <a:t>‹#›</a:t>
            </a:fld>
            <a:endParaRPr lang="en-GB"/>
          </a:p>
        </p:txBody>
      </p:sp>
    </p:spTree>
    <p:extLst>
      <p:ext uri="{BB962C8B-B14F-4D97-AF65-F5344CB8AC3E}">
        <p14:creationId xmlns:p14="http://schemas.microsoft.com/office/powerpoint/2010/main" val="1034817547"/>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Chart - Subtitle">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42913" y="430514"/>
            <a:ext cx="11306175" cy="502920"/>
          </a:xfrm>
        </p:spPr>
        <p:txBody>
          <a:bodyPr/>
          <a:lstStyle>
            <a:lvl1pPr>
              <a:defRPr/>
            </a:lvl1pPr>
          </a:lstStyle>
          <a:p>
            <a:r>
              <a:rPr lang="ro-RO"/>
              <a:t>[Slide title]</a:t>
            </a:r>
            <a:endParaRPr lang="ro-RO" dirty="0"/>
          </a:p>
        </p:txBody>
      </p:sp>
      <p:sp>
        <p:nvSpPr>
          <p:cNvPr id="7" name="Subtitle 2">
            <a:extLst>
              <a:ext uri="{FF2B5EF4-FFF2-40B4-BE49-F238E27FC236}">
                <a16:creationId xmlns:a16="http://schemas.microsoft.com/office/drawing/2014/main" id="{E168D6DA-542B-6F48-A3F4-9AAC02852C7A}"/>
              </a:ext>
            </a:extLst>
          </p:cNvPr>
          <p:cNvSpPr>
            <a:spLocks noGrp="1"/>
          </p:cNvSpPr>
          <p:nvPr>
            <p:ph type="subTitle" idx="16" hasCustomPrompt="1"/>
          </p:nvPr>
        </p:nvSpPr>
        <p:spPr>
          <a:xfrm>
            <a:off x="442912" y="933433"/>
            <a:ext cx="11306176" cy="885842"/>
          </a:xfrm>
        </p:spPr>
        <p:txBody>
          <a:bodyPr/>
          <a:lstStyle>
            <a:lvl1pPr marL="0" indent="0" algn="l">
              <a:lnSpc>
                <a:spcPct val="85000"/>
              </a:lnSpc>
              <a:spcBef>
                <a:spcPts val="0"/>
              </a:spcBef>
              <a:spcAft>
                <a:spcPts val="0"/>
              </a:spcAft>
              <a:buNone/>
              <a:defRPr sz="2400" b="0">
                <a:solidFill>
                  <a:schemeClr val="tx1"/>
                </a:solidFill>
              </a:defRPr>
            </a:lvl1pPr>
            <a:lvl2pPr marL="0" indent="0" algn="l">
              <a:lnSpc>
                <a:spcPct val="85000"/>
              </a:lnSpc>
              <a:spcBef>
                <a:spcPts val="0"/>
              </a:spcBef>
              <a:spcAft>
                <a:spcPts val="0"/>
              </a:spcAft>
              <a:buNone/>
              <a:defRPr sz="2400"/>
            </a:lvl2pPr>
            <a:lvl3pPr marL="0" indent="0" algn="l">
              <a:lnSpc>
                <a:spcPct val="85000"/>
              </a:lnSpc>
              <a:spcBef>
                <a:spcPts val="0"/>
              </a:spcBef>
              <a:spcAft>
                <a:spcPts val="0"/>
              </a:spcAft>
              <a:buNone/>
              <a:defRPr sz="2400"/>
            </a:lvl3pPr>
            <a:lvl4pPr marL="0" indent="0" algn="l">
              <a:lnSpc>
                <a:spcPct val="85000"/>
              </a:lnSpc>
              <a:spcBef>
                <a:spcPts val="0"/>
              </a:spcBef>
              <a:spcAft>
                <a:spcPts val="0"/>
              </a:spcAft>
              <a:buNone/>
              <a:defRPr sz="2400"/>
            </a:lvl4pPr>
            <a:lvl5pPr marL="0" indent="0" algn="l">
              <a:lnSpc>
                <a:spcPct val="85000"/>
              </a:lnSpc>
              <a:spcBef>
                <a:spcPts val="0"/>
              </a:spcBef>
              <a:spcAft>
                <a:spcPts val="0"/>
              </a:spcAft>
              <a:buNone/>
              <a:defRPr sz="2400"/>
            </a:lvl5pPr>
            <a:lvl6pPr marL="0" indent="0" algn="l">
              <a:lnSpc>
                <a:spcPct val="85000"/>
              </a:lnSpc>
              <a:spcBef>
                <a:spcPts val="0"/>
              </a:spcBef>
              <a:spcAft>
                <a:spcPts val="0"/>
              </a:spcAft>
              <a:buNone/>
              <a:defRPr sz="2400"/>
            </a:lvl6pPr>
            <a:lvl7pPr marL="0" indent="0" algn="l">
              <a:lnSpc>
                <a:spcPct val="85000"/>
              </a:lnSpc>
              <a:spcBef>
                <a:spcPts val="0"/>
              </a:spcBef>
              <a:spcAft>
                <a:spcPts val="0"/>
              </a:spcAft>
              <a:buNone/>
              <a:defRPr sz="2400"/>
            </a:lvl7pPr>
            <a:lvl8pPr marL="0" indent="0" algn="l">
              <a:lnSpc>
                <a:spcPct val="85000"/>
              </a:lnSpc>
              <a:spcBef>
                <a:spcPts val="0"/>
              </a:spcBef>
              <a:spcAft>
                <a:spcPts val="0"/>
              </a:spcAft>
              <a:buNone/>
              <a:defRPr sz="2400"/>
            </a:lvl8pPr>
            <a:lvl9pPr marL="0" indent="0" algn="l">
              <a:lnSpc>
                <a:spcPct val="85000"/>
              </a:lnSpc>
              <a:spcBef>
                <a:spcPts val="0"/>
              </a:spcBef>
              <a:spcAft>
                <a:spcPts val="0"/>
              </a:spcAft>
              <a:buNone/>
              <a:defRPr sz="2400"/>
            </a:lvl9pPr>
          </a:lstStyle>
          <a:p>
            <a:r>
              <a:rPr lang="ro-RO"/>
              <a:t>[Optional slide subtitle]</a:t>
            </a:r>
            <a:endParaRPr lang="ro-RO" dirty="0"/>
          </a:p>
        </p:txBody>
      </p:sp>
      <p:sp>
        <p:nvSpPr>
          <p:cNvPr id="3" name="Content Placeholder 2"/>
          <p:cNvSpPr>
            <a:spLocks noGrp="1"/>
          </p:cNvSpPr>
          <p:nvPr>
            <p:ph idx="1"/>
          </p:nvPr>
        </p:nvSpPr>
        <p:spPr>
          <a:xfrm>
            <a:off x="442914" y="2103438"/>
            <a:ext cx="3529012" cy="4068762"/>
          </a:xfrm>
        </p:spPr>
        <p:txBody>
          <a:bodyPr/>
          <a:lstStyle>
            <a:lvl5pPr>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ro-RO" dirty="0"/>
              <a:t>Click icon to add chart</a:t>
            </a:r>
          </a:p>
        </p:txBody>
      </p:sp>
      <p:sp>
        <p:nvSpPr>
          <p:cNvPr id="6" name="Date Placeholder 5">
            <a:extLst>
              <a:ext uri="{FF2B5EF4-FFF2-40B4-BE49-F238E27FC236}">
                <a16:creationId xmlns:a16="http://schemas.microsoft.com/office/drawing/2014/main" id="{AACF1298-40D4-4CBD-89E8-63FC35A22F3C}"/>
              </a:ext>
            </a:extLst>
          </p:cNvPr>
          <p:cNvSpPr>
            <a:spLocks noGrp="1"/>
          </p:cNvSpPr>
          <p:nvPr>
            <p:ph type="dt" sz="half" idx="17"/>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5D9EAAFA-A3F8-4504-A845-5B215650456B}"/>
              </a:ext>
            </a:extLst>
          </p:cNvPr>
          <p:cNvSpPr>
            <a:spLocks noGrp="1"/>
          </p:cNvSpPr>
          <p:nvPr>
            <p:ph type="ftr" sz="quarter" idx="18"/>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DE216E8B-908A-4AB6-A3E5-728CFCF17AB1}"/>
              </a:ext>
            </a:extLst>
          </p:cNvPr>
          <p:cNvSpPr>
            <a:spLocks noGrp="1"/>
          </p:cNvSpPr>
          <p:nvPr>
            <p:ph type="sldNum" sz="quarter" idx="19"/>
          </p:nvPr>
        </p:nvSpPr>
        <p:spPr>
          <a:xfrm>
            <a:off x="9984296" y="6492240"/>
            <a:ext cx="1764792" cy="137160"/>
          </a:xfrm>
        </p:spPr>
        <p:txBody>
          <a:bodyPr vert="horz" lIns="0" tIns="0" rIns="0" bIns="0" rtlCol="0" anchor="b" anchorCtr="0">
            <a:noAutofit/>
          </a:bodyPr>
          <a:lstStyle>
            <a:lvl1pPr algn="r">
              <a:defRPr lang="ro-RO" smtClean="0"/>
            </a:lvl1pPr>
          </a:lstStyle>
          <a:p>
            <a:fld id="{2B3681E1-6666-4381-8253-E8CA14DABD20}" type="slidenum">
              <a:rPr lang="en-GB" smtClean="0"/>
              <a:pPr/>
              <a:t>‹#›</a:t>
            </a:fld>
            <a:endParaRPr lang="en-GB"/>
          </a:p>
        </p:txBody>
      </p:sp>
    </p:spTree>
    <p:extLst>
      <p:ext uri="{BB962C8B-B14F-4D97-AF65-F5344CB8AC3E}">
        <p14:creationId xmlns:p14="http://schemas.microsoft.com/office/powerpoint/2010/main" val="911374972"/>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 Chart Dark">
    <p:bg>
      <p:bgPr>
        <a:solidFill>
          <a:srgbClr val="464646"/>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solidFill>
                  <a:schemeClr val="tx1"/>
                </a:solidFill>
              </a:defRPr>
            </a:lvl1pPr>
          </a:lstStyle>
          <a:p>
            <a:r>
              <a:rPr lang="ro-RO"/>
              <a:t>[Slide title]</a:t>
            </a:r>
            <a:endParaRPr lang="ro-RO" dirty="0"/>
          </a:p>
        </p:txBody>
      </p:sp>
      <p:sp>
        <p:nvSpPr>
          <p:cNvPr id="3" name="Content Placeholder 2"/>
          <p:cNvSpPr>
            <a:spLocks noGrp="1"/>
          </p:cNvSpPr>
          <p:nvPr>
            <p:ph idx="1"/>
          </p:nvPr>
        </p:nvSpPr>
        <p:spPr>
          <a:xfrm>
            <a:off x="442914" y="2103438"/>
            <a:ext cx="3529012" cy="40687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9" name="Chart Placeholder 2"/>
          <p:cNvSpPr>
            <a:spLocks noGrp="1"/>
          </p:cNvSpPr>
          <p:nvPr>
            <p:ph type="chart" sz="quarter" idx="13"/>
          </p:nvPr>
        </p:nvSpPr>
        <p:spPr>
          <a:xfrm>
            <a:off x="5600701" y="1428750"/>
            <a:ext cx="6148387" cy="4743450"/>
          </a:xfrm>
        </p:spPr>
        <p:txBody>
          <a:bodyPr anchor="ctr" anchorCtr="0"/>
          <a:lstStyle>
            <a:lvl1pPr algn="ctr">
              <a:defRPr sz="1200" b="0">
                <a:solidFill>
                  <a:schemeClr val="tx1"/>
                </a:solidFill>
              </a:defRPr>
            </a:lvl1pPr>
          </a:lstStyle>
          <a:p>
            <a:r>
              <a:rPr lang="ro-RO" dirty="0"/>
              <a:t>Click icon to add chart</a:t>
            </a:r>
          </a:p>
        </p:txBody>
      </p:sp>
      <p:sp>
        <p:nvSpPr>
          <p:cNvPr id="7" name="Date Placeholder 6">
            <a:extLst>
              <a:ext uri="{FF2B5EF4-FFF2-40B4-BE49-F238E27FC236}">
                <a16:creationId xmlns:a16="http://schemas.microsoft.com/office/drawing/2014/main" id="{578AD2F1-3325-4641-8514-44DBFF2824EF}"/>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C8A3069E-3084-442C-B272-98FA01D8536F}"/>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0" name="Slide Number Placeholder 9">
            <a:extLst>
              <a:ext uri="{FF2B5EF4-FFF2-40B4-BE49-F238E27FC236}">
                <a16:creationId xmlns:a16="http://schemas.microsoft.com/office/drawing/2014/main" id="{08D4FA16-89B1-494F-87E9-85E44E712C73}"/>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ro-RO" smtClean="0"/>
            </a:lvl1pPr>
          </a:lstStyle>
          <a:p>
            <a:fld id="{0184661C-A99F-4C63-BAD0-2F50B701C56B}" type="slidenum">
              <a:rPr lang="en-GB" smtClean="0"/>
              <a:pPr/>
              <a:t>‹#›</a:t>
            </a:fld>
            <a:endParaRPr lang="en-GB"/>
          </a:p>
        </p:txBody>
      </p:sp>
    </p:spTree>
    <p:extLst>
      <p:ext uri="{BB962C8B-B14F-4D97-AF65-F5344CB8AC3E}">
        <p14:creationId xmlns:p14="http://schemas.microsoft.com/office/powerpoint/2010/main" val="3581681609"/>
      </p:ext>
    </p:extLst>
  </p:cSld>
  <p:clrMapOvr>
    <a:overrideClrMapping bg1="dk1" tx1="lt1" bg2="dk2" tx2="lt2" accent1="accent1" accent2="accent2" accent3="accent3" accent4="accent4" accent5="accent5" accent6="accent6" hlink="hlink" folHlink="folHlink"/>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ro-RO"/>
              <a:t>[Slide title]</a:t>
            </a:r>
            <a:endParaRPr lang="ro-RO" dirty="0"/>
          </a:p>
        </p:txBody>
      </p:sp>
      <p:sp>
        <p:nvSpPr>
          <p:cNvPr id="6" name="Date Placeholder 5">
            <a:extLst>
              <a:ext uri="{FF2B5EF4-FFF2-40B4-BE49-F238E27FC236}">
                <a16:creationId xmlns:a16="http://schemas.microsoft.com/office/drawing/2014/main" id="{224BA524-E840-45E6-9A03-68AB8ECB9475}"/>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7" name="Footer Placeholder 6">
            <a:extLst>
              <a:ext uri="{FF2B5EF4-FFF2-40B4-BE49-F238E27FC236}">
                <a16:creationId xmlns:a16="http://schemas.microsoft.com/office/drawing/2014/main" id="{1A1A615A-95FE-4C80-AB72-32DF90A26798}"/>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8" name="Slide Number Placeholder 7">
            <a:extLst>
              <a:ext uri="{FF2B5EF4-FFF2-40B4-BE49-F238E27FC236}">
                <a16:creationId xmlns:a16="http://schemas.microsoft.com/office/drawing/2014/main" id="{B485C5F9-8873-406A-909C-C1433BB84399}"/>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B7C30050-C51F-45F3-A97E-F92EA5D6D805}" type="slidenum">
              <a:rPr lang="en-GB" smtClean="0"/>
              <a:pPr/>
              <a:t>‹#›</a:t>
            </a:fld>
            <a:endParaRPr lang="en-GB"/>
          </a:p>
        </p:txBody>
      </p:sp>
    </p:spTree>
    <p:extLst>
      <p:ext uri="{BB962C8B-B14F-4D97-AF65-F5344CB8AC3E}">
        <p14:creationId xmlns:p14="http://schemas.microsoft.com/office/powerpoint/2010/main" val="1531588365"/>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417F7AD-A1B5-4EEB-96D4-55ECF632A5A1}"/>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6" name="Footer Placeholder 5">
            <a:extLst>
              <a:ext uri="{FF2B5EF4-FFF2-40B4-BE49-F238E27FC236}">
                <a16:creationId xmlns:a16="http://schemas.microsoft.com/office/drawing/2014/main" id="{9A589B9A-D660-4355-ADC0-6F31D56EA492}"/>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7" name="Slide Number Placeholder 6">
            <a:extLst>
              <a:ext uri="{FF2B5EF4-FFF2-40B4-BE49-F238E27FC236}">
                <a16:creationId xmlns:a16="http://schemas.microsoft.com/office/drawing/2014/main" id="{233C7FC2-C9CC-4A88-A8C6-3C96AE04A361}"/>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B4ECB997-920E-4AC9-8AC0-0189D2E66CE2}" type="slidenum">
              <a:rPr lang="en-GB" smtClean="0"/>
              <a:pPr/>
              <a:t>‹#›</a:t>
            </a:fld>
            <a:endParaRPr lang="en-GB"/>
          </a:p>
        </p:txBody>
      </p:sp>
    </p:spTree>
    <p:extLst>
      <p:ext uri="{BB962C8B-B14F-4D97-AF65-F5344CB8AC3E}">
        <p14:creationId xmlns:p14="http://schemas.microsoft.com/office/powerpoint/2010/main" val="3079579716"/>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420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and Chart">
    <p:spTree>
      <p:nvGrpSpPr>
        <p:cNvPr id="1" name=""/>
        <p:cNvGrpSpPr/>
        <p:nvPr/>
      </p:nvGrpSpPr>
      <p:grpSpPr>
        <a:xfrm>
          <a:off x="0" y="0"/>
          <a:ext cx="0" cy="0"/>
          <a:chOff x="0" y="0"/>
          <a:chExt cx="0" cy="0"/>
        </a:xfrm>
      </p:grpSpPr>
      <p:sp>
        <p:nvSpPr>
          <p:cNvPr id="5" name="Title 1"/>
          <p:cNvSpPr>
            <a:spLocks noGrp="1"/>
          </p:cNvSpPr>
          <p:nvPr>
            <p:ph type="title" hasCustomPrompt="1"/>
          </p:nvPr>
        </p:nvSpPr>
        <p:spPr/>
        <p:txBody>
          <a:bodyPr/>
          <a:lstStyle>
            <a:lvl1pPr>
              <a:defRPr/>
            </a:lvl1pPr>
          </a:lstStyle>
          <a:p>
            <a:r>
              <a:rPr lang="ro-RO"/>
              <a:t>[Slide title]</a:t>
            </a:r>
            <a:endParaRPr lang="ro-RO" dirty="0"/>
          </a:p>
        </p:txBody>
      </p:sp>
      <p:sp>
        <p:nvSpPr>
          <p:cNvPr id="8" name="Rectangle 7"/>
          <p:cNvSpPr/>
          <p:nvPr/>
        </p:nvSpPr>
        <p:spPr bwMode="hidden">
          <a:xfrm>
            <a:off x="0" y="2103438"/>
            <a:ext cx="3971925" cy="4068762"/>
          </a:xfrm>
          <a:prstGeom prst="rect">
            <a:avLst/>
          </a:prstGeom>
          <a:solidFill>
            <a:srgbClr val="D04A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dirty="0"/>
          </a:p>
        </p:txBody>
      </p:sp>
      <p:sp>
        <p:nvSpPr>
          <p:cNvPr id="10" name="Text Placeholder 9"/>
          <p:cNvSpPr>
            <a:spLocks noGrp="1"/>
          </p:cNvSpPr>
          <p:nvPr>
            <p:ph type="body" sz="quarter" idx="14" hasCustomPrompt="1"/>
          </p:nvPr>
        </p:nvSpPr>
        <p:spPr>
          <a:xfrm>
            <a:off x="360370" y="2377440"/>
            <a:ext cx="3611880" cy="1737360"/>
          </a:xfrm>
        </p:spPr>
        <p:txBody>
          <a:bodyPr tIns="0" bIns="0" anchor="t" anchorCtr="0"/>
          <a:lstStyle>
            <a:lvl1pPr>
              <a:lnSpc>
                <a:spcPct val="80000"/>
              </a:lnSpc>
              <a:spcBef>
                <a:spcPts val="0"/>
              </a:spcBef>
              <a:spcAft>
                <a:spcPts val="0"/>
              </a:spcAft>
              <a:defRPr sz="13600" b="1" spc="-100" baseline="0">
                <a:solidFill>
                  <a:schemeClr val="bg1"/>
                </a:solidFill>
              </a:defRPr>
            </a:lvl1pPr>
          </a:lstStyle>
          <a:p>
            <a:pPr lvl="0"/>
            <a:r>
              <a:rPr lang="ro-RO"/>
              <a:t>00%</a:t>
            </a:r>
            <a:endParaRPr lang="ro-RO" dirty="0"/>
          </a:p>
        </p:txBody>
      </p:sp>
      <p:sp>
        <p:nvSpPr>
          <p:cNvPr id="3" name="Content Placeholder 2"/>
          <p:cNvSpPr>
            <a:spLocks noGrp="1"/>
          </p:cNvSpPr>
          <p:nvPr>
            <p:ph idx="1"/>
          </p:nvPr>
        </p:nvSpPr>
        <p:spPr>
          <a:xfrm>
            <a:off x="442914" y="3931920"/>
            <a:ext cx="3328986" cy="2061784"/>
          </a:xfrm>
        </p:spPr>
        <p:txBody>
          <a:bodyPr/>
          <a:lstStyle>
            <a:lvl1pPr>
              <a:lnSpc>
                <a:spcPct val="100000"/>
              </a:lnSpc>
              <a:spcBef>
                <a:spcPts val="0"/>
              </a:spcBef>
              <a:spcAft>
                <a:spcPts val="0"/>
              </a:spcAft>
              <a:defRPr sz="1600" b="0">
                <a:solidFill>
                  <a:schemeClr val="bg1"/>
                </a:solidFill>
              </a:defRPr>
            </a:lvl1pPr>
            <a:lvl2pPr marL="182880" indent="-182880">
              <a:lnSpc>
                <a:spcPct val="100000"/>
              </a:lnSpc>
              <a:spcBef>
                <a:spcPts val="0"/>
              </a:spcBef>
              <a:spcAft>
                <a:spcPts val="0"/>
              </a:spcAft>
              <a:buFont typeface="Arial" panose="020B0604020202020204" pitchFamily="34" charset="0"/>
              <a:buChar char="•"/>
              <a:defRPr b="0">
                <a:solidFill>
                  <a:schemeClr val="bg1"/>
                </a:solidFill>
              </a:defRPr>
            </a:lvl2pPr>
            <a:lvl3pPr marL="365760" indent="-182880">
              <a:lnSpc>
                <a:spcPct val="100000"/>
              </a:lnSpc>
              <a:spcBef>
                <a:spcPts val="0"/>
              </a:spcBef>
              <a:spcAft>
                <a:spcPts val="0"/>
              </a:spcAft>
              <a:buFont typeface="Arial" panose="020B0604020202020204" pitchFamily="34" charset="0"/>
              <a:buChar char="–"/>
              <a:defRPr b="0">
                <a:solidFill>
                  <a:schemeClr val="bg1"/>
                </a:solidFill>
              </a:defRPr>
            </a:lvl3pPr>
            <a:lvl4pPr marL="548640" indent="-182880">
              <a:lnSpc>
                <a:spcPct val="100000"/>
              </a:lnSpc>
              <a:spcBef>
                <a:spcPts val="0"/>
              </a:spcBef>
              <a:spcAft>
                <a:spcPts val="0"/>
              </a:spcAft>
              <a:buFont typeface="Arial" panose="020B0604020202020204" pitchFamily="34" charset="0"/>
              <a:buChar char="•"/>
              <a:defRPr b="0">
                <a:solidFill>
                  <a:schemeClr val="bg1"/>
                </a:solidFill>
              </a:defRPr>
            </a:lvl4pPr>
            <a:lvl5pPr marL="731520" indent="-182880">
              <a:lnSpc>
                <a:spcPct val="100000"/>
              </a:lnSpc>
              <a:spcBef>
                <a:spcPts val="0"/>
              </a:spcBef>
              <a:spcAft>
                <a:spcPts val="0"/>
              </a:spcAft>
              <a:buFont typeface="Arial" panose="020B0604020202020204" pitchFamily="34" charset="0"/>
              <a:buChar char="–"/>
              <a:defRPr b="0">
                <a:solidFill>
                  <a:schemeClr val="bg1"/>
                </a:solidFill>
              </a:defRPr>
            </a:lvl5pPr>
            <a:lvl6pPr marL="914400" indent="-182880">
              <a:spcBef>
                <a:spcPts val="0"/>
              </a:spcBef>
              <a:buFont typeface="Arial" panose="020B0604020202020204" pitchFamily="34" charset="0"/>
              <a:buChar char="•"/>
              <a:defRPr>
                <a:solidFill>
                  <a:schemeClr val="bg1"/>
                </a:solidFill>
              </a:defRPr>
            </a:lvl6pPr>
            <a:lvl7pPr marL="1097280" indent="-182880">
              <a:spcBef>
                <a:spcPts val="0"/>
              </a:spcBef>
              <a:buFont typeface="Arial" panose="020B0604020202020204" pitchFamily="34" charset="0"/>
              <a:buChar char="–"/>
              <a:defRPr>
                <a:solidFill>
                  <a:schemeClr val="bg1"/>
                </a:solidFill>
              </a:defRPr>
            </a:lvl7pPr>
            <a:lvl8pPr marL="1280160" indent="-182880">
              <a:spcBef>
                <a:spcPts val="0"/>
              </a:spcBef>
              <a:buFont typeface="Arial" panose="020B0604020202020204" pitchFamily="34" charset="0"/>
              <a:buChar char="•"/>
              <a:defRPr>
                <a:solidFill>
                  <a:schemeClr val="bg1"/>
                </a:solidFill>
              </a:defRPr>
            </a:lvl8pPr>
            <a:lvl9pPr marL="1463040" indent="-182880">
              <a:spcBef>
                <a:spcPts val="0"/>
              </a:spcBef>
              <a:buFont typeface="Arial" panose="020B0604020202020204" pitchFamily="34" charset="0"/>
              <a:buChar char="–"/>
              <a:defRPr>
                <a:solidFill>
                  <a:schemeClr val="bg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9" name="Chart Placeholder 8"/>
          <p:cNvSpPr>
            <a:spLocks noGrp="1"/>
          </p:cNvSpPr>
          <p:nvPr>
            <p:ph type="chart" sz="quarter" idx="13"/>
          </p:nvPr>
        </p:nvSpPr>
        <p:spPr>
          <a:xfrm>
            <a:off x="4327525" y="2095500"/>
            <a:ext cx="7421563" cy="4076699"/>
          </a:xfrm>
        </p:spPr>
        <p:txBody>
          <a:bodyPr anchor="ctr" anchorCtr="0"/>
          <a:lstStyle>
            <a:lvl1pPr algn="ctr">
              <a:defRPr sz="1200" b="0">
                <a:solidFill>
                  <a:schemeClr val="tx1"/>
                </a:solidFill>
              </a:defRPr>
            </a:lvl1pPr>
          </a:lstStyle>
          <a:p>
            <a:r>
              <a:rPr lang="ro-RO" dirty="0"/>
              <a:t>Click icon to add chart</a:t>
            </a:r>
          </a:p>
        </p:txBody>
      </p:sp>
      <p:sp>
        <p:nvSpPr>
          <p:cNvPr id="7" name="Date Placeholder 6">
            <a:extLst>
              <a:ext uri="{FF2B5EF4-FFF2-40B4-BE49-F238E27FC236}">
                <a16:creationId xmlns:a16="http://schemas.microsoft.com/office/drawing/2014/main" id="{8453B25A-58E6-4180-A7AE-6638B794456F}"/>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11" name="Footer Placeholder 10">
            <a:extLst>
              <a:ext uri="{FF2B5EF4-FFF2-40B4-BE49-F238E27FC236}">
                <a16:creationId xmlns:a16="http://schemas.microsoft.com/office/drawing/2014/main" id="{19D6B805-CA95-4059-9AA7-DFA009F7917D}"/>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12" name="Slide Number Placeholder 11">
            <a:extLst>
              <a:ext uri="{FF2B5EF4-FFF2-40B4-BE49-F238E27FC236}">
                <a16:creationId xmlns:a16="http://schemas.microsoft.com/office/drawing/2014/main" id="{8FB18F68-2E60-4024-890E-4AA272C616D3}"/>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ro-RO" smtClean="0"/>
            </a:lvl1pPr>
          </a:lstStyle>
          <a:p>
            <a:fld id="{22CB7D04-AC79-446B-9EF3-3ED25981434E}" type="slidenum">
              <a:rPr lang="en-GB" smtClean="0"/>
              <a:pPr/>
              <a:t>‹#›</a:t>
            </a:fld>
            <a:endParaRPr lang="en-GB"/>
          </a:p>
        </p:txBody>
      </p:sp>
    </p:spTree>
    <p:extLst>
      <p:ext uri="{BB962C8B-B14F-4D97-AF65-F5344CB8AC3E}">
        <p14:creationId xmlns:p14="http://schemas.microsoft.com/office/powerpoint/2010/main" val="1444418572"/>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ontent Infographic">
    <p:spTree>
      <p:nvGrpSpPr>
        <p:cNvPr id="1" name=""/>
        <p:cNvGrpSpPr/>
        <p:nvPr/>
      </p:nvGrpSpPr>
      <p:grpSpPr>
        <a:xfrm>
          <a:off x="0" y="0"/>
          <a:ext cx="0" cy="0"/>
          <a:chOff x="0" y="0"/>
          <a:chExt cx="0" cy="0"/>
        </a:xfrm>
      </p:grpSpPr>
      <p:sp>
        <p:nvSpPr>
          <p:cNvPr id="6" name="Title 1"/>
          <p:cNvSpPr>
            <a:spLocks noGrp="1"/>
          </p:cNvSpPr>
          <p:nvPr>
            <p:ph type="title" hasCustomPrompt="1"/>
          </p:nvPr>
        </p:nvSpPr>
        <p:spPr/>
        <p:txBody>
          <a:bodyPr/>
          <a:lstStyle>
            <a:lvl1pPr>
              <a:defRPr/>
            </a:lvl1pPr>
          </a:lstStyle>
          <a:p>
            <a:r>
              <a:rPr lang="ro-RO"/>
              <a:t>[Slide title]</a:t>
            </a:r>
            <a:endParaRPr lang="ro-RO" dirty="0"/>
          </a:p>
        </p:txBody>
      </p:sp>
      <p:sp>
        <p:nvSpPr>
          <p:cNvPr id="10" name="Text Placeholder 2"/>
          <p:cNvSpPr>
            <a:spLocks noGrp="1"/>
          </p:cNvSpPr>
          <p:nvPr>
            <p:ph type="body" sz="quarter" idx="14" hasCustomPrompt="1"/>
          </p:nvPr>
        </p:nvSpPr>
        <p:spPr>
          <a:xfrm>
            <a:off x="442913" y="2095500"/>
            <a:ext cx="3529012" cy="1333500"/>
          </a:xfrm>
        </p:spPr>
        <p:txBody>
          <a:bodyPr anchor="ctr" anchorCtr="0"/>
          <a:lstStyle>
            <a:lvl1pPr>
              <a:lnSpc>
                <a:spcPct val="100000"/>
              </a:lnSpc>
              <a:defRPr sz="8500" b="0" spc="-100" baseline="0">
                <a:solidFill>
                  <a:schemeClr val="accent3"/>
                </a:solidFill>
              </a:defRPr>
            </a:lvl1pPr>
          </a:lstStyle>
          <a:p>
            <a:pPr lvl="0"/>
            <a:r>
              <a:rPr lang="ro-RO"/>
              <a:t>00%</a:t>
            </a:r>
            <a:endParaRPr lang="ro-RO" dirty="0"/>
          </a:p>
        </p:txBody>
      </p:sp>
      <p:sp>
        <p:nvSpPr>
          <p:cNvPr id="13" name="Text Placeholder 3"/>
          <p:cNvSpPr>
            <a:spLocks noGrp="1"/>
          </p:cNvSpPr>
          <p:nvPr>
            <p:ph type="body" sz="quarter" idx="15" hasCustomPrompt="1"/>
          </p:nvPr>
        </p:nvSpPr>
        <p:spPr>
          <a:xfrm>
            <a:off x="4327524" y="2095500"/>
            <a:ext cx="3533775" cy="1333500"/>
          </a:xfrm>
        </p:spPr>
        <p:txBody>
          <a:bodyPr anchor="ctr" anchorCtr="0"/>
          <a:lstStyle>
            <a:lvl1pPr>
              <a:lnSpc>
                <a:spcPct val="100000"/>
              </a:lnSpc>
              <a:defRPr sz="8500" b="0" spc="-100" baseline="0">
                <a:solidFill>
                  <a:schemeClr val="tx2"/>
                </a:solidFill>
              </a:defRPr>
            </a:lvl1pPr>
          </a:lstStyle>
          <a:p>
            <a:pPr lvl="0"/>
            <a:r>
              <a:rPr lang="ro-RO"/>
              <a:t>00%</a:t>
            </a:r>
            <a:endParaRPr lang="ro-RO" dirty="0"/>
          </a:p>
        </p:txBody>
      </p:sp>
      <p:sp>
        <p:nvSpPr>
          <p:cNvPr id="14" name="Text Placeholder 4"/>
          <p:cNvSpPr>
            <a:spLocks noGrp="1"/>
          </p:cNvSpPr>
          <p:nvPr>
            <p:ph type="body" sz="quarter" idx="16" hasCustomPrompt="1"/>
          </p:nvPr>
        </p:nvSpPr>
        <p:spPr>
          <a:xfrm>
            <a:off x="8222571" y="2095500"/>
            <a:ext cx="3529012" cy="1333500"/>
          </a:xfrm>
        </p:spPr>
        <p:txBody>
          <a:bodyPr anchor="ctr" anchorCtr="0"/>
          <a:lstStyle>
            <a:lvl1pPr>
              <a:lnSpc>
                <a:spcPct val="100000"/>
              </a:lnSpc>
              <a:defRPr sz="8500" b="0" spc="-100" baseline="0">
                <a:solidFill>
                  <a:schemeClr val="accent1"/>
                </a:solidFill>
              </a:defRPr>
            </a:lvl1pPr>
          </a:lstStyle>
          <a:p>
            <a:pPr lvl="0"/>
            <a:r>
              <a:rPr lang="ro-RO"/>
              <a:t>00%</a:t>
            </a:r>
            <a:endParaRPr lang="ro-RO" dirty="0"/>
          </a:p>
        </p:txBody>
      </p:sp>
      <p:sp>
        <p:nvSpPr>
          <p:cNvPr id="3" name="Content Placeholder 2"/>
          <p:cNvSpPr>
            <a:spLocks noGrp="1"/>
          </p:cNvSpPr>
          <p:nvPr>
            <p:ph sz="half" idx="1"/>
          </p:nvPr>
        </p:nvSpPr>
        <p:spPr>
          <a:xfrm>
            <a:off x="442913" y="3599542"/>
            <a:ext cx="3529012" cy="2578057"/>
          </a:xfrm>
        </p:spPr>
        <p:txBody>
          <a:bodyPr/>
          <a:lstStyle>
            <a:lvl1pPr>
              <a:spcBef>
                <a:spcPts val="0"/>
              </a:spcBef>
              <a:spcAft>
                <a:spcPts val="600"/>
              </a:spcAft>
              <a:defRPr>
                <a:solidFill>
                  <a:schemeClr val="accent3"/>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15" name="Content Placeholder 3">
            <a:extLst>
              <a:ext uri="{FF2B5EF4-FFF2-40B4-BE49-F238E27FC236}">
                <a16:creationId xmlns:a16="http://schemas.microsoft.com/office/drawing/2014/main" id="{904FBFED-85D0-8C43-84C6-BADD19241EDC}"/>
              </a:ext>
            </a:extLst>
          </p:cNvPr>
          <p:cNvSpPr>
            <a:spLocks noGrp="1"/>
          </p:cNvSpPr>
          <p:nvPr>
            <p:ph sz="half" idx="19"/>
          </p:nvPr>
        </p:nvSpPr>
        <p:spPr>
          <a:xfrm>
            <a:off x="4327525" y="3599542"/>
            <a:ext cx="3533775" cy="2578057"/>
          </a:xfrm>
        </p:spPr>
        <p:txBody>
          <a:bodyPr/>
          <a:lstStyle>
            <a:lvl1pPr>
              <a:spcBef>
                <a:spcPts val="0"/>
              </a:spcBef>
              <a:spcAft>
                <a:spcPts val="600"/>
              </a:spcAft>
              <a:defRPr>
                <a:solidFill>
                  <a:schemeClr val="tx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16" name="Content Placeholder 4">
            <a:extLst>
              <a:ext uri="{FF2B5EF4-FFF2-40B4-BE49-F238E27FC236}">
                <a16:creationId xmlns:a16="http://schemas.microsoft.com/office/drawing/2014/main" id="{C7D43B0B-6C29-D449-BC95-219F98DA27E0}"/>
              </a:ext>
            </a:extLst>
          </p:cNvPr>
          <p:cNvSpPr>
            <a:spLocks noGrp="1"/>
          </p:cNvSpPr>
          <p:nvPr>
            <p:ph sz="half" idx="20"/>
          </p:nvPr>
        </p:nvSpPr>
        <p:spPr>
          <a:xfrm>
            <a:off x="8222571" y="3599542"/>
            <a:ext cx="3529012" cy="2578057"/>
          </a:xfrm>
        </p:spPr>
        <p:txBody>
          <a:bodyPr/>
          <a:lstStyle>
            <a:lvl1pPr>
              <a:spcBef>
                <a:spcPts val="0"/>
              </a:spcBef>
              <a:spcAft>
                <a:spcPts val="600"/>
              </a:spcAft>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7" name="Date Placeholder 6">
            <a:extLst>
              <a:ext uri="{FF2B5EF4-FFF2-40B4-BE49-F238E27FC236}">
                <a16:creationId xmlns:a16="http://schemas.microsoft.com/office/drawing/2014/main" id="{43061A21-B68A-4A9D-BB22-7B2885A431E3}"/>
              </a:ext>
            </a:extLst>
          </p:cNvPr>
          <p:cNvSpPr>
            <a:spLocks noGrp="1"/>
          </p:cNvSpPr>
          <p:nvPr>
            <p:ph type="dt" sz="half" idx="21"/>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8" name="Footer Placeholder 7">
            <a:extLst>
              <a:ext uri="{FF2B5EF4-FFF2-40B4-BE49-F238E27FC236}">
                <a16:creationId xmlns:a16="http://schemas.microsoft.com/office/drawing/2014/main" id="{89A3D7AB-E9E3-4CFB-8207-A899D4E8A6E0}"/>
              </a:ext>
            </a:extLst>
          </p:cNvPr>
          <p:cNvSpPr>
            <a:spLocks noGrp="1"/>
          </p:cNvSpPr>
          <p:nvPr>
            <p:ph type="ftr" sz="quarter" idx="22"/>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36D844DA-E172-43D3-B97D-87E510B98D67}"/>
              </a:ext>
            </a:extLst>
          </p:cNvPr>
          <p:cNvSpPr>
            <a:spLocks noGrp="1"/>
          </p:cNvSpPr>
          <p:nvPr>
            <p:ph type="sldNum" sz="quarter" idx="23"/>
          </p:nvPr>
        </p:nvSpPr>
        <p:spPr>
          <a:xfrm>
            <a:off x="9984296" y="6492240"/>
            <a:ext cx="1764792" cy="137160"/>
          </a:xfrm>
        </p:spPr>
        <p:txBody>
          <a:bodyPr vert="horz" lIns="0" tIns="0" rIns="0" bIns="0" rtlCol="0" anchor="b" anchorCtr="0">
            <a:noAutofit/>
          </a:bodyPr>
          <a:lstStyle>
            <a:lvl1pPr algn="r">
              <a:defRPr lang="ro-RO" smtClean="0"/>
            </a:lvl1pPr>
          </a:lstStyle>
          <a:p>
            <a:fld id="{853B5752-333B-4895-B651-F6E5EE11BCCE}" type="slidenum">
              <a:rPr lang="en-GB" smtClean="0"/>
              <a:pPr/>
              <a:t>‹#›</a:t>
            </a:fld>
            <a:endParaRPr lang="en-GB"/>
          </a:p>
        </p:txBody>
      </p:sp>
    </p:spTree>
    <p:extLst>
      <p:ext uri="{BB962C8B-B14F-4D97-AF65-F5344CB8AC3E}">
        <p14:creationId xmlns:p14="http://schemas.microsoft.com/office/powerpoint/2010/main" val="626635183"/>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hart Dark">
    <p:bg>
      <p:bgPr>
        <a:solidFill>
          <a:srgbClr val="464646"/>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p:txBody>
          <a:bodyPr/>
          <a:lstStyle>
            <a:lvl1pPr>
              <a:defRPr>
                <a:solidFill>
                  <a:schemeClr val="tx1"/>
                </a:solidFill>
              </a:defRPr>
            </a:lvl1pPr>
          </a:lstStyle>
          <a:p>
            <a:r>
              <a:rPr lang="ro-RO"/>
              <a:t>[Slide title]</a:t>
            </a:r>
            <a:endParaRPr lang="ro-RO" dirty="0"/>
          </a:p>
        </p:txBody>
      </p:sp>
      <p:sp>
        <p:nvSpPr>
          <p:cNvPr id="8" name="Chart Placeholder 2"/>
          <p:cNvSpPr>
            <a:spLocks noGrp="1"/>
          </p:cNvSpPr>
          <p:nvPr>
            <p:ph type="chart" sz="quarter" idx="13"/>
          </p:nvPr>
        </p:nvSpPr>
        <p:spPr>
          <a:xfrm>
            <a:off x="442913" y="2103438"/>
            <a:ext cx="11306175" cy="4068762"/>
          </a:xfrm>
        </p:spPr>
        <p:txBody>
          <a:bodyPr anchor="ctr" anchorCtr="0"/>
          <a:lstStyle>
            <a:lvl1pPr algn="ctr">
              <a:defRPr sz="1200" b="0">
                <a:solidFill>
                  <a:schemeClr val="tx1"/>
                </a:solidFill>
              </a:defRPr>
            </a:lvl1pPr>
          </a:lstStyle>
          <a:p>
            <a:r>
              <a:rPr lang="ro-RO" dirty="0"/>
              <a:t>Click icon to add chart</a:t>
            </a:r>
          </a:p>
        </p:txBody>
      </p:sp>
      <p:sp>
        <p:nvSpPr>
          <p:cNvPr id="6" name="Date Placeholder 5">
            <a:extLst>
              <a:ext uri="{FF2B5EF4-FFF2-40B4-BE49-F238E27FC236}">
                <a16:creationId xmlns:a16="http://schemas.microsoft.com/office/drawing/2014/main" id="{63DDB8B0-522C-4DBB-890A-8041C2539D29}"/>
              </a:ext>
            </a:extLst>
          </p:cNvPr>
          <p:cNvSpPr>
            <a:spLocks noGrp="1"/>
          </p:cNvSpPr>
          <p:nvPr>
            <p:ph type="dt" sz="half" idx="14"/>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7" name="Footer Placeholder 6">
            <a:extLst>
              <a:ext uri="{FF2B5EF4-FFF2-40B4-BE49-F238E27FC236}">
                <a16:creationId xmlns:a16="http://schemas.microsoft.com/office/drawing/2014/main" id="{F94C727A-377B-4053-AC82-A0B2EAFF8E40}"/>
              </a:ext>
            </a:extLst>
          </p:cNvPr>
          <p:cNvSpPr>
            <a:spLocks noGrp="1"/>
          </p:cNvSpPr>
          <p:nvPr>
            <p:ph type="ftr" sz="quarter" idx="15"/>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91199580-4386-474D-8A72-DED5FF0CAF38}"/>
              </a:ext>
            </a:extLst>
          </p:cNvPr>
          <p:cNvSpPr>
            <a:spLocks noGrp="1"/>
          </p:cNvSpPr>
          <p:nvPr>
            <p:ph type="sldNum" sz="quarter" idx="16"/>
          </p:nvPr>
        </p:nvSpPr>
        <p:spPr>
          <a:xfrm>
            <a:off x="9984296" y="6492240"/>
            <a:ext cx="1764792" cy="137160"/>
          </a:xfrm>
        </p:spPr>
        <p:txBody>
          <a:bodyPr vert="horz" lIns="0" tIns="0" rIns="0" bIns="0" rtlCol="0" anchor="b" anchorCtr="0">
            <a:noAutofit/>
          </a:bodyPr>
          <a:lstStyle>
            <a:lvl1pPr algn="r">
              <a:defRPr lang="ro-RO" smtClean="0"/>
            </a:lvl1pPr>
          </a:lstStyle>
          <a:p>
            <a:fld id="{62EA9917-FFE1-405B-8A1F-63DFE6F2648F}" type="slidenum">
              <a:rPr lang="en-GB" smtClean="0"/>
              <a:pPr/>
              <a:t>‹#›</a:t>
            </a:fld>
            <a:endParaRPr lang="en-GB"/>
          </a:p>
        </p:txBody>
      </p:sp>
    </p:spTree>
    <p:extLst>
      <p:ext uri="{BB962C8B-B14F-4D97-AF65-F5344CB8AC3E}">
        <p14:creationId xmlns:p14="http://schemas.microsoft.com/office/powerpoint/2010/main" val="1735232353"/>
      </p:ext>
    </p:extLst>
  </p:cSld>
  <p:clrMapOvr>
    <a:overrideClrMapping bg1="dk1" tx1="lt1" bg2="dk2" tx2="lt2" accent1="accent1" accent2="accent2" accent3="accent3" accent4="accent4" accent5="accent5" accent6="accent6" hlink="hlink" folHlink="folHlink"/>
  </p:clrMapOvr>
  <p:hf hdr="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ank You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2914" y="428625"/>
            <a:ext cx="5473699" cy="2428874"/>
          </a:xfrm>
        </p:spPr>
        <p:txBody>
          <a:bodyPr anchor="b" anchorCtr="0"/>
          <a:lstStyle>
            <a:lvl1pPr algn="l">
              <a:lnSpc>
                <a:spcPct val="85000"/>
              </a:lnSpc>
              <a:defRPr sz="5800">
                <a:solidFill>
                  <a:schemeClr val="tx1"/>
                </a:solidFill>
              </a:defRPr>
            </a:lvl1pPr>
          </a:lstStyle>
          <a:p>
            <a:r>
              <a:rPr lang="ro-RO"/>
              <a:t>Thank you</a:t>
            </a:r>
            <a:endParaRPr lang="ro-RO" dirty="0"/>
          </a:p>
        </p:txBody>
      </p:sp>
      <p:sp>
        <p:nvSpPr>
          <p:cNvPr id="9" name="AutoShape 3"/>
          <p:cNvSpPr>
            <a:spLocks noChangeAspect="1" noChangeArrowheads="1" noTextEdit="1"/>
          </p:cNvSpPr>
          <p:nvPr userDrawn="1"/>
        </p:nvSpPr>
        <p:spPr bwMode="auto">
          <a:xfrm>
            <a:off x="5334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o-RO" dirty="0"/>
          </a:p>
        </p:txBody>
      </p:sp>
    </p:spTree>
    <p:extLst>
      <p:ext uri="{BB962C8B-B14F-4D97-AF65-F5344CB8AC3E}">
        <p14:creationId xmlns:p14="http://schemas.microsoft.com/office/powerpoint/2010/main" val="327065129"/>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p:bg>
      <p:bgPr>
        <a:solidFill>
          <a:srgbClr val="D04A0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ro-RO"/>
              <a:t>[Section header title]</a:t>
            </a:r>
            <a:endParaRPr lang="ro-RO" dirty="0"/>
          </a:p>
        </p:txBody>
      </p:sp>
      <p:sp>
        <p:nvSpPr>
          <p:cNvPr id="4" name="Subtitle 2">
            <a:extLst>
              <a:ext uri="{FF2B5EF4-FFF2-40B4-BE49-F238E27FC236}">
                <a16:creationId xmlns:a16="http://schemas.microsoft.com/office/drawing/2014/main" id="{A1971A9E-1347-2E4A-8F01-32BA5D5488B1}"/>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ro-RO"/>
              <a:t>1</a:t>
            </a:r>
            <a:endParaRPr lang="ro-RO" dirty="0"/>
          </a:p>
        </p:txBody>
      </p:sp>
    </p:spTree>
    <p:extLst>
      <p:ext uri="{BB962C8B-B14F-4D97-AF65-F5344CB8AC3E}">
        <p14:creationId xmlns:p14="http://schemas.microsoft.com/office/powerpoint/2010/main" val="149867077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p:bg>
      <p:bgPr>
        <a:solidFill>
          <a:srgbClr val="E0301E"/>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ro-RO"/>
              <a:t>[Section header title]</a:t>
            </a:r>
            <a:endParaRPr lang="ro-RO" dirty="0"/>
          </a:p>
        </p:txBody>
      </p:sp>
      <p:sp>
        <p:nvSpPr>
          <p:cNvPr id="5" name="Subtitle 2">
            <a:extLst>
              <a:ext uri="{FF2B5EF4-FFF2-40B4-BE49-F238E27FC236}">
                <a16:creationId xmlns:a16="http://schemas.microsoft.com/office/drawing/2014/main" id="{C60A2100-6DF1-414A-91DA-B6027C61BAAC}"/>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ro-RO"/>
              <a:t>2</a:t>
            </a:r>
            <a:endParaRPr lang="ro-RO" dirty="0"/>
          </a:p>
        </p:txBody>
      </p:sp>
    </p:spTree>
    <p:extLst>
      <p:ext uri="{BB962C8B-B14F-4D97-AF65-F5344CB8AC3E}">
        <p14:creationId xmlns:p14="http://schemas.microsoft.com/office/powerpoint/2010/main" val="983904324"/>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Rose">
    <p:bg>
      <p:bgPr>
        <a:solidFill>
          <a:srgbClr val="DB536A"/>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ro-RO"/>
              <a:t>[Section header title]</a:t>
            </a:r>
            <a:endParaRPr lang="ro-RO" dirty="0"/>
          </a:p>
        </p:txBody>
      </p:sp>
      <p:sp>
        <p:nvSpPr>
          <p:cNvPr id="5" name="Subtitle 2">
            <a:extLst>
              <a:ext uri="{FF2B5EF4-FFF2-40B4-BE49-F238E27FC236}">
                <a16:creationId xmlns:a16="http://schemas.microsoft.com/office/drawing/2014/main" id="{96D911B5-C441-B44D-9980-56426B1A1974}"/>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ro-RO"/>
              <a:t>3</a:t>
            </a:r>
            <a:endParaRPr lang="ro-RO" dirty="0"/>
          </a:p>
        </p:txBody>
      </p:sp>
    </p:spTree>
    <p:extLst>
      <p:ext uri="{BB962C8B-B14F-4D97-AF65-F5344CB8AC3E}">
        <p14:creationId xmlns:p14="http://schemas.microsoft.com/office/powerpoint/2010/main" val="98334476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p:bg>
      <p:bgPr>
        <a:solidFill>
          <a:srgbClr val="464646"/>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951413" y="2103438"/>
            <a:ext cx="4936658" cy="2564265"/>
          </a:xfrm>
        </p:spPr>
        <p:txBody>
          <a:bodyPr anchor="t" anchorCtr="0">
            <a:noAutofit/>
          </a:bodyPr>
          <a:lstStyle>
            <a:lvl1pPr>
              <a:lnSpc>
                <a:spcPct val="85000"/>
              </a:lnSpc>
              <a:defRPr sz="4000" b="0">
                <a:solidFill>
                  <a:schemeClr val="bg1"/>
                </a:solidFill>
                <a:latin typeface="+mn-lt"/>
              </a:defRPr>
            </a:lvl1pPr>
          </a:lstStyle>
          <a:p>
            <a:r>
              <a:rPr lang="ro-RO"/>
              <a:t>[Section header title]</a:t>
            </a:r>
            <a:endParaRPr lang="ro-RO" dirty="0"/>
          </a:p>
        </p:txBody>
      </p:sp>
      <p:sp>
        <p:nvSpPr>
          <p:cNvPr id="5" name="Subtitle 2">
            <a:extLst>
              <a:ext uri="{FF2B5EF4-FFF2-40B4-BE49-F238E27FC236}">
                <a16:creationId xmlns:a16="http://schemas.microsoft.com/office/drawing/2014/main" id="{4F941B13-F925-1C4F-8990-F4149ED1B18B}"/>
              </a:ext>
            </a:extLst>
          </p:cNvPr>
          <p:cNvSpPr>
            <a:spLocks noGrp="1"/>
          </p:cNvSpPr>
          <p:nvPr>
            <p:ph type="subTitle" idx="1" hasCustomPrompt="1"/>
          </p:nvPr>
        </p:nvSpPr>
        <p:spPr>
          <a:xfrm>
            <a:off x="442912" y="0"/>
            <a:ext cx="4344987" cy="6858000"/>
          </a:xfrm>
          <a:noFill/>
        </p:spPr>
        <p:txBody>
          <a:bodyPr anchor="ctr" anchorCtr="0"/>
          <a:lstStyle>
            <a:lvl1pPr marL="0" indent="0" algn="l">
              <a:lnSpc>
                <a:spcPct val="95000"/>
              </a:lnSpc>
              <a:spcBef>
                <a:spcPts val="0"/>
              </a:spcBef>
              <a:spcAft>
                <a:spcPts val="0"/>
              </a:spcAft>
              <a:buNone/>
              <a:defRPr sz="65000" b="0">
                <a:solidFill>
                  <a:schemeClr val="bg1"/>
                </a:solidFill>
              </a:defRPr>
            </a:lvl1pPr>
            <a:lvl2pPr marL="0" indent="0" algn="l">
              <a:lnSpc>
                <a:spcPct val="95000"/>
              </a:lnSpc>
              <a:spcBef>
                <a:spcPts val="0"/>
              </a:spcBef>
              <a:spcAft>
                <a:spcPts val="0"/>
              </a:spcAft>
              <a:buNone/>
              <a:defRPr sz="65000">
                <a:solidFill>
                  <a:schemeClr val="bg1"/>
                </a:solidFill>
              </a:defRPr>
            </a:lvl2pPr>
            <a:lvl3pPr marL="0" indent="0" algn="l">
              <a:lnSpc>
                <a:spcPct val="95000"/>
              </a:lnSpc>
              <a:spcBef>
                <a:spcPts val="0"/>
              </a:spcBef>
              <a:spcAft>
                <a:spcPts val="0"/>
              </a:spcAft>
              <a:buNone/>
              <a:defRPr sz="65000">
                <a:solidFill>
                  <a:schemeClr val="bg1"/>
                </a:solidFill>
              </a:defRPr>
            </a:lvl3pPr>
            <a:lvl4pPr marL="0" indent="0" algn="l">
              <a:lnSpc>
                <a:spcPct val="95000"/>
              </a:lnSpc>
              <a:spcBef>
                <a:spcPts val="0"/>
              </a:spcBef>
              <a:spcAft>
                <a:spcPts val="0"/>
              </a:spcAft>
              <a:buNone/>
              <a:defRPr sz="65000">
                <a:solidFill>
                  <a:schemeClr val="bg1"/>
                </a:solidFill>
              </a:defRPr>
            </a:lvl4pPr>
            <a:lvl5pPr marL="0" indent="0" algn="l">
              <a:lnSpc>
                <a:spcPct val="95000"/>
              </a:lnSpc>
              <a:spcBef>
                <a:spcPts val="0"/>
              </a:spcBef>
              <a:spcAft>
                <a:spcPts val="0"/>
              </a:spcAft>
              <a:buNone/>
              <a:defRPr sz="65000">
                <a:solidFill>
                  <a:schemeClr val="bg1"/>
                </a:solidFill>
              </a:defRPr>
            </a:lvl5pPr>
            <a:lvl6pPr marL="0" indent="0" algn="l">
              <a:lnSpc>
                <a:spcPct val="95000"/>
              </a:lnSpc>
              <a:spcBef>
                <a:spcPts val="0"/>
              </a:spcBef>
              <a:spcAft>
                <a:spcPts val="0"/>
              </a:spcAft>
              <a:buNone/>
              <a:defRPr sz="65000">
                <a:solidFill>
                  <a:schemeClr val="bg1"/>
                </a:solidFill>
              </a:defRPr>
            </a:lvl6pPr>
            <a:lvl7pPr marL="0" indent="0" algn="l">
              <a:lnSpc>
                <a:spcPct val="95000"/>
              </a:lnSpc>
              <a:spcBef>
                <a:spcPts val="0"/>
              </a:spcBef>
              <a:spcAft>
                <a:spcPts val="0"/>
              </a:spcAft>
              <a:buNone/>
              <a:defRPr sz="65000">
                <a:solidFill>
                  <a:schemeClr val="bg1"/>
                </a:solidFill>
              </a:defRPr>
            </a:lvl7pPr>
            <a:lvl8pPr marL="0" indent="0" algn="l">
              <a:lnSpc>
                <a:spcPct val="95000"/>
              </a:lnSpc>
              <a:spcBef>
                <a:spcPts val="0"/>
              </a:spcBef>
              <a:spcAft>
                <a:spcPts val="0"/>
              </a:spcAft>
              <a:buNone/>
              <a:defRPr sz="65000">
                <a:solidFill>
                  <a:schemeClr val="bg1"/>
                </a:solidFill>
              </a:defRPr>
            </a:lvl8pPr>
            <a:lvl9pPr marL="0" indent="0" algn="l">
              <a:lnSpc>
                <a:spcPct val="95000"/>
              </a:lnSpc>
              <a:spcBef>
                <a:spcPts val="0"/>
              </a:spcBef>
              <a:spcAft>
                <a:spcPts val="0"/>
              </a:spcAft>
              <a:buNone/>
              <a:defRPr sz="65000">
                <a:solidFill>
                  <a:schemeClr val="bg1"/>
                </a:solidFill>
              </a:defRPr>
            </a:lvl9pPr>
          </a:lstStyle>
          <a:p>
            <a:r>
              <a:rPr lang="ro-RO"/>
              <a:t>4</a:t>
            </a:r>
            <a:endParaRPr lang="ro-RO" dirty="0"/>
          </a:p>
        </p:txBody>
      </p:sp>
    </p:spTree>
    <p:extLst>
      <p:ext uri="{BB962C8B-B14F-4D97-AF65-F5344CB8AC3E}">
        <p14:creationId xmlns:p14="http://schemas.microsoft.com/office/powerpoint/2010/main" val="3833948050"/>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Manual">
    <p:bg>
      <p:bgPr>
        <a:solidFill>
          <a:srgbClr val="D04A02"/>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9D68526-5625-1E4A-90D0-6166C1CB098D}"/>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ro-RO"/>
              <a:t>1</a:t>
            </a:r>
            <a:endParaRPr lang="ro-RO" dirty="0"/>
          </a:p>
        </p:txBody>
      </p:sp>
    </p:spTree>
    <p:extLst>
      <p:ext uri="{BB962C8B-B14F-4D97-AF65-F5344CB8AC3E}">
        <p14:creationId xmlns:p14="http://schemas.microsoft.com/office/powerpoint/2010/main" val="1312366786"/>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Manual">
    <p:bg>
      <p:bgPr>
        <a:solidFill>
          <a:srgbClr val="E0301E"/>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7054294-58FB-3646-A032-19FD697995B5}"/>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ro-RO"/>
              <a:t>2</a:t>
            </a:r>
            <a:endParaRPr lang="ro-RO" dirty="0"/>
          </a:p>
        </p:txBody>
      </p:sp>
    </p:spTree>
    <p:extLst>
      <p:ext uri="{BB962C8B-B14F-4D97-AF65-F5344CB8AC3E}">
        <p14:creationId xmlns:p14="http://schemas.microsoft.com/office/powerpoint/2010/main" val="2401894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 Header Rose Manual">
    <p:bg>
      <p:bgPr>
        <a:solidFill>
          <a:srgbClr val="DB536A"/>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0F4BCE9-03B0-5C4D-A70B-519F67263FF7}"/>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ro-RO"/>
              <a:t>3</a:t>
            </a:r>
            <a:endParaRPr lang="ro-RO" dirty="0"/>
          </a:p>
        </p:txBody>
      </p:sp>
    </p:spTree>
    <p:extLst>
      <p:ext uri="{BB962C8B-B14F-4D97-AF65-F5344CB8AC3E}">
        <p14:creationId xmlns:p14="http://schemas.microsoft.com/office/powerpoint/2010/main" val="4777498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Manual">
    <p:bg>
      <p:bgPr>
        <a:solidFill>
          <a:srgbClr val="464646"/>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146EE5-5980-A84E-9311-F5B9956E43AB}"/>
              </a:ext>
            </a:extLst>
          </p:cNvPr>
          <p:cNvSpPr>
            <a:spLocks noGrp="1"/>
          </p:cNvSpPr>
          <p:nvPr>
            <p:ph type="title" hasCustomPrompt="1"/>
          </p:nvPr>
        </p:nvSpPr>
        <p:spPr>
          <a:xfrm>
            <a:off x="442913" y="428625"/>
            <a:ext cx="1374457" cy="1965960"/>
          </a:xfrm>
        </p:spPr>
        <p:txBody>
          <a:bodyPr anchor="t" anchorCtr="0">
            <a:noAutofit/>
          </a:bodyPr>
          <a:lstStyle>
            <a:lvl1pPr>
              <a:lnSpc>
                <a:spcPct val="80000"/>
              </a:lnSpc>
              <a:defRPr sz="14400" b="0">
                <a:solidFill>
                  <a:schemeClr val="bg1"/>
                </a:solidFill>
                <a:latin typeface="+mn-lt"/>
              </a:defRPr>
            </a:lvl1pPr>
          </a:lstStyle>
          <a:p>
            <a:r>
              <a:rPr lang="ro-RO"/>
              <a:t>4</a:t>
            </a:r>
            <a:endParaRPr lang="ro-RO" dirty="0"/>
          </a:p>
        </p:txBody>
      </p:sp>
    </p:spTree>
    <p:extLst>
      <p:ext uri="{BB962C8B-B14F-4D97-AF65-F5344CB8AC3E}">
        <p14:creationId xmlns:p14="http://schemas.microsoft.com/office/powerpoint/2010/main" val="4842259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1 Image Full">
    <p:bg>
      <p:bgPr>
        <a:solidFill>
          <a:srgbClr val="DEDEDE"/>
        </a:solidFill>
        <a:effectLst/>
      </p:bgPr>
    </p:bg>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0" y="0"/>
            <a:ext cx="12192000" cy="6858000"/>
          </a:xfrm>
          <a:solidFill>
            <a:schemeClr val="tx2"/>
          </a:solidFill>
        </p:spPr>
        <p:txBody>
          <a:bodyPr anchor="ctr" anchorCtr="0"/>
          <a:lstStyle>
            <a:lvl1pPr algn="ctr">
              <a:defRPr sz="1200" b="0">
                <a:solidFill>
                  <a:schemeClr val="bg1"/>
                </a:solidFill>
              </a:defRPr>
            </a:lvl1pPr>
          </a:lstStyle>
          <a:p>
            <a:r>
              <a:rPr lang="ro-RO" dirty="0"/>
              <a:t>Click icon to add picture</a:t>
            </a:r>
          </a:p>
        </p:txBody>
      </p:sp>
      <p:sp>
        <p:nvSpPr>
          <p:cNvPr id="3" name="Content Placeholder 2"/>
          <p:cNvSpPr>
            <a:spLocks noGrp="1"/>
          </p:cNvSpPr>
          <p:nvPr>
            <p:ph idx="1"/>
          </p:nvPr>
        </p:nvSpPr>
        <p:spPr>
          <a:xfrm>
            <a:off x="0" y="1143000"/>
            <a:ext cx="4572000" cy="4572000"/>
          </a:xfrm>
          <a:solidFill>
            <a:srgbClr val="E0301E"/>
          </a:solidFill>
        </p:spPr>
        <p:txBody>
          <a:bodyPr lIns="438912" tIns="1440000" rIns="252000" bIns="180000"/>
          <a:lstStyle>
            <a:lvl1pPr marL="0" indent="0">
              <a:lnSpc>
                <a:spcPct val="90000"/>
              </a:lnSpc>
              <a:spcBef>
                <a:spcPts val="0"/>
              </a:spcBef>
              <a:spcAft>
                <a:spcPts val="3000"/>
              </a:spcAft>
              <a:buFont typeface="Arial" panose="020B0604020202020204" pitchFamily="34" charset="0"/>
              <a:buNone/>
              <a:defRPr sz="2600" b="0">
                <a:solidFill>
                  <a:schemeClr val="tx1"/>
                </a:solidFill>
                <a:latin typeface="+mj-lt"/>
              </a:defRPr>
            </a:lvl1pPr>
            <a:lvl2pPr marL="0" indent="0">
              <a:spcBef>
                <a:spcPts val="0"/>
              </a:spcBef>
              <a:spcAft>
                <a:spcPts val="0"/>
              </a:spcAft>
              <a:buFontTx/>
              <a:buNone/>
              <a:defRPr sz="1600" b="1">
                <a:solidFill>
                  <a:schemeClr val="tx1"/>
                </a:solidFill>
                <a:latin typeface="+mn-lt"/>
              </a:defRPr>
            </a:lvl2pPr>
            <a:lvl3pPr marL="0" indent="0">
              <a:spcBef>
                <a:spcPts val="0"/>
              </a:spcBef>
              <a:spcAft>
                <a:spcPts val="0"/>
              </a:spcAft>
              <a:buFontTx/>
              <a:buNone/>
              <a:defRPr sz="1600" b="0">
                <a:solidFill>
                  <a:schemeClr val="tx1"/>
                </a:solidFill>
                <a:latin typeface="+mn-lt"/>
              </a:defRPr>
            </a:lvl3pPr>
            <a:lvl4pPr marL="0" indent="0">
              <a:spcBef>
                <a:spcPts val="0"/>
              </a:spcBef>
              <a:spcAft>
                <a:spcPts val="0"/>
              </a:spcAft>
              <a:buFontTx/>
              <a:buNone/>
              <a:defRPr sz="1600" b="0">
                <a:solidFill>
                  <a:schemeClr val="tx1"/>
                </a:solidFill>
                <a:latin typeface="+mn-lt"/>
              </a:defRPr>
            </a:lvl4pPr>
            <a:lvl5pPr marL="0" indent="0">
              <a:spcBef>
                <a:spcPts val="0"/>
              </a:spcBef>
              <a:spcAft>
                <a:spcPts val="0"/>
              </a:spcAft>
              <a:buFontTx/>
              <a:buNone/>
              <a:defRPr sz="1600" b="0">
                <a:solidFill>
                  <a:schemeClr val="tx1"/>
                </a:solidFill>
                <a:latin typeface="+mn-lt"/>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11" name="Freeform 5">
            <a:extLst>
              <a:ext uri="{FF2B5EF4-FFF2-40B4-BE49-F238E27FC236}">
                <a16:creationId xmlns:a16="http://schemas.microsoft.com/office/drawing/2014/main" id="{5E9DA768-B963-3547-B650-2E77ED7439D3}"/>
              </a:ext>
            </a:extLst>
          </p:cNvPr>
          <p:cNvSpPr>
            <a:spLocks noChangeAspect="1" noEditPoints="1"/>
          </p:cNvSpPr>
          <p:nvPr userDrawn="1"/>
        </p:nvSpPr>
        <p:spPr bwMode="white">
          <a:xfrm>
            <a:off x="442913" y="1623703"/>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o-RO" dirty="0"/>
          </a:p>
        </p:txBody>
      </p:sp>
      <p:sp>
        <p:nvSpPr>
          <p:cNvPr id="6" name="Date Placeholder 5">
            <a:extLst>
              <a:ext uri="{FF2B5EF4-FFF2-40B4-BE49-F238E27FC236}">
                <a16:creationId xmlns:a16="http://schemas.microsoft.com/office/drawing/2014/main" id="{C3E85844-8017-4C01-B2A6-99B6161FF5BE}"/>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7" name="Footer Placeholder 6">
            <a:extLst>
              <a:ext uri="{FF2B5EF4-FFF2-40B4-BE49-F238E27FC236}">
                <a16:creationId xmlns:a16="http://schemas.microsoft.com/office/drawing/2014/main" id="{FD0F1DDC-C91B-4F1E-8644-D1B438992918}"/>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8" name="Slide Number Placeholder 7">
            <a:extLst>
              <a:ext uri="{FF2B5EF4-FFF2-40B4-BE49-F238E27FC236}">
                <a16:creationId xmlns:a16="http://schemas.microsoft.com/office/drawing/2014/main" id="{3614C94F-0CEC-4C25-A92B-521C3FCBFA5C}"/>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ro-RO" smtClean="0"/>
            </a:lvl1pPr>
          </a:lstStyle>
          <a:p>
            <a:fld id="{9D0F24B7-584F-434C-8D98-2151A0B73250}" type="slidenum">
              <a:rPr lang="en-GB" smtClean="0"/>
              <a:pPr/>
              <a:t>‹#›</a:t>
            </a:fld>
            <a:endParaRPr lang="en-GB"/>
          </a:p>
        </p:txBody>
      </p:sp>
    </p:spTree>
    <p:extLst>
      <p:ext uri="{BB962C8B-B14F-4D97-AF65-F5344CB8AC3E}">
        <p14:creationId xmlns:p14="http://schemas.microsoft.com/office/powerpoint/2010/main" val="66611231"/>
      </p:ext>
    </p:extLst>
  </p:cSld>
  <p:clrMapOvr>
    <a:overrideClrMapping bg1="dk1" tx1="lt1" bg2="dk2" tx2="lt2" accent1="accent1" accent2="accent2" accent3="accent3" accent4="accent4" accent5="accent5" accent6="accent6" hlink="hlink" folHlink="folHlink"/>
  </p:clrMapOvr>
  <p:hf hdr="0"/>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1 Image Orange">
    <p:bg>
      <p:bgPr>
        <a:solidFill>
          <a:srgbClr val="D04A0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6000" cy="6858000"/>
          </a:xfrm>
          <a:solidFill>
            <a:schemeClr val="tx2"/>
          </a:solidFill>
        </p:spPr>
        <p:txBody>
          <a:bodyPr anchor="ctr" anchorCtr="0"/>
          <a:lstStyle>
            <a:lvl1pPr algn="ctr">
              <a:defRPr sz="1200" b="0">
                <a:solidFill>
                  <a:schemeClr val="bg1"/>
                </a:solidFill>
              </a:defRPr>
            </a:lvl1pPr>
          </a:lstStyle>
          <a:p>
            <a:r>
              <a:rPr lang="ro-RO" dirty="0"/>
              <a:t>Click icon to add picture</a:t>
            </a:r>
          </a:p>
        </p:txBody>
      </p:sp>
      <p:sp>
        <p:nvSpPr>
          <p:cNvPr id="3" name="Content Placeholder 2"/>
          <p:cNvSpPr>
            <a:spLocks noGrp="1"/>
          </p:cNvSpPr>
          <p:nvPr>
            <p:ph idx="1"/>
          </p:nvPr>
        </p:nvSpPr>
        <p:spPr>
          <a:xfrm>
            <a:off x="442913" y="1714500"/>
            <a:ext cx="5299393" cy="445770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9" name="Freeform 5">
            <a:extLst>
              <a:ext uri="{FF2B5EF4-FFF2-40B4-BE49-F238E27FC236}">
                <a16:creationId xmlns:a16="http://schemas.microsoft.com/office/drawing/2014/main" id="{EBA5CA3E-5ADF-C84E-8B6D-07C039516DFE}"/>
              </a:ext>
            </a:extLst>
          </p:cNvPr>
          <p:cNvSpPr>
            <a:spLocks noChangeAspect="1" noEditPoints="1"/>
          </p:cNvSpPr>
          <p:nvPr userDrawn="1"/>
        </p:nvSpPr>
        <p:spPr bwMode="black">
          <a:xfrm>
            <a:off x="442913" y="687001"/>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o-RO" dirty="0"/>
          </a:p>
        </p:txBody>
      </p:sp>
      <p:sp>
        <p:nvSpPr>
          <p:cNvPr id="2" name="Date Placeholder 1">
            <a:extLst>
              <a:ext uri="{FF2B5EF4-FFF2-40B4-BE49-F238E27FC236}">
                <a16:creationId xmlns:a16="http://schemas.microsoft.com/office/drawing/2014/main" id="{F66333C5-B920-495B-BD2F-413016096E4C}"/>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4" name="Footer Placeholder 3">
            <a:extLst>
              <a:ext uri="{FF2B5EF4-FFF2-40B4-BE49-F238E27FC236}">
                <a16:creationId xmlns:a16="http://schemas.microsoft.com/office/drawing/2014/main" id="{87EC9B16-1E8F-44E4-8E8F-1F27BD5610F7}"/>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5" name="Slide Number Placeholder 4">
            <a:extLst>
              <a:ext uri="{FF2B5EF4-FFF2-40B4-BE49-F238E27FC236}">
                <a16:creationId xmlns:a16="http://schemas.microsoft.com/office/drawing/2014/main" id="{87B2EC86-49FE-45B5-B79C-5312E9E52C5F}"/>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ro-RO" smtClean="0"/>
            </a:lvl1pPr>
          </a:lstStyle>
          <a:p>
            <a:fld id="{8386463C-216F-435A-B79A-7AD2239831C5}" type="slidenum">
              <a:rPr lang="en-GB" smtClean="0"/>
              <a:pPr/>
              <a:t>‹#›</a:t>
            </a:fld>
            <a:endParaRPr lang="en-GB"/>
          </a:p>
        </p:txBody>
      </p:sp>
    </p:spTree>
    <p:extLst>
      <p:ext uri="{BB962C8B-B14F-4D97-AF65-F5344CB8AC3E}">
        <p14:creationId xmlns:p14="http://schemas.microsoft.com/office/powerpoint/2010/main" val="2092451569"/>
      </p:ext>
    </p:extLst>
  </p:cSld>
  <p:clrMapOvr>
    <a:overrideClrMapping bg1="dk1" tx1="lt1" bg2="dk2" tx2="lt2" accent1="accent1" accent2="accent2" accent3="accent3" accent4="accent4" accent5="accent5" accent6="accent6" hlink="hlink" folHlink="folHlink"/>
  </p:clrMapOvr>
  <p:hf hdr="0"/>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1 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6000" cy="6858000"/>
          </a:xfrm>
          <a:solidFill>
            <a:schemeClr val="bg2"/>
          </a:solidFill>
        </p:spPr>
        <p:txBody>
          <a:bodyPr anchor="ctr" anchorCtr="0"/>
          <a:lstStyle>
            <a:lvl1pPr algn="ctr">
              <a:defRPr sz="1200" b="0">
                <a:solidFill>
                  <a:schemeClr val="tx1"/>
                </a:solidFill>
              </a:defRPr>
            </a:lvl1pPr>
          </a:lstStyle>
          <a:p>
            <a:r>
              <a:rPr lang="ro-RO" dirty="0"/>
              <a:t>Click icon to add picture</a:t>
            </a:r>
          </a:p>
        </p:txBody>
      </p:sp>
      <p:sp>
        <p:nvSpPr>
          <p:cNvPr id="3" name="Content Placeholder 2"/>
          <p:cNvSpPr>
            <a:spLocks noGrp="1"/>
          </p:cNvSpPr>
          <p:nvPr>
            <p:ph idx="1"/>
          </p:nvPr>
        </p:nvSpPr>
        <p:spPr>
          <a:xfrm>
            <a:off x="442913" y="1714500"/>
            <a:ext cx="5299393" cy="445770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lvl2pPr>
            <a:lvl3pPr marL="0" indent="0">
              <a:spcBef>
                <a:spcPts val="0"/>
              </a:spcBef>
              <a:spcAft>
                <a:spcPts val="0"/>
              </a:spcAft>
              <a:buFontTx/>
              <a:buNone/>
              <a:defRPr sz="1600"/>
            </a:lvl3pPr>
            <a:lvl4pPr marL="0" indent="0">
              <a:spcBef>
                <a:spcPts val="0"/>
              </a:spcBef>
              <a:spcAft>
                <a:spcPts val="0"/>
              </a:spcAft>
              <a:buFontTx/>
              <a:buNone/>
              <a:defRPr sz="1600"/>
            </a:lvl4pPr>
            <a:lvl5pPr marL="0" indent="0">
              <a:spcBef>
                <a:spcPts val="0"/>
              </a:spcBef>
              <a:spcAft>
                <a:spcPts val="0"/>
              </a:spcAft>
              <a:buFontTx/>
              <a:buNone/>
              <a:defRPr sz="1600"/>
            </a:lvl5pPr>
            <a:lvl6pPr marL="0" indent="0">
              <a:spcBef>
                <a:spcPts val="0"/>
              </a:spcBef>
              <a:spcAft>
                <a:spcPts val="0"/>
              </a:spcAft>
              <a:buFontTx/>
              <a:buNone/>
              <a:defRPr sz="1600"/>
            </a:lvl6pPr>
            <a:lvl7pPr marL="0" indent="0">
              <a:spcBef>
                <a:spcPts val="0"/>
              </a:spcBef>
              <a:spcAft>
                <a:spcPts val="0"/>
              </a:spcAft>
              <a:buFontTx/>
              <a:buNone/>
              <a:defRPr sz="1600"/>
            </a:lvl7pPr>
            <a:lvl8pPr marL="0" indent="0">
              <a:spcBef>
                <a:spcPts val="0"/>
              </a:spcBef>
              <a:spcAft>
                <a:spcPts val="0"/>
              </a:spcAft>
              <a:buFontTx/>
              <a:buNone/>
              <a:defRPr sz="1600"/>
            </a:lvl8pPr>
            <a:lvl9pPr marL="0" indent="0">
              <a:spcBef>
                <a:spcPts val="0"/>
              </a:spcBef>
              <a:spcAft>
                <a:spcPts val="0"/>
              </a:spcAft>
              <a:buFontTx/>
              <a:buNone/>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10" name="Freeform 5">
            <a:extLst>
              <a:ext uri="{FF2B5EF4-FFF2-40B4-BE49-F238E27FC236}">
                <a16:creationId xmlns:a16="http://schemas.microsoft.com/office/drawing/2014/main" id="{751F50DC-1032-F848-8EFD-503462F60157}"/>
              </a:ext>
            </a:extLst>
          </p:cNvPr>
          <p:cNvSpPr>
            <a:spLocks noChangeAspect="1" noEditPoints="1"/>
          </p:cNvSpPr>
          <p:nvPr userDrawn="1"/>
        </p:nvSpPr>
        <p:spPr bwMode="auto">
          <a:xfrm>
            <a:off x="442913" y="687001"/>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o-RO" dirty="0"/>
          </a:p>
        </p:txBody>
      </p:sp>
      <p:sp>
        <p:nvSpPr>
          <p:cNvPr id="2" name="Date Placeholder 1">
            <a:extLst>
              <a:ext uri="{FF2B5EF4-FFF2-40B4-BE49-F238E27FC236}">
                <a16:creationId xmlns:a16="http://schemas.microsoft.com/office/drawing/2014/main" id="{5BA22AF1-CF4B-4036-8F75-243AFF01F264}"/>
              </a:ext>
            </a:extLst>
          </p:cNvPr>
          <p:cNvSpPr>
            <a:spLocks noGrp="1"/>
          </p:cNvSpPr>
          <p:nvPr>
            <p:ph type="dt" sz="half" idx="15"/>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4" name="Footer Placeholder 3">
            <a:extLst>
              <a:ext uri="{FF2B5EF4-FFF2-40B4-BE49-F238E27FC236}">
                <a16:creationId xmlns:a16="http://schemas.microsoft.com/office/drawing/2014/main" id="{8F05984C-FD9A-4D05-8B39-5AA763F1A38C}"/>
              </a:ext>
            </a:extLst>
          </p:cNvPr>
          <p:cNvSpPr>
            <a:spLocks noGrp="1"/>
          </p:cNvSpPr>
          <p:nvPr>
            <p:ph type="ftr" sz="quarter" idx="16"/>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6" name="Slide Number Placeholder 5">
            <a:extLst>
              <a:ext uri="{FF2B5EF4-FFF2-40B4-BE49-F238E27FC236}">
                <a16:creationId xmlns:a16="http://schemas.microsoft.com/office/drawing/2014/main" id="{298ED100-5CA0-48AC-B99F-8336A4F5EDB9}"/>
              </a:ext>
            </a:extLst>
          </p:cNvPr>
          <p:cNvSpPr>
            <a:spLocks noGrp="1"/>
          </p:cNvSpPr>
          <p:nvPr>
            <p:ph type="sldNum" sz="quarter" idx="17"/>
          </p:nvPr>
        </p:nvSpPr>
        <p:spPr>
          <a:xfrm>
            <a:off x="9984296" y="6492240"/>
            <a:ext cx="1764792" cy="137160"/>
          </a:xfrm>
        </p:spPr>
        <p:txBody>
          <a:bodyPr vert="horz" lIns="0" tIns="0" rIns="0" bIns="0" rtlCol="0" anchor="b" anchorCtr="0">
            <a:noAutofit/>
          </a:bodyPr>
          <a:lstStyle>
            <a:lvl1pPr algn="r">
              <a:defRPr lang="ro-RO" smtClean="0"/>
            </a:lvl1pPr>
          </a:lstStyle>
          <a:p>
            <a:fld id="{012DA24E-AC4A-4917-B98B-FC2830BCE8B9}" type="slidenum">
              <a:rPr lang="en-GB" smtClean="0"/>
              <a:pPr/>
              <a:t>‹#›</a:t>
            </a:fld>
            <a:endParaRPr lang="en-GB"/>
          </a:p>
        </p:txBody>
      </p:sp>
    </p:spTree>
    <p:extLst>
      <p:ext uri="{BB962C8B-B14F-4D97-AF65-F5344CB8AC3E}">
        <p14:creationId xmlns:p14="http://schemas.microsoft.com/office/powerpoint/2010/main" val="3712302821"/>
      </p:ext>
    </p:extLst>
  </p:cSld>
  <p:clrMapOvr>
    <a:masterClrMapping/>
  </p:clrMapOvr>
  <p:hf hdr="0"/>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lvl2pPr>
            <a:lvl3pPr marL="0" indent="0">
              <a:spcBef>
                <a:spcPts val="0"/>
              </a:spcBef>
              <a:spcAft>
                <a:spcPts val="0"/>
              </a:spcAft>
              <a:buFontTx/>
              <a:buNone/>
              <a:defRPr sz="1600"/>
            </a:lvl3pPr>
            <a:lvl4pPr marL="0" indent="0">
              <a:spcBef>
                <a:spcPts val="0"/>
              </a:spcBef>
              <a:spcAft>
                <a:spcPts val="0"/>
              </a:spcAft>
              <a:buFontTx/>
              <a:buNone/>
              <a:defRPr sz="1600"/>
            </a:lvl4pPr>
            <a:lvl5pPr marL="0" indent="0">
              <a:spcBef>
                <a:spcPts val="0"/>
              </a:spcBef>
              <a:spcAft>
                <a:spcPts val="0"/>
              </a:spcAft>
              <a:buFontTx/>
              <a:buNone/>
              <a:defRPr sz="1600"/>
            </a:lvl5pPr>
            <a:lvl6pPr marL="0" indent="0">
              <a:spcBef>
                <a:spcPts val="0"/>
              </a:spcBef>
              <a:spcAft>
                <a:spcPts val="0"/>
              </a:spcAft>
              <a:buFontTx/>
              <a:buNone/>
              <a:defRPr sz="1600"/>
            </a:lvl6pPr>
            <a:lvl7pPr marL="0" indent="0">
              <a:spcBef>
                <a:spcPts val="0"/>
              </a:spcBef>
              <a:spcAft>
                <a:spcPts val="0"/>
              </a:spcAft>
              <a:buFontTx/>
              <a:buNone/>
              <a:defRPr sz="1600"/>
            </a:lvl7pPr>
            <a:lvl8pPr marL="0" indent="0">
              <a:spcBef>
                <a:spcPts val="0"/>
              </a:spcBef>
              <a:spcAft>
                <a:spcPts val="0"/>
              </a:spcAft>
              <a:buFontTx/>
              <a:buNone/>
              <a:defRPr sz="1600"/>
            </a:lvl8pPr>
            <a:lvl9pPr marL="0" indent="0">
              <a:spcBef>
                <a:spcPts val="0"/>
              </a:spcBef>
              <a:spcAft>
                <a:spcPts val="0"/>
              </a:spcAft>
              <a:buFontTx/>
              <a:buNone/>
              <a:defRPr sz="1600"/>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6" name="Freeform 5">
            <a:extLst>
              <a:ext uri="{FF2B5EF4-FFF2-40B4-BE49-F238E27FC236}">
                <a16:creationId xmlns:a16="http://schemas.microsoft.com/office/drawing/2014/main" id="{07AD3661-A443-F74F-9528-11F7BA264BF5}"/>
              </a:ext>
            </a:extLst>
          </p:cNvPr>
          <p:cNvSpPr>
            <a:spLocks noChangeAspect="1" noEditPoints="1"/>
          </p:cNvSpPr>
          <p:nvPr userDrawn="1"/>
        </p:nvSpPr>
        <p:spPr bwMode="auto">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o-RO" dirty="0"/>
          </a:p>
        </p:txBody>
      </p:sp>
      <p:sp>
        <p:nvSpPr>
          <p:cNvPr id="2" name="Date Placeholder 1">
            <a:extLst>
              <a:ext uri="{FF2B5EF4-FFF2-40B4-BE49-F238E27FC236}">
                <a16:creationId xmlns:a16="http://schemas.microsoft.com/office/drawing/2014/main" id="{61656F35-A0B7-40CC-A62C-1EB26B90104C}"/>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4" name="Footer Placeholder 3">
            <a:extLst>
              <a:ext uri="{FF2B5EF4-FFF2-40B4-BE49-F238E27FC236}">
                <a16:creationId xmlns:a16="http://schemas.microsoft.com/office/drawing/2014/main" id="{A2ECD642-E07D-41F5-93C1-FFF7B3A828DA}"/>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7" name="Slide Number Placeholder 6">
            <a:extLst>
              <a:ext uri="{FF2B5EF4-FFF2-40B4-BE49-F238E27FC236}">
                <a16:creationId xmlns:a16="http://schemas.microsoft.com/office/drawing/2014/main" id="{55CE3B05-7BCA-4A9B-8F5B-2FBCE9D4DFAB}"/>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959F1845-C89C-44C0-B9C1-7A55BCB38E82}" type="slidenum">
              <a:rPr lang="en-GB" smtClean="0"/>
              <a:pPr/>
              <a:t>‹#›</a:t>
            </a:fld>
            <a:endParaRPr lang="en-GB"/>
          </a:p>
        </p:txBody>
      </p:sp>
    </p:spTree>
    <p:extLst>
      <p:ext uri="{BB962C8B-B14F-4D97-AF65-F5344CB8AC3E}">
        <p14:creationId xmlns:p14="http://schemas.microsoft.com/office/powerpoint/2010/main" val="2396399799"/>
      </p:ext>
    </p:extLst>
  </p:cSld>
  <p:clrMapOvr>
    <a:masterClrMapping/>
  </p:clrMapOvr>
  <p:hf hdr="0"/>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2 Orange">
    <p:bg>
      <p:bgPr>
        <a:solidFill>
          <a:srgbClr val="D04A0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9" name="Freeform 5">
            <a:extLst>
              <a:ext uri="{FF2B5EF4-FFF2-40B4-BE49-F238E27FC236}">
                <a16:creationId xmlns:a16="http://schemas.microsoft.com/office/drawing/2014/main" id="{753C6A26-069C-C142-8C96-315DE67FAD09}"/>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o-RO" dirty="0"/>
          </a:p>
        </p:txBody>
      </p:sp>
      <p:sp>
        <p:nvSpPr>
          <p:cNvPr id="6" name="Date Placeholder 5">
            <a:extLst>
              <a:ext uri="{FF2B5EF4-FFF2-40B4-BE49-F238E27FC236}">
                <a16:creationId xmlns:a16="http://schemas.microsoft.com/office/drawing/2014/main" id="{DFEBDA1E-759F-4FE6-9FE9-C17437AF55FF}"/>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7" name="Footer Placeholder 6">
            <a:extLst>
              <a:ext uri="{FF2B5EF4-FFF2-40B4-BE49-F238E27FC236}">
                <a16:creationId xmlns:a16="http://schemas.microsoft.com/office/drawing/2014/main" id="{3D8FA0D6-F97D-46A6-AD0D-CC498AFDD902}"/>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8" name="Slide Number Placeholder 7">
            <a:extLst>
              <a:ext uri="{FF2B5EF4-FFF2-40B4-BE49-F238E27FC236}">
                <a16:creationId xmlns:a16="http://schemas.microsoft.com/office/drawing/2014/main" id="{F3E9F634-868A-4E68-A762-9D037D860434}"/>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2E4CF21C-B937-4692-9730-DFAAC50F2BBE}" type="slidenum">
              <a:rPr lang="en-GB" smtClean="0"/>
              <a:pPr/>
              <a:t>‹#›</a:t>
            </a:fld>
            <a:endParaRPr lang="en-GB"/>
          </a:p>
        </p:txBody>
      </p:sp>
    </p:spTree>
    <p:extLst>
      <p:ext uri="{BB962C8B-B14F-4D97-AF65-F5344CB8AC3E}">
        <p14:creationId xmlns:p14="http://schemas.microsoft.com/office/powerpoint/2010/main" val="409310922"/>
      </p:ext>
    </p:extLst>
  </p:cSld>
  <p:clrMapOvr>
    <a:overrideClrMapping bg1="dk1" tx1="lt1" bg2="dk2" tx2="lt2" accent1="accent1" accent2="accent2" accent3="accent3" accent4="accent4" accent5="accent5" accent6="accent6" hlink="hlink" folHlink="folHlink"/>
  </p:clrMapOvr>
  <p:hf hdr="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2 Red">
    <p:bg>
      <p:bgPr>
        <a:solidFill>
          <a:srgbClr val="E0301E"/>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6" name="Freeform 5">
            <a:extLst>
              <a:ext uri="{FF2B5EF4-FFF2-40B4-BE49-F238E27FC236}">
                <a16:creationId xmlns:a16="http://schemas.microsoft.com/office/drawing/2014/main" id="{75C37678-6A0A-C84B-9A52-9B7F891FFFD3}"/>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o-RO" dirty="0"/>
          </a:p>
        </p:txBody>
      </p:sp>
      <p:sp>
        <p:nvSpPr>
          <p:cNvPr id="2" name="Date Placeholder 1">
            <a:extLst>
              <a:ext uri="{FF2B5EF4-FFF2-40B4-BE49-F238E27FC236}">
                <a16:creationId xmlns:a16="http://schemas.microsoft.com/office/drawing/2014/main" id="{7B9614C5-6B49-4F27-8047-1C23C497B462}"/>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4" name="Footer Placeholder 3">
            <a:extLst>
              <a:ext uri="{FF2B5EF4-FFF2-40B4-BE49-F238E27FC236}">
                <a16:creationId xmlns:a16="http://schemas.microsoft.com/office/drawing/2014/main" id="{0BDC92B6-E6AB-403A-B03D-0E607DCCE0FA}"/>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795AE11A-7769-4C0B-A09C-332F31363810}"/>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7E42FD9C-2B09-4978-89BD-A7D228F3837B}" type="slidenum">
              <a:rPr lang="en-GB" smtClean="0"/>
              <a:pPr/>
              <a:t>‹#›</a:t>
            </a:fld>
            <a:endParaRPr lang="en-GB"/>
          </a:p>
        </p:txBody>
      </p:sp>
    </p:spTree>
    <p:extLst>
      <p:ext uri="{BB962C8B-B14F-4D97-AF65-F5344CB8AC3E}">
        <p14:creationId xmlns:p14="http://schemas.microsoft.com/office/powerpoint/2010/main" val="1643840644"/>
      </p:ext>
    </p:extLst>
  </p:cSld>
  <p:clrMapOvr>
    <a:overrideClrMapping bg1="dk1" tx1="lt1" bg2="dk2" tx2="lt2" accent1="accent1" accent2="accent2" accent3="accent3" accent4="accent4" accent5="accent5" accent6="accent6" hlink="hlink" folHlink="folHlink"/>
  </p:clrMapOvr>
  <p:hf hdr="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2 Rose">
    <p:bg>
      <p:bgPr>
        <a:solidFill>
          <a:srgbClr val="DB536A"/>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6" name="Freeform 5">
            <a:extLst>
              <a:ext uri="{FF2B5EF4-FFF2-40B4-BE49-F238E27FC236}">
                <a16:creationId xmlns:a16="http://schemas.microsoft.com/office/drawing/2014/main" id="{F3D58181-4255-CF4B-AEC5-6ADD879A60CA}"/>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o-RO" dirty="0"/>
          </a:p>
        </p:txBody>
      </p:sp>
      <p:sp>
        <p:nvSpPr>
          <p:cNvPr id="2" name="Date Placeholder 1">
            <a:extLst>
              <a:ext uri="{FF2B5EF4-FFF2-40B4-BE49-F238E27FC236}">
                <a16:creationId xmlns:a16="http://schemas.microsoft.com/office/drawing/2014/main" id="{7B2AFC9A-AFEE-45B5-BAD7-347441D81EDA}"/>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4" name="Footer Placeholder 3">
            <a:extLst>
              <a:ext uri="{FF2B5EF4-FFF2-40B4-BE49-F238E27FC236}">
                <a16:creationId xmlns:a16="http://schemas.microsoft.com/office/drawing/2014/main" id="{2E3C1CD4-AC3C-4DC3-82E4-E187E19AC35E}"/>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A105441A-8E6A-451E-BF51-0C1653E33F23}"/>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C61B65B1-2AE1-4BB8-B349-2719D9128EB3}" type="slidenum">
              <a:rPr lang="en-GB" smtClean="0"/>
              <a:pPr/>
              <a:t>‹#›</a:t>
            </a:fld>
            <a:endParaRPr lang="en-GB"/>
          </a:p>
        </p:txBody>
      </p:sp>
    </p:spTree>
    <p:extLst>
      <p:ext uri="{BB962C8B-B14F-4D97-AF65-F5344CB8AC3E}">
        <p14:creationId xmlns:p14="http://schemas.microsoft.com/office/powerpoint/2010/main" val="1241068"/>
      </p:ext>
    </p:extLst>
  </p:cSld>
  <p:clrMapOvr>
    <a:overrideClrMapping bg1="dk1" tx1="lt1" bg2="dk2" tx2="lt2" accent1="accent1" accent2="accent2" accent3="accent3" accent4="accent4" accent5="accent5" accent6="accent6" hlink="hlink" folHlink="folHlink"/>
  </p:clrMapOvr>
  <p:hf hdr="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2 Grey">
    <p:bg>
      <p:bgPr>
        <a:solidFill>
          <a:srgbClr val="464646"/>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4" y="2274570"/>
            <a:ext cx="9540366" cy="3897630"/>
          </a:xfrm>
        </p:spPr>
        <p:txBody>
          <a:bodyPr/>
          <a:lstStyle>
            <a:lvl1pPr>
              <a:lnSpc>
                <a:spcPct val="85000"/>
              </a:lnSpc>
              <a:spcBef>
                <a:spcPts val="0"/>
              </a:spcBef>
              <a:spcAft>
                <a:spcPts val="3000"/>
              </a:spcAft>
              <a:defRPr sz="3800" b="0">
                <a:solidFill>
                  <a:schemeClr val="tx1"/>
                </a:solidFill>
                <a:latin typeface="+mj-lt"/>
              </a:defRPr>
            </a:lvl1pPr>
            <a:lvl2pPr marL="0" indent="0">
              <a:spcBef>
                <a:spcPts val="0"/>
              </a:spcBef>
              <a:spcAft>
                <a:spcPts val="0"/>
              </a:spcAft>
              <a:buFont typeface="Arial" panose="020B0604020202020204" pitchFamily="34" charset="0"/>
              <a:buNone/>
              <a:defRPr sz="1600" b="1">
                <a:solidFill>
                  <a:schemeClr val="tx1"/>
                </a:solidFill>
              </a:defRPr>
            </a:lvl2pPr>
            <a:lvl3pPr marL="0" indent="0">
              <a:spcBef>
                <a:spcPts val="0"/>
              </a:spcBef>
              <a:spcAft>
                <a:spcPts val="0"/>
              </a:spcAft>
              <a:buFontTx/>
              <a:buNone/>
              <a:defRPr sz="1600">
                <a:solidFill>
                  <a:schemeClr val="tx1"/>
                </a:solidFill>
              </a:defRPr>
            </a:lvl3pPr>
            <a:lvl4pPr marL="0" indent="0">
              <a:spcBef>
                <a:spcPts val="0"/>
              </a:spcBef>
              <a:spcAft>
                <a:spcPts val="0"/>
              </a:spcAft>
              <a:buFontTx/>
              <a:buNone/>
              <a:defRPr sz="1600">
                <a:solidFill>
                  <a:schemeClr val="tx1"/>
                </a:solidFill>
              </a:defRPr>
            </a:lvl4pPr>
            <a:lvl5pPr marL="0" indent="0">
              <a:spcBef>
                <a:spcPts val="0"/>
              </a:spcBef>
              <a:spcAft>
                <a:spcPts val="0"/>
              </a:spcAft>
              <a:buFontTx/>
              <a:buNone/>
              <a:defRPr sz="1600">
                <a:solidFill>
                  <a:schemeClr val="tx1"/>
                </a:solidFill>
              </a:defRPr>
            </a:lvl5pPr>
            <a:lvl6pPr marL="0" indent="0">
              <a:spcBef>
                <a:spcPts val="0"/>
              </a:spcBef>
              <a:spcAft>
                <a:spcPts val="0"/>
              </a:spcAft>
              <a:buFontTx/>
              <a:buNone/>
              <a:defRPr sz="1600">
                <a:solidFill>
                  <a:schemeClr val="tx1"/>
                </a:solidFill>
              </a:defRPr>
            </a:lvl6pPr>
            <a:lvl7pPr marL="0" indent="0">
              <a:spcBef>
                <a:spcPts val="0"/>
              </a:spcBef>
              <a:spcAft>
                <a:spcPts val="0"/>
              </a:spcAft>
              <a:buFontTx/>
              <a:buNone/>
              <a:defRPr sz="1600">
                <a:solidFill>
                  <a:schemeClr val="tx1"/>
                </a:solidFill>
              </a:defRPr>
            </a:lvl7pPr>
            <a:lvl8pPr marL="0" indent="0">
              <a:spcBef>
                <a:spcPts val="0"/>
              </a:spcBef>
              <a:spcAft>
                <a:spcPts val="0"/>
              </a:spcAft>
              <a:buFontTx/>
              <a:buNone/>
              <a:defRPr sz="1600">
                <a:solidFill>
                  <a:schemeClr val="tx1"/>
                </a:solidFill>
              </a:defRPr>
            </a:lvl8pPr>
            <a:lvl9pPr marL="0" indent="0">
              <a:spcBef>
                <a:spcPts val="0"/>
              </a:spcBef>
              <a:spcAft>
                <a:spcPts val="0"/>
              </a:spcAft>
              <a:buFontTx/>
              <a:buNone/>
              <a:defRPr sz="1600">
                <a:solidFill>
                  <a:schemeClr val="tx1"/>
                </a:solidFill>
              </a:defRPr>
            </a:lvl9p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p>
          <a:p>
            <a:pPr lvl="5"/>
            <a:r>
              <a:rPr lang="ro-RO"/>
              <a:t>Sixth level</a:t>
            </a:r>
          </a:p>
          <a:p>
            <a:pPr lvl="6"/>
            <a:r>
              <a:rPr lang="ro-RO"/>
              <a:t>Seventh level</a:t>
            </a:r>
          </a:p>
          <a:p>
            <a:pPr lvl="7"/>
            <a:r>
              <a:rPr lang="ro-RO"/>
              <a:t>Eighth level</a:t>
            </a:r>
          </a:p>
          <a:p>
            <a:pPr lvl="8"/>
            <a:r>
              <a:rPr lang="ro-RO"/>
              <a:t>Ninth level</a:t>
            </a:r>
            <a:endParaRPr lang="ro-RO" dirty="0"/>
          </a:p>
        </p:txBody>
      </p:sp>
      <p:sp>
        <p:nvSpPr>
          <p:cNvPr id="6" name="Freeform 5">
            <a:extLst>
              <a:ext uri="{FF2B5EF4-FFF2-40B4-BE49-F238E27FC236}">
                <a16:creationId xmlns:a16="http://schemas.microsoft.com/office/drawing/2014/main" id="{056180B7-FBDB-F345-B5D1-21FE86D79BA3}"/>
              </a:ext>
            </a:extLst>
          </p:cNvPr>
          <p:cNvSpPr>
            <a:spLocks noChangeAspect="1" noEditPoints="1"/>
          </p:cNvSpPr>
          <p:nvPr userDrawn="1"/>
        </p:nvSpPr>
        <p:spPr bwMode="black">
          <a:xfrm>
            <a:off x="442913" y="1362959"/>
            <a:ext cx="871538" cy="679450"/>
          </a:xfrm>
          <a:custGeom>
            <a:avLst/>
            <a:gdLst>
              <a:gd name="T0" fmla="*/ 1757 w 1811"/>
              <a:gd name="T1" fmla="*/ 1424 h 1424"/>
              <a:gd name="T2" fmla="*/ 1757 w 1811"/>
              <a:gd name="T3" fmla="*/ 1424 h 1424"/>
              <a:gd name="T4" fmla="*/ 1099 w 1811"/>
              <a:gd name="T5" fmla="*/ 1424 h 1424"/>
              <a:gd name="T6" fmla="*/ 1099 w 1811"/>
              <a:gd name="T7" fmla="*/ 953 h 1424"/>
              <a:gd name="T8" fmla="*/ 1149 w 1811"/>
              <a:gd name="T9" fmla="*/ 501 h 1424"/>
              <a:gd name="T10" fmla="*/ 1337 w 1811"/>
              <a:gd name="T11" fmla="*/ 206 h 1424"/>
              <a:gd name="T12" fmla="*/ 1682 w 1811"/>
              <a:gd name="T13" fmla="*/ 0 h 1424"/>
              <a:gd name="T14" fmla="*/ 1811 w 1811"/>
              <a:gd name="T15" fmla="*/ 271 h 1424"/>
              <a:gd name="T16" fmla="*/ 1529 w 1811"/>
              <a:gd name="T17" fmla="*/ 454 h 1424"/>
              <a:gd name="T18" fmla="*/ 1439 w 1811"/>
              <a:gd name="T19" fmla="*/ 766 h 1424"/>
              <a:gd name="T20" fmla="*/ 1757 w 1811"/>
              <a:gd name="T21" fmla="*/ 766 h 1424"/>
              <a:gd name="T22" fmla="*/ 1757 w 1811"/>
              <a:gd name="T23" fmla="*/ 1424 h 1424"/>
              <a:gd name="T24" fmla="*/ 658 w 1811"/>
              <a:gd name="T25" fmla="*/ 1424 h 1424"/>
              <a:gd name="T26" fmla="*/ 658 w 1811"/>
              <a:gd name="T27" fmla="*/ 1424 h 1424"/>
              <a:gd name="T28" fmla="*/ 0 w 1811"/>
              <a:gd name="T29" fmla="*/ 1424 h 1424"/>
              <a:gd name="T30" fmla="*/ 0 w 1811"/>
              <a:gd name="T31" fmla="*/ 953 h 1424"/>
              <a:gd name="T32" fmla="*/ 50 w 1811"/>
              <a:gd name="T33" fmla="*/ 502 h 1424"/>
              <a:gd name="T34" fmla="*/ 236 w 1811"/>
              <a:gd name="T35" fmla="*/ 206 h 1424"/>
              <a:gd name="T36" fmla="*/ 583 w 1811"/>
              <a:gd name="T37" fmla="*/ 0 h 1424"/>
              <a:gd name="T38" fmla="*/ 712 w 1811"/>
              <a:gd name="T39" fmla="*/ 271 h 1424"/>
              <a:gd name="T40" fmla="*/ 430 w 1811"/>
              <a:gd name="T41" fmla="*/ 454 h 1424"/>
              <a:gd name="T42" fmla="*/ 339 w 1811"/>
              <a:gd name="T43" fmla="*/ 766 h 1424"/>
              <a:gd name="T44" fmla="*/ 658 w 1811"/>
              <a:gd name="T45" fmla="*/ 766 h 1424"/>
              <a:gd name="T46" fmla="*/ 658 w 1811"/>
              <a:gd name="T47" fmla="*/ 1424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1" h="1424">
                <a:moveTo>
                  <a:pt x="1757" y="1424"/>
                </a:moveTo>
                <a:lnTo>
                  <a:pt x="1757" y="1424"/>
                </a:lnTo>
                <a:lnTo>
                  <a:pt x="1099" y="1424"/>
                </a:lnTo>
                <a:lnTo>
                  <a:pt x="1099" y="953"/>
                </a:lnTo>
                <a:cubicBezTo>
                  <a:pt x="1099" y="761"/>
                  <a:pt x="1115" y="610"/>
                  <a:pt x="1149" y="501"/>
                </a:cubicBezTo>
                <a:cubicBezTo>
                  <a:pt x="1183" y="392"/>
                  <a:pt x="1245" y="293"/>
                  <a:pt x="1337" y="206"/>
                </a:cubicBezTo>
                <a:cubicBezTo>
                  <a:pt x="1428" y="118"/>
                  <a:pt x="1543" y="50"/>
                  <a:pt x="1682" y="0"/>
                </a:cubicBezTo>
                <a:lnTo>
                  <a:pt x="1811" y="271"/>
                </a:lnTo>
                <a:cubicBezTo>
                  <a:pt x="1680" y="315"/>
                  <a:pt x="1586" y="376"/>
                  <a:pt x="1529" y="454"/>
                </a:cubicBezTo>
                <a:cubicBezTo>
                  <a:pt x="1472" y="532"/>
                  <a:pt x="1442" y="636"/>
                  <a:pt x="1439" y="766"/>
                </a:cubicBezTo>
                <a:lnTo>
                  <a:pt x="1757" y="766"/>
                </a:lnTo>
                <a:lnTo>
                  <a:pt x="1757" y="1424"/>
                </a:lnTo>
                <a:close/>
                <a:moveTo>
                  <a:pt x="658" y="1424"/>
                </a:moveTo>
                <a:lnTo>
                  <a:pt x="658" y="1424"/>
                </a:lnTo>
                <a:lnTo>
                  <a:pt x="0" y="1424"/>
                </a:lnTo>
                <a:lnTo>
                  <a:pt x="0" y="953"/>
                </a:lnTo>
                <a:cubicBezTo>
                  <a:pt x="0" y="763"/>
                  <a:pt x="16" y="612"/>
                  <a:pt x="50" y="502"/>
                </a:cubicBezTo>
                <a:cubicBezTo>
                  <a:pt x="83" y="392"/>
                  <a:pt x="146" y="293"/>
                  <a:pt x="236" y="206"/>
                </a:cubicBezTo>
                <a:cubicBezTo>
                  <a:pt x="327" y="118"/>
                  <a:pt x="442" y="50"/>
                  <a:pt x="583" y="0"/>
                </a:cubicBezTo>
                <a:lnTo>
                  <a:pt x="712" y="271"/>
                </a:lnTo>
                <a:cubicBezTo>
                  <a:pt x="581" y="315"/>
                  <a:pt x="487" y="376"/>
                  <a:pt x="430" y="454"/>
                </a:cubicBezTo>
                <a:cubicBezTo>
                  <a:pt x="373" y="532"/>
                  <a:pt x="342" y="636"/>
                  <a:pt x="339" y="766"/>
                </a:cubicBezTo>
                <a:lnTo>
                  <a:pt x="658" y="766"/>
                </a:lnTo>
                <a:lnTo>
                  <a:pt x="658" y="1424"/>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o-RO" dirty="0"/>
          </a:p>
        </p:txBody>
      </p:sp>
      <p:sp>
        <p:nvSpPr>
          <p:cNvPr id="2" name="Date Placeholder 1">
            <a:extLst>
              <a:ext uri="{FF2B5EF4-FFF2-40B4-BE49-F238E27FC236}">
                <a16:creationId xmlns:a16="http://schemas.microsoft.com/office/drawing/2014/main" id="{B2EC7C21-51A3-4E28-9F5C-770463C2B2E4}"/>
              </a:ext>
            </a:extLst>
          </p:cNvPr>
          <p:cNvSpPr>
            <a:spLocks noGrp="1"/>
          </p:cNvSpPr>
          <p:nvPr>
            <p:ph type="dt" sz="half" idx="10"/>
          </p:nvPr>
        </p:nvSpPr>
        <p:spPr>
          <a:xfrm>
            <a:off x="9984296" y="6355080"/>
            <a:ext cx="1764792" cy="137160"/>
          </a:xfrm>
        </p:spPr>
        <p:txBody>
          <a:bodyPr vert="horz" lIns="0" tIns="0" rIns="0" bIns="0" rtlCol="0" anchor="b" anchorCtr="0"/>
          <a:lstStyle>
            <a:lvl1pPr algn="r">
              <a:defRPr lang="ro-RO" smtClean="0"/>
            </a:lvl1pPr>
          </a:lstStyle>
          <a:p>
            <a:r>
              <a:rPr lang="en-GB"/>
              <a:t>November 2021</a:t>
            </a:r>
          </a:p>
        </p:txBody>
      </p:sp>
      <p:sp>
        <p:nvSpPr>
          <p:cNvPr id="4" name="Footer Placeholder 3">
            <a:extLst>
              <a:ext uri="{FF2B5EF4-FFF2-40B4-BE49-F238E27FC236}">
                <a16:creationId xmlns:a16="http://schemas.microsoft.com/office/drawing/2014/main" id="{3475DC18-B2D6-405E-A0F6-06404C98ADED}"/>
              </a:ext>
            </a:extLst>
          </p:cNvPr>
          <p:cNvSpPr>
            <a:spLocks noGrp="1"/>
          </p:cNvSpPr>
          <p:nvPr>
            <p:ph type="ftr" sz="quarter" idx="11"/>
          </p:nvPr>
        </p:nvSpPr>
        <p:spPr>
          <a:xfrm>
            <a:off x="442912" y="6355080"/>
            <a:ext cx="5473701" cy="137160"/>
          </a:xfrm>
        </p:spPr>
        <p:txBody>
          <a:bodyPr vert="horz" lIns="0" tIns="0" rIns="0" bIns="0" rtlCol="0" anchor="b" anchorCtr="0"/>
          <a:lstStyle>
            <a:lvl1pPr algn="l">
              <a:defRPr lang="ro-RO"/>
            </a:lvl1pPr>
          </a:lstStyle>
          <a:p>
            <a:r>
              <a:rPr lang="en-GB"/>
              <a:t>Complexul Energetic Oltenia – Presentation</a:t>
            </a:r>
          </a:p>
        </p:txBody>
      </p:sp>
      <p:sp>
        <p:nvSpPr>
          <p:cNvPr id="9" name="Slide Number Placeholder 8">
            <a:extLst>
              <a:ext uri="{FF2B5EF4-FFF2-40B4-BE49-F238E27FC236}">
                <a16:creationId xmlns:a16="http://schemas.microsoft.com/office/drawing/2014/main" id="{2E39C89A-8C2B-45BB-9EA3-DBEE2D8EB12D}"/>
              </a:ext>
            </a:extLst>
          </p:cNvPr>
          <p:cNvSpPr>
            <a:spLocks noGrp="1"/>
          </p:cNvSpPr>
          <p:nvPr>
            <p:ph type="sldNum" sz="quarter" idx="12"/>
          </p:nvPr>
        </p:nvSpPr>
        <p:spPr>
          <a:xfrm>
            <a:off x="9984296" y="6492240"/>
            <a:ext cx="1764792" cy="137160"/>
          </a:xfrm>
        </p:spPr>
        <p:txBody>
          <a:bodyPr vert="horz" lIns="0" tIns="0" rIns="0" bIns="0" rtlCol="0" anchor="b" anchorCtr="0">
            <a:noAutofit/>
          </a:bodyPr>
          <a:lstStyle>
            <a:lvl1pPr algn="r">
              <a:defRPr lang="ro-RO" smtClean="0"/>
            </a:lvl1pPr>
          </a:lstStyle>
          <a:p>
            <a:fld id="{82805809-5B7A-4352-B3B6-40866E5159DD}" type="slidenum">
              <a:rPr lang="en-GB" smtClean="0"/>
              <a:pPr/>
              <a:t>‹#›</a:t>
            </a:fld>
            <a:endParaRPr lang="en-GB"/>
          </a:p>
        </p:txBody>
      </p:sp>
    </p:spTree>
    <p:extLst>
      <p:ext uri="{BB962C8B-B14F-4D97-AF65-F5344CB8AC3E}">
        <p14:creationId xmlns:p14="http://schemas.microsoft.com/office/powerpoint/2010/main" val="2057614125"/>
      </p:ext>
    </p:extLst>
  </p:cSld>
  <p:clrMapOvr>
    <a:overrideClrMapping bg1="dk1" tx1="lt1" bg2="dk2" tx2="lt2" accent1="accent1" accent2="accent2" accent3="accent3" accent4="accent4" accent5="accent5" accent6="accent6" hlink="hlink" folHlink="folHlink"/>
  </p:clrMapOvr>
  <p:hf hdr="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Title Slide All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2912" y="428625"/>
            <a:ext cx="7418388" cy="2428874"/>
          </a:xfrm>
        </p:spPr>
        <p:txBody>
          <a:bodyPr anchor="b" anchorCtr="0"/>
          <a:lstStyle>
            <a:lvl1pPr algn="l">
              <a:lnSpc>
                <a:spcPct val="85000"/>
              </a:lnSpc>
              <a:defRPr sz="6000">
                <a:solidFill>
                  <a:schemeClr val="tx1"/>
                </a:solidFill>
              </a:defRPr>
            </a:lvl1pPr>
          </a:lstStyle>
          <a:p>
            <a:r>
              <a:rPr lang="ro-RO"/>
              <a:t>[Presentation title]</a:t>
            </a:r>
            <a:endParaRPr lang="ro-RO" dirty="0"/>
          </a:p>
        </p:txBody>
      </p:sp>
      <p:sp>
        <p:nvSpPr>
          <p:cNvPr id="3" name="Subtitle 2"/>
          <p:cNvSpPr>
            <a:spLocks noGrp="1"/>
          </p:cNvSpPr>
          <p:nvPr>
            <p:ph type="subTitle" idx="1" hasCustomPrompt="1"/>
          </p:nvPr>
        </p:nvSpPr>
        <p:spPr>
          <a:xfrm>
            <a:off x="442913" y="3749040"/>
            <a:ext cx="5473700" cy="594360"/>
          </a:xfrm>
        </p:spPr>
        <p:txBody>
          <a:bodyPr/>
          <a:lstStyle>
            <a:lvl1pPr marL="0" indent="0" algn="l">
              <a:lnSpc>
                <a:spcPct val="100000"/>
              </a:lnSpc>
              <a:spcBef>
                <a:spcPts val="0"/>
              </a:spcBef>
              <a:spcAft>
                <a:spcPts val="0"/>
              </a:spcAft>
              <a:buNone/>
              <a:defRPr sz="1600" b="0">
                <a:solidFill>
                  <a:schemeClr val="tx1"/>
                </a:solidFill>
              </a:defRPr>
            </a:lvl1pPr>
            <a:lvl2pPr marL="0" indent="0" algn="l">
              <a:lnSpc>
                <a:spcPct val="100000"/>
              </a:lnSpc>
              <a:spcBef>
                <a:spcPts val="0"/>
              </a:spcBef>
              <a:spcAft>
                <a:spcPts val="0"/>
              </a:spcAft>
              <a:buNone/>
              <a:defRPr sz="1600"/>
            </a:lvl2pPr>
            <a:lvl3pPr marL="0" indent="0" algn="l">
              <a:lnSpc>
                <a:spcPct val="100000"/>
              </a:lnSpc>
              <a:spcBef>
                <a:spcPts val="0"/>
              </a:spcBef>
              <a:spcAft>
                <a:spcPts val="0"/>
              </a:spcAft>
              <a:buNone/>
              <a:defRPr sz="1600"/>
            </a:lvl3pPr>
            <a:lvl4pPr marL="0" indent="0" algn="l">
              <a:lnSpc>
                <a:spcPct val="100000"/>
              </a:lnSpc>
              <a:spcBef>
                <a:spcPts val="0"/>
              </a:spcBef>
              <a:spcAft>
                <a:spcPts val="0"/>
              </a:spcAft>
              <a:buNone/>
              <a:defRPr sz="1600"/>
            </a:lvl4pPr>
            <a:lvl5pPr marL="0" indent="0" algn="l">
              <a:lnSpc>
                <a:spcPct val="100000"/>
              </a:lnSpc>
              <a:spcBef>
                <a:spcPts val="0"/>
              </a:spcBef>
              <a:spcAft>
                <a:spcPts val="0"/>
              </a:spcAft>
              <a:buNone/>
              <a:defRPr sz="1600"/>
            </a:lvl5pPr>
            <a:lvl6pPr marL="0" indent="0" algn="l">
              <a:lnSpc>
                <a:spcPct val="100000"/>
              </a:lnSpc>
              <a:spcBef>
                <a:spcPts val="0"/>
              </a:spcBef>
              <a:spcAft>
                <a:spcPts val="0"/>
              </a:spcAft>
              <a:buNone/>
              <a:defRPr sz="1600"/>
            </a:lvl6pPr>
            <a:lvl7pPr marL="0" indent="0" algn="l">
              <a:lnSpc>
                <a:spcPct val="100000"/>
              </a:lnSpc>
              <a:spcBef>
                <a:spcPts val="0"/>
              </a:spcBef>
              <a:spcAft>
                <a:spcPts val="0"/>
              </a:spcAft>
              <a:buNone/>
              <a:defRPr sz="1600"/>
            </a:lvl7pPr>
            <a:lvl8pPr marL="0" indent="0" algn="l">
              <a:lnSpc>
                <a:spcPct val="100000"/>
              </a:lnSpc>
              <a:spcBef>
                <a:spcPts val="0"/>
              </a:spcBef>
              <a:spcAft>
                <a:spcPts val="0"/>
              </a:spcAft>
              <a:buNone/>
              <a:defRPr sz="1600"/>
            </a:lvl8pPr>
            <a:lvl9pPr marL="0" indent="0" algn="l">
              <a:lnSpc>
                <a:spcPct val="100000"/>
              </a:lnSpc>
              <a:spcBef>
                <a:spcPts val="0"/>
              </a:spcBef>
              <a:spcAft>
                <a:spcPts val="0"/>
              </a:spcAft>
              <a:buNone/>
              <a:defRPr sz="1600"/>
            </a:lvl9pPr>
          </a:lstStyle>
          <a:p>
            <a:r>
              <a:rPr lang="ro-RO"/>
              <a:t>[Presentation subtitle]</a:t>
            </a:r>
            <a:endParaRPr lang="ro-RO" dirty="0"/>
          </a:p>
        </p:txBody>
      </p:sp>
    </p:spTree>
    <p:extLst>
      <p:ext uri="{BB962C8B-B14F-4D97-AF65-F5344CB8AC3E}">
        <p14:creationId xmlns:p14="http://schemas.microsoft.com/office/powerpoint/2010/main" val="421463792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11BD246-AECC-4FBF-AB35-F4E72182EBEE}" type="datetimeFigureOut">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765E9-719C-4C8E-9B93-6E746DF137C6}" type="slidenum">
              <a:rPr lang="en-US" smtClean="0"/>
              <a:t>‹#›</a:t>
            </a:fld>
            <a:endParaRPr lang="en-US"/>
          </a:p>
        </p:txBody>
      </p:sp>
    </p:spTree>
    <p:extLst>
      <p:ext uri="{BB962C8B-B14F-4D97-AF65-F5344CB8AC3E}">
        <p14:creationId xmlns:p14="http://schemas.microsoft.com/office/powerpoint/2010/main" val="36016771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ags" Target="../tags/tag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vmlDrawing" Target="../drawings/vmlDrawing1.v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oleObject" Target="../embeddings/oleObject1.bin"/><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1.emf"/><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56C0CE0-3837-4A28-A121-2E816FF2EA7F}"/>
              </a:ext>
            </a:extLst>
          </p:cNvPr>
          <p:cNvGraphicFramePr>
            <a:graphicFrameLocks noChangeAspect="1"/>
          </p:cNvGraphicFramePr>
          <p:nvPr userDrawn="1">
            <p:custDataLst>
              <p:tags r:id="rId54"/>
            </p:custDataLst>
            <p:extLst>
              <p:ext uri="{D42A27DB-BD31-4B8C-83A1-F6EECF244321}">
                <p14:modId xmlns:p14="http://schemas.microsoft.com/office/powerpoint/2010/main" val="3257783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14" name="think-cell Slide" r:id="rId56" imgW="473" imgH="473" progId="TCLayout.ActiveDocument.1">
                  <p:embed/>
                </p:oleObj>
              </mc:Choice>
              <mc:Fallback>
                <p:oleObj name="think-cell Slide" r:id="rId56" imgW="473" imgH="473" progId="TCLayout.ActiveDocument.1">
                  <p:embed/>
                  <p:pic>
                    <p:nvPicPr>
                      <p:cNvPr id="0" name=""/>
                      <p:cNvPicPr/>
                      <p:nvPr/>
                    </p:nvPicPr>
                    <p:blipFill>
                      <a:blip r:embed="rId5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7E84E2C-2991-4358-8B0F-7368FE0E8C7E}"/>
              </a:ext>
            </a:extLst>
          </p:cNvPr>
          <p:cNvSpPr/>
          <p:nvPr userDrawn="1">
            <p:custDataLst>
              <p:tags r:id="rId55"/>
            </p:custDataLst>
          </p:nvPr>
        </p:nvSpPr>
        <p:spPr>
          <a:xfrm>
            <a:off x="0" y="0"/>
            <a:ext cx="158750" cy="158750"/>
          </a:xfrm>
          <a:prstGeom prst="rect">
            <a:avLst/>
          </a:prstGeom>
          <a:ln>
            <a:noFill/>
          </a:ln>
        </p:spPr>
        <p:style>
          <a:lnRef idx="0">
            <a:schemeClr val="accent1"/>
          </a:lnRef>
          <a:fillRef idx="1">
            <a:schemeClr val="accent1"/>
          </a:fillRef>
          <a:effectRef idx="0">
            <a:schemeClr val="dk1"/>
          </a:effectRef>
          <a:fontRef idx="minor">
            <a:schemeClr val="lt1"/>
          </a:fontRef>
        </p:style>
        <p:txBody>
          <a:bodyPr wrap="none" lIns="0" tIns="0" rIns="0" bIns="0" numCol="1" spcCol="0" rtlCol="0" anchor="ctr" anchorCtr="0">
            <a:noAutofit/>
          </a:bodyPr>
          <a:lstStyle/>
          <a:p>
            <a:pPr marL="0" lvl="0" indent="0" algn="ctr">
              <a:lnSpc>
                <a:spcPct val="100000"/>
              </a:lnSpc>
            </a:pPr>
            <a:endParaRPr lang="ro-RO" sz="3200" b="0" i="0" baseline="0" dirty="0">
              <a:latin typeface="Georgia" panose="02040502050405020303" pitchFamily="18" charset="0"/>
              <a:ea typeface="+mj-ea"/>
              <a:cs typeface="+mj-cs"/>
              <a:sym typeface="Georgia" panose="02040502050405020303" pitchFamily="18" charset="0"/>
            </a:endParaRPr>
          </a:p>
        </p:txBody>
      </p:sp>
      <p:sp>
        <p:nvSpPr>
          <p:cNvPr id="2" name="Title Placeholder 1"/>
          <p:cNvSpPr>
            <a:spLocks noGrp="1"/>
          </p:cNvSpPr>
          <p:nvPr>
            <p:ph type="title"/>
          </p:nvPr>
        </p:nvSpPr>
        <p:spPr>
          <a:xfrm>
            <a:off x="442913" y="432001"/>
            <a:ext cx="11306175" cy="1387274"/>
          </a:xfrm>
          <a:prstGeom prst="rect">
            <a:avLst/>
          </a:prstGeom>
        </p:spPr>
        <p:txBody>
          <a:bodyPr vert="horz" lIns="0" tIns="0" rIns="0" bIns="0" rtlCol="0" anchor="t" anchorCtr="0">
            <a:normAutofit/>
          </a:bodyPr>
          <a:lstStyle/>
          <a:p>
            <a:r>
              <a:rPr lang="ro-RO"/>
              <a:t>[Slide title]</a:t>
            </a:r>
            <a:endParaRPr lang="ro-RO" dirty="0"/>
          </a:p>
        </p:txBody>
      </p:sp>
      <p:sp>
        <p:nvSpPr>
          <p:cNvPr id="3" name="Text Placeholder 2"/>
          <p:cNvSpPr>
            <a:spLocks noGrp="1"/>
          </p:cNvSpPr>
          <p:nvPr>
            <p:ph type="body" idx="1"/>
          </p:nvPr>
        </p:nvSpPr>
        <p:spPr>
          <a:xfrm>
            <a:off x="442913" y="2103438"/>
            <a:ext cx="11306175" cy="4068762"/>
          </a:xfrm>
          <a:prstGeom prst="rect">
            <a:avLst/>
          </a:prstGeom>
        </p:spPr>
        <p:txBody>
          <a:bodyPr vert="horz" lIns="0" tIns="0" rIns="0" bIns="0" rtlCol="0">
            <a:noAutofit/>
          </a:bodyPr>
          <a:lstStyle/>
          <a:p>
            <a:pPr lvl="0"/>
            <a:r>
              <a:rPr lang="ro-RO"/>
              <a:t>Click to edit Master text styles</a:t>
            </a:r>
          </a:p>
          <a:p>
            <a:pPr lvl="1"/>
            <a:r>
              <a:rPr lang="ro-RO"/>
              <a:t>Second level</a:t>
            </a:r>
          </a:p>
          <a:p>
            <a:pPr lvl="2"/>
            <a:r>
              <a:rPr lang="ro-RO"/>
              <a:t>Third level</a:t>
            </a:r>
          </a:p>
          <a:p>
            <a:pPr lvl="3"/>
            <a:r>
              <a:rPr lang="ro-RO"/>
              <a:t>Fourth level</a:t>
            </a:r>
          </a:p>
          <a:p>
            <a:pPr lvl="4"/>
            <a:r>
              <a:rPr lang="ro-RO"/>
              <a:t>Fifth level</a:t>
            </a:r>
            <a:endParaRPr lang="ro-RO" dirty="0"/>
          </a:p>
        </p:txBody>
      </p:sp>
      <p:sp>
        <p:nvSpPr>
          <p:cNvPr id="5" name="Presentation Footer">
            <a:extLst>
              <a:ext uri="{FF2B5EF4-FFF2-40B4-BE49-F238E27FC236}">
                <a16:creationId xmlns:a16="http://schemas.microsoft.com/office/drawing/2014/main" id="{BE929DBE-EF12-9845-B0FD-DF795B823DF1}"/>
              </a:ext>
            </a:extLst>
          </p:cNvPr>
          <p:cNvSpPr>
            <a:spLocks noGrp="1"/>
          </p:cNvSpPr>
          <p:nvPr>
            <p:ph type="ftr" sz="quarter" idx="3"/>
          </p:nvPr>
        </p:nvSpPr>
        <p:spPr>
          <a:xfrm>
            <a:off x="442912" y="6355080"/>
            <a:ext cx="5473701" cy="137160"/>
          </a:xfrm>
          <a:prstGeom prst="rect">
            <a:avLst/>
          </a:prstGeom>
        </p:spPr>
        <p:txBody>
          <a:bodyPr vert="horz" lIns="0" tIns="0" rIns="0" bIns="0" rtlCol="0" anchor="b" anchorCtr="0"/>
          <a:lstStyle>
            <a:lvl1pPr algn="l">
              <a:defRPr lang="en-GB" sz="750" smtClean="0"/>
            </a:lvl1pPr>
          </a:lstStyle>
          <a:p>
            <a:r>
              <a:rPr lang="en-GB"/>
              <a:t>Complexul Energetic Oltenia – Presentation</a:t>
            </a:r>
            <a:endParaRPr lang="en-GB" dirty="0"/>
          </a:p>
        </p:txBody>
      </p:sp>
      <p:sp>
        <p:nvSpPr>
          <p:cNvPr id="4" name="Date">
            <a:extLst>
              <a:ext uri="{FF2B5EF4-FFF2-40B4-BE49-F238E27FC236}">
                <a16:creationId xmlns:a16="http://schemas.microsoft.com/office/drawing/2014/main" id="{CAC161DD-0A25-2B4E-956E-04296B5905CA}"/>
              </a:ext>
            </a:extLst>
          </p:cNvPr>
          <p:cNvSpPr>
            <a:spLocks noGrp="1"/>
          </p:cNvSpPr>
          <p:nvPr>
            <p:ph type="dt" sz="half" idx="2"/>
          </p:nvPr>
        </p:nvSpPr>
        <p:spPr>
          <a:xfrm>
            <a:off x="9984296" y="6355080"/>
            <a:ext cx="1764792" cy="137160"/>
          </a:xfrm>
          <a:prstGeom prst="rect">
            <a:avLst/>
          </a:prstGeom>
        </p:spPr>
        <p:txBody>
          <a:bodyPr vert="horz" lIns="0" tIns="0" rIns="0" bIns="0" rtlCol="0" anchor="b" anchorCtr="0"/>
          <a:lstStyle>
            <a:lvl1pPr algn="r">
              <a:defRPr lang="en-GB" sz="750" smtClean="0"/>
            </a:lvl1pPr>
          </a:lstStyle>
          <a:p>
            <a:r>
              <a:rPr lang="en-GB"/>
              <a:t>November 2021</a:t>
            </a:r>
            <a:endParaRPr lang="en-GB" dirty="0"/>
          </a:p>
        </p:txBody>
      </p:sp>
      <p:sp>
        <p:nvSpPr>
          <p:cNvPr id="6" name="Slide Number"/>
          <p:cNvSpPr>
            <a:spLocks noGrp="1"/>
          </p:cNvSpPr>
          <p:nvPr>
            <p:ph type="sldNum" sz="quarter" idx="4"/>
          </p:nvPr>
        </p:nvSpPr>
        <p:spPr>
          <a:xfrm>
            <a:off x="9984296" y="6492240"/>
            <a:ext cx="1764792" cy="137160"/>
          </a:xfrm>
          <a:prstGeom prst="rect">
            <a:avLst/>
          </a:prstGeom>
        </p:spPr>
        <p:txBody>
          <a:bodyPr vert="horz" lIns="0" tIns="0" rIns="0" bIns="0" rtlCol="0" anchor="b" anchorCtr="0">
            <a:noAutofit/>
          </a:bodyPr>
          <a:lstStyle>
            <a:lvl1pPr algn="r">
              <a:defRPr lang="en-GB" sz="750" smtClean="0"/>
            </a:lvl1pPr>
          </a:lstStyle>
          <a:p>
            <a:fld id="{DD04F701-1BD4-470F-A420-9AFAD87ACDAE}" type="slidenum">
              <a:rPr lang="en-GB" smtClean="0"/>
              <a:pPr/>
              <a:t>‹#›</a:t>
            </a:fld>
            <a:endParaRPr lang="en-GB" dirty="0"/>
          </a:p>
        </p:txBody>
      </p:sp>
      <p:sp>
        <p:nvSpPr>
          <p:cNvPr id="9" name="PwCFirm">
            <a:extLst>
              <a:ext uri="{FF2B5EF4-FFF2-40B4-BE49-F238E27FC236}">
                <a16:creationId xmlns:a16="http://schemas.microsoft.com/office/drawing/2014/main" id="{44A6727B-256A-4F3B-8679-43CD29B7011E}"/>
              </a:ext>
            </a:extLst>
          </p:cNvPr>
          <p:cNvSpPr txBox="1"/>
          <p:nvPr userDrawn="1"/>
        </p:nvSpPr>
        <p:spPr>
          <a:xfrm>
            <a:off x="442913" y="6492240"/>
            <a:ext cx="5473700" cy="137160"/>
          </a:xfrm>
          <a:prstGeom prst="rect">
            <a:avLst/>
          </a:prstGeom>
          <a:noFill/>
        </p:spPr>
        <p:txBody>
          <a:bodyPr wrap="square" lIns="0" tIns="0" rIns="0" bIns="0" rtlCol="0" anchor="b" anchorCtr="0">
            <a:noAutofit/>
          </a:bodyPr>
          <a:lstStyle>
            <a:defPPr>
              <a:defRPr lang="en-US"/>
            </a:defPPr>
            <a:lvl1pPr>
              <a:defRPr sz="750" b="0"/>
            </a:lvl1pPr>
          </a:lstStyle>
          <a:p>
            <a:pPr lvl="0" algn="l"/>
            <a:endParaRPr lang="ro-RO" dirty="0"/>
          </a:p>
        </p:txBody>
      </p:sp>
    </p:spTree>
    <p:extLst>
      <p:ext uri="{BB962C8B-B14F-4D97-AF65-F5344CB8AC3E}">
        <p14:creationId xmlns:p14="http://schemas.microsoft.com/office/powerpoint/2010/main" val="3011101579"/>
      </p:ext>
    </p:extLst>
  </p:cSld>
  <p:clrMap bg1="lt1" tx1="dk1" bg2="lt2" tx2="dk2" accent1="accent1" accent2="accent2" accent3="accent3" accent4="accent4" accent5="accent5" accent6="accent6" hlink="hlink" folHlink="folHlink"/>
  <p:sldLayoutIdLst>
    <p:sldLayoutId id="2147483725" r:id="rId1"/>
    <p:sldLayoutId id="2147483740" r:id="rId2"/>
    <p:sldLayoutId id="2147483742" r:id="rId3"/>
    <p:sldLayoutId id="2147483754" r:id="rId4"/>
    <p:sldLayoutId id="2147483743" r:id="rId5"/>
    <p:sldLayoutId id="2147483755" r:id="rId6"/>
    <p:sldLayoutId id="2147483767" r:id="rId7"/>
    <p:sldLayoutId id="2147483744" r:id="rId8"/>
    <p:sldLayoutId id="2147483756" r:id="rId9"/>
    <p:sldLayoutId id="2147483745" r:id="rId10"/>
    <p:sldLayoutId id="2147483757" r:id="rId11"/>
    <p:sldLayoutId id="2147483746" r:id="rId12"/>
    <p:sldLayoutId id="2147483758" r:id="rId13"/>
    <p:sldLayoutId id="2147483747" r:id="rId14"/>
    <p:sldLayoutId id="2147483759" r:id="rId15"/>
    <p:sldLayoutId id="2147483748" r:id="rId16"/>
    <p:sldLayoutId id="2147483760" r:id="rId17"/>
    <p:sldLayoutId id="2147483749" r:id="rId18"/>
    <p:sldLayoutId id="2147483761" r:id="rId19"/>
    <p:sldLayoutId id="2147483750" r:id="rId20"/>
    <p:sldLayoutId id="2147483762" r:id="rId21"/>
    <p:sldLayoutId id="2147483751" r:id="rId22"/>
    <p:sldLayoutId id="2147483763" r:id="rId23"/>
    <p:sldLayoutId id="2147483752" r:id="rId24"/>
    <p:sldLayoutId id="2147483764" r:id="rId25"/>
    <p:sldLayoutId id="2147483768" r:id="rId26"/>
    <p:sldLayoutId id="2147483786" r:id="rId27"/>
    <p:sldLayoutId id="2147483787" r:id="rId28"/>
    <p:sldLayoutId id="2147483790" r:id="rId29"/>
    <p:sldLayoutId id="2147483765" r:id="rId30"/>
    <p:sldLayoutId id="2147483766" r:id="rId31"/>
    <p:sldLayoutId id="2147483769" r:id="rId32"/>
    <p:sldLayoutId id="2147483789" r:id="rId33"/>
    <p:sldLayoutId id="2147483791" r:id="rId34"/>
    <p:sldLayoutId id="2147483792" r:id="rId35"/>
    <p:sldLayoutId id="2147483793" r:id="rId36"/>
    <p:sldLayoutId id="2147483794" r:id="rId37"/>
    <p:sldLayoutId id="2147483795" r:id="rId38"/>
    <p:sldLayoutId id="2147483796" r:id="rId39"/>
    <p:sldLayoutId id="2147483797" r:id="rId40"/>
    <p:sldLayoutId id="2147483798" r:id="rId41"/>
    <p:sldLayoutId id="2147483799" r:id="rId42"/>
    <p:sldLayoutId id="2147483800" r:id="rId43"/>
    <p:sldLayoutId id="2147483801" r:id="rId44"/>
    <p:sldLayoutId id="2147483802" r:id="rId45"/>
    <p:sldLayoutId id="2147483803" r:id="rId46"/>
    <p:sldLayoutId id="2147483804" r:id="rId47"/>
    <p:sldLayoutId id="2147483805" r:id="rId48"/>
    <p:sldLayoutId id="2147483806" r:id="rId49"/>
    <p:sldLayoutId id="2147483807" r:id="rId50"/>
    <p:sldLayoutId id="2147483808" r:id="rId51"/>
  </p:sldLayoutIdLst>
  <p:hf hdr="0"/>
  <p:txStyles>
    <p:titleStyle>
      <a:lvl1pPr algn="l" defTabSz="914400" rtl="0" eaLnBrk="1" latinLnBrk="0" hangingPunct="1">
        <a:lnSpc>
          <a:spcPct val="85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userDrawn="1">
          <p15:clr>
            <a:srgbClr val="F26B43"/>
          </p15:clr>
        </p15:guide>
        <p15:guide id="1" pos="279" userDrawn="1">
          <p15:clr>
            <a:srgbClr val="F26B43"/>
          </p15:clr>
        </p15:guide>
        <p15:guide id="2" pos="7401" userDrawn="1">
          <p15:clr>
            <a:srgbClr val="F26B43"/>
          </p15:clr>
        </p15:guide>
        <p15:guide id="3" pos="3953" userDrawn="1">
          <p15:clr>
            <a:srgbClr val="F26B43"/>
          </p15:clr>
        </p15:guide>
        <p15:guide id="4" pos="3727" userDrawn="1">
          <p15:clr>
            <a:srgbClr val="F26B43"/>
          </p15:clr>
        </p15:guide>
        <p15:guide id="5" orient="horz" pos="3888" userDrawn="1">
          <p15:clr>
            <a:srgbClr val="F26B43"/>
          </p15:clr>
        </p15:guide>
        <p15:guide id="6" pos="2726" userDrawn="1">
          <p15:clr>
            <a:srgbClr val="F26B43"/>
          </p15:clr>
        </p15:guide>
        <p15:guide id="7" pos="2502" userDrawn="1">
          <p15:clr>
            <a:srgbClr val="F26B43"/>
          </p15:clr>
        </p15:guide>
        <p15:guide id="8" pos="4952" userDrawn="1">
          <p15:clr>
            <a:srgbClr val="F26B43"/>
          </p15:clr>
        </p15:guide>
        <p15:guide id="9" pos="5177" userDrawn="1">
          <p15:clr>
            <a:srgbClr val="F26B43"/>
          </p15:clr>
        </p15:guide>
        <p15:guide id="10" orient="horz" pos="2160" userDrawn="1">
          <p15:clr>
            <a:srgbClr val="F26B43"/>
          </p15:clr>
        </p15:guide>
        <p15:guide id="11" orient="horz" pos="1325" userDrawn="1">
          <p15:clr>
            <a:srgbClr val="F26B43"/>
          </p15:clr>
        </p15:guide>
        <p15:guide id="12" orient="horz" pos="1146" userDrawn="1">
          <p15:clr>
            <a:srgbClr val="F26B43"/>
          </p15:clr>
        </p15:guide>
        <p15:guide id="13" orient="horz" pos="27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5.xml"/><Relationship Id="rId7" Type="http://schemas.openxmlformats.org/officeDocument/2006/relationships/image" Target="../media/image1.e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6.png"/><Relationship Id="rId5" Type="http://schemas.openxmlformats.org/officeDocument/2006/relationships/notesSlide" Target="../notesSlides/notesSlide1.xml"/><Relationship Id="rId10" Type="http://schemas.openxmlformats.org/officeDocument/2006/relationships/image" Target="../media/image5.jpeg"/><Relationship Id="rId4" Type="http://schemas.openxmlformats.org/officeDocument/2006/relationships/slideLayout" Target="../slideLayouts/slideLayout50.xm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26" Type="http://schemas.openxmlformats.org/officeDocument/2006/relationships/chart" Target="../charts/chart1.xml"/><Relationship Id="rId3" Type="http://schemas.openxmlformats.org/officeDocument/2006/relationships/tags" Target="../tags/tag7.xml"/><Relationship Id="rId21" Type="http://schemas.openxmlformats.org/officeDocument/2006/relationships/tags" Target="../tags/tag25.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5" Type="http://schemas.openxmlformats.org/officeDocument/2006/relationships/image" Target="../media/image1.emf"/><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1" Type="http://schemas.openxmlformats.org/officeDocument/2006/relationships/vmlDrawing" Target="../drawings/vmlDrawing3.vml"/><Relationship Id="rId6" Type="http://schemas.openxmlformats.org/officeDocument/2006/relationships/tags" Target="../tags/tag10.xml"/><Relationship Id="rId11" Type="http://schemas.openxmlformats.org/officeDocument/2006/relationships/tags" Target="../tags/tag15.xml"/><Relationship Id="rId24" Type="http://schemas.openxmlformats.org/officeDocument/2006/relationships/oleObject" Target="../embeddings/oleObject3.bin"/><Relationship Id="rId5" Type="http://schemas.openxmlformats.org/officeDocument/2006/relationships/tags" Target="../tags/tag9.xml"/><Relationship Id="rId15" Type="http://schemas.openxmlformats.org/officeDocument/2006/relationships/tags" Target="../tags/tag19.xml"/><Relationship Id="rId23" Type="http://schemas.openxmlformats.org/officeDocument/2006/relationships/slideLayout" Target="../slideLayouts/slideLayout4.xml"/><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tags" Target="../tags/tag2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7.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8.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9.xml"/><Relationship Id="rId1" Type="http://schemas.openxmlformats.org/officeDocument/2006/relationships/vmlDrawing" Target="../drawings/vmlDrawing6.v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0.xml"/><Relationship Id="rId1" Type="http://schemas.openxmlformats.org/officeDocument/2006/relationships/vmlDrawing" Target="../drawings/vmlDrawing7.v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32.xml"/><Relationship Id="rId7" Type="http://schemas.openxmlformats.org/officeDocument/2006/relationships/oleObject" Target="../embeddings/oleObject7.bin"/><Relationship Id="rId2" Type="http://schemas.openxmlformats.org/officeDocument/2006/relationships/tags" Target="../tags/tag31.xml"/><Relationship Id="rId1" Type="http://schemas.openxmlformats.org/officeDocument/2006/relationships/vmlDrawing" Target="../drawings/vmlDrawing8.vml"/><Relationship Id="rId6" Type="http://schemas.openxmlformats.org/officeDocument/2006/relationships/notesSlide" Target="../notesSlides/notesSlide2.xml"/><Relationship Id="rId5" Type="http://schemas.openxmlformats.org/officeDocument/2006/relationships/slideLayout" Target="../slideLayouts/slideLayout4.xml"/><Relationship Id="rId4" Type="http://schemas.openxmlformats.org/officeDocument/2006/relationships/tags" Target="../tags/tag33.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1.emf"/><Relationship Id="rId2" Type="http://schemas.openxmlformats.org/officeDocument/2006/relationships/tags" Target="../tags/tag34.xml"/><Relationship Id="rId1" Type="http://schemas.openxmlformats.org/officeDocument/2006/relationships/vmlDrawing" Target="../drawings/vmlDrawing9.vml"/><Relationship Id="rId6" Type="http://schemas.openxmlformats.org/officeDocument/2006/relationships/oleObject" Target="../embeddings/oleObject8.bin"/><Relationship Id="rId5" Type="http://schemas.openxmlformats.org/officeDocument/2006/relationships/notesSlide" Target="../notesSlides/notesSlide3.xml"/><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1.emf"/><Relationship Id="rId2" Type="http://schemas.openxmlformats.org/officeDocument/2006/relationships/tags" Target="../tags/tag36.xml"/><Relationship Id="rId1" Type="http://schemas.openxmlformats.org/officeDocument/2006/relationships/vmlDrawing" Target="../drawings/vmlDrawing10.vml"/><Relationship Id="rId6" Type="http://schemas.openxmlformats.org/officeDocument/2006/relationships/oleObject" Target="../embeddings/oleObject8.bin"/><Relationship Id="rId5" Type="http://schemas.openxmlformats.org/officeDocument/2006/relationships/notesSlide" Target="../notesSlides/notesSlide4.xml"/><Relationship Id="rId4"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8.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9.bin"/></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9.xml"/><Relationship Id="rId1" Type="http://schemas.openxmlformats.org/officeDocument/2006/relationships/vmlDrawing" Target="../drawings/vmlDrawing12.v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0.xml"/><Relationship Id="rId1" Type="http://schemas.openxmlformats.org/officeDocument/2006/relationships/vmlDrawing" Target="../drawings/vmlDrawing13.v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F33C4CA-050C-4021-8EB8-89C0C02E9388}"/>
              </a:ext>
            </a:extLst>
          </p:cNvPr>
          <p:cNvGraphicFramePr>
            <a:graphicFrameLocks noChangeAspect="1"/>
          </p:cNvGraphicFramePr>
          <p:nvPr>
            <p:custDataLst>
              <p:tags r:id="rId2"/>
            </p:custDataLst>
            <p:extLst>
              <p:ext uri="{D42A27DB-BD31-4B8C-83A1-F6EECF244321}">
                <p14:modId xmlns:p14="http://schemas.microsoft.com/office/powerpoint/2010/main" val="3200673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917" name="think-cell Slide" r:id="rId6" imgW="473" imgH="473" progId="TCLayout.ActiveDocument.1">
                  <p:embed/>
                </p:oleObj>
              </mc:Choice>
              <mc:Fallback>
                <p:oleObj name="think-cell Slide" r:id="rId6" imgW="473" imgH="47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A5FF50F-075B-4592-88B9-7971580008D3}"/>
              </a:ext>
            </a:extLst>
          </p:cNvPr>
          <p:cNvSpPr/>
          <p:nvPr>
            <p:custDataLst>
              <p:tags r:id="rId3"/>
            </p:custDataLst>
          </p:nvPr>
        </p:nvSpPr>
        <p:spPr>
          <a:xfrm>
            <a:off x="0" y="0"/>
            <a:ext cx="158750" cy="158750"/>
          </a:xfrm>
          <a:prstGeom prst="rect">
            <a:avLst/>
          </a:prstGeom>
          <a:ln>
            <a:noFill/>
          </a:ln>
        </p:spPr>
        <p:style>
          <a:lnRef idx="0">
            <a:schemeClr val="accent1"/>
          </a:lnRef>
          <a:fillRef idx="1">
            <a:schemeClr val="accent1"/>
          </a:fillRef>
          <a:effectRef idx="0">
            <a:schemeClr val="dk1"/>
          </a:effectRef>
          <a:fontRef idx="minor">
            <a:schemeClr val="lt1"/>
          </a:fontRef>
        </p:style>
        <p:txBody>
          <a:bodyPr wrap="none" lIns="0" tIns="0" rIns="0" bIns="0" numCol="1" spcCol="0" rtlCol="0" anchor="ctr" anchorCtr="0">
            <a:noAutofit/>
          </a:bodyPr>
          <a:lstStyle/>
          <a:p>
            <a:pPr algn="ctr"/>
            <a:endParaRPr lang="ro-RO" sz="4000" dirty="0">
              <a:latin typeface="Georgia" panose="02040502050405020303" pitchFamily="18" charset="0"/>
              <a:ea typeface="+mj-ea"/>
              <a:cs typeface="+mj-cs"/>
              <a:sym typeface="Georgia" panose="02040502050405020303" pitchFamily="18" charset="0"/>
            </a:endParaRPr>
          </a:p>
        </p:txBody>
      </p:sp>
      <p:sp>
        <p:nvSpPr>
          <p:cNvPr id="24" name="Shape 472">
            <a:extLst>
              <a:ext uri="{FF2B5EF4-FFF2-40B4-BE49-F238E27FC236}">
                <a16:creationId xmlns:a16="http://schemas.microsoft.com/office/drawing/2014/main" id="{B4D5931E-7858-4B5A-BB76-6E07B830BCFA}"/>
              </a:ext>
            </a:extLst>
          </p:cNvPr>
          <p:cNvSpPr/>
          <p:nvPr/>
        </p:nvSpPr>
        <p:spPr>
          <a:xfrm>
            <a:off x="3176" y="6358994"/>
            <a:ext cx="12188824" cy="481590"/>
          </a:xfrm>
          <a:prstGeom prst="rect">
            <a:avLst/>
          </a:prstGeom>
          <a:solidFill>
            <a:srgbClr val="0070C0">
              <a:alpha val="45000"/>
            </a:srgbClr>
          </a:solidFill>
          <a:ln>
            <a:noFill/>
          </a:ln>
        </p:spPr>
        <p:txBody>
          <a:bodyPr spcFirstLastPara="1" wrap="square" lIns="121900" tIns="60933" rIns="121900" bIns="60933" anchor="ctr"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000" b="1" i="0" u="none" strike="noStrike" kern="0" cap="none" spc="0" normalizeH="0" baseline="0" noProof="0" dirty="0">
              <a:ln>
                <a:noFill/>
              </a:ln>
              <a:solidFill>
                <a:schemeClr val="tx1">
                  <a:lumMod val="65000"/>
                  <a:lumOff val="35000"/>
                </a:schemeClr>
              </a:solidFill>
              <a:effectLst/>
              <a:uLnTx/>
              <a:uFillTx/>
              <a:latin typeface="Roboto Condensed"/>
              <a:ea typeface="Roboto Condensed"/>
              <a:cs typeface="Roboto Condensed"/>
              <a:sym typeface="Roboto Condensed"/>
            </a:endParaRPr>
          </a:p>
        </p:txBody>
      </p:sp>
      <p:sp>
        <p:nvSpPr>
          <p:cNvPr id="3" name="Subtitle 2"/>
          <p:cNvSpPr>
            <a:spLocks noGrp="1"/>
          </p:cNvSpPr>
          <p:nvPr>
            <p:ph type="subTitle" idx="1"/>
          </p:nvPr>
        </p:nvSpPr>
        <p:spPr>
          <a:xfrm>
            <a:off x="4387274" y="6339467"/>
            <a:ext cx="3269672" cy="594360"/>
          </a:xfrm>
        </p:spPr>
        <p:txBody>
          <a:bodyPr anchor="ctr"/>
          <a:lstStyle/>
          <a:p>
            <a:pPr algn="ctr"/>
            <a:r>
              <a:rPr lang="en-US" dirty="0" smtClean="0"/>
              <a:t>September 2022</a:t>
            </a:r>
            <a:endParaRPr lang="ro-RO" dirty="0"/>
          </a:p>
        </p:txBody>
      </p:sp>
      <p:grpSp>
        <p:nvGrpSpPr>
          <p:cNvPr id="8" name="Shape 485">
            <a:extLst>
              <a:ext uri="{FF2B5EF4-FFF2-40B4-BE49-F238E27FC236}">
                <a16:creationId xmlns:a16="http://schemas.microsoft.com/office/drawing/2014/main" id="{A058A361-8AD9-4CA9-8229-7ED14409763E}"/>
              </a:ext>
            </a:extLst>
          </p:cNvPr>
          <p:cNvGrpSpPr/>
          <p:nvPr/>
        </p:nvGrpSpPr>
        <p:grpSpPr>
          <a:xfrm>
            <a:off x="11442727" y="4446105"/>
            <a:ext cx="317500" cy="359835"/>
            <a:chOff x="5795963" y="2460626"/>
            <a:chExt cx="238125" cy="269876"/>
          </a:xfrm>
        </p:grpSpPr>
        <p:sp>
          <p:nvSpPr>
            <p:cNvPr id="9" name="Shape 486">
              <a:extLst>
                <a:ext uri="{FF2B5EF4-FFF2-40B4-BE49-F238E27FC236}">
                  <a16:creationId xmlns:a16="http://schemas.microsoft.com/office/drawing/2014/main" id="{CAB0A1C3-C3E7-4940-8C02-B0052CCB5CBE}"/>
                </a:ext>
              </a:extLst>
            </p:cNvPr>
            <p:cNvSpPr/>
            <p:nvPr/>
          </p:nvSpPr>
          <p:spPr>
            <a:xfrm>
              <a:off x="5795963" y="2620964"/>
              <a:ext cx="238125" cy="109538"/>
            </a:xfrm>
            <a:custGeom>
              <a:avLst/>
              <a:gdLst/>
              <a:ahLst/>
              <a:cxnLst/>
              <a:rect l="0" t="0" r="0" b="0"/>
              <a:pathLst>
                <a:path w="112" h="51" extrusionOk="0">
                  <a:moveTo>
                    <a:pt x="0" y="0"/>
                  </a:moveTo>
                  <a:cubicBezTo>
                    <a:pt x="0" y="31"/>
                    <a:pt x="0" y="31"/>
                    <a:pt x="0" y="31"/>
                  </a:cubicBezTo>
                  <a:cubicBezTo>
                    <a:pt x="0" y="32"/>
                    <a:pt x="0" y="32"/>
                    <a:pt x="0" y="32"/>
                  </a:cubicBezTo>
                  <a:cubicBezTo>
                    <a:pt x="0" y="36"/>
                    <a:pt x="0" y="36"/>
                    <a:pt x="0" y="36"/>
                  </a:cubicBezTo>
                  <a:cubicBezTo>
                    <a:pt x="0" y="44"/>
                    <a:pt x="7" y="51"/>
                    <a:pt x="15" y="51"/>
                  </a:cubicBezTo>
                  <a:cubicBezTo>
                    <a:pt x="97" y="51"/>
                    <a:pt x="97" y="51"/>
                    <a:pt x="97" y="51"/>
                  </a:cubicBezTo>
                  <a:cubicBezTo>
                    <a:pt x="105" y="51"/>
                    <a:pt x="112" y="44"/>
                    <a:pt x="112" y="36"/>
                  </a:cubicBezTo>
                  <a:cubicBezTo>
                    <a:pt x="112" y="32"/>
                    <a:pt x="112" y="32"/>
                    <a:pt x="112" y="32"/>
                  </a:cubicBezTo>
                  <a:cubicBezTo>
                    <a:pt x="112" y="31"/>
                    <a:pt x="112" y="31"/>
                    <a:pt x="112" y="31"/>
                  </a:cubicBezTo>
                  <a:cubicBezTo>
                    <a:pt x="112" y="0"/>
                    <a:pt x="112" y="0"/>
                    <a:pt x="112" y="0"/>
                  </a:cubicBezTo>
                  <a:cubicBezTo>
                    <a:pt x="101" y="9"/>
                    <a:pt x="78" y="14"/>
                    <a:pt x="56" y="14"/>
                  </a:cubicBezTo>
                  <a:cubicBezTo>
                    <a:pt x="35" y="14"/>
                    <a:pt x="12" y="9"/>
                    <a:pt x="0" y="0"/>
                  </a:cubicBezTo>
                  <a:close/>
                </a:path>
              </a:pathLst>
            </a:custGeom>
            <a:solidFill>
              <a:schemeClr val="lt1"/>
            </a:solidFill>
            <a:ln>
              <a:noFill/>
            </a:ln>
          </p:spPr>
          <p:txBody>
            <a:bodyPr spcFirstLastPara="1" wrap="square" lIns="121900" tIns="60933" rIns="121900" bIns="60933" anchor="t" anchorCtr="0">
              <a:noAutofit/>
            </a:bodyPr>
            <a:lstStyle/>
            <a:p>
              <a:endParaRPr sz="2400" dirty="0">
                <a:solidFill>
                  <a:schemeClr val="dk1"/>
                </a:solidFill>
                <a:latin typeface="Roboto Condensed"/>
                <a:ea typeface="Roboto Condensed"/>
                <a:cs typeface="Roboto Condensed"/>
                <a:sym typeface="Roboto Condensed"/>
              </a:endParaRPr>
            </a:p>
          </p:txBody>
        </p:sp>
        <p:sp>
          <p:nvSpPr>
            <p:cNvPr id="10" name="Shape 487">
              <a:extLst>
                <a:ext uri="{FF2B5EF4-FFF2-40B4-BE49-F238E27FC236}">
                  <a16:creationId xmlns:a16="http://schemas.microsoft.com/office/drawing/2014/main" id="{DB2451A3-2081-430A-8BB9-B6F32F730DFE}"/>
                </a:ext>
              </a:extLst>
            </p:cNvPr>
            <p:cNvSpPr/>
            <p:nvPr/>
          </p:nvSpPr>
          <p:spPr>
            <a:xfrm>
              <a:off x="5795963" y="2524126"/>
              <a:ext cx="238125" cy="109538"/>
            </a:xfrm>
            <a:custGeom>
              <a:avLst/>
              <a:gdLst/>
              <a:ahLst/>
              <a:cxnLst/>
              <a:rect l="0" t="0" r="0" b="0"/>
              <a:pathLst>
                <a:path w="112" h="52" extrusionOk="0">
                  <a:moveTo>
                    <a:pt x="112" y="0"/>
                  </a:moveTo>
                  <a:cubicBezTo>
                    <a:pt x="0" y="0"/>
                    <a:pt x="0" y="0"/>
                    <a:pt x="0" y="0"/>
                  </a:cubicBezTo>
                  <a:cubicBezTo>
                    <a:pt x="0" y="29"/>
                    <a:pt x="0" y="29"/>
                    <a:pt x="0" y="29"/>
                  </a:cubicBezTo>
                  <a:cubicBezTo>
                    <a:pt x="1" y="29"/>
                    <a:pt x="1" y="29"/>
                    <a:pt x="1" y="29"/>
                  </a:cubicBezTo>
                  <a:cubicBezTo>
                    <a:pt x="1" y="30"/>
                    <a:pt x="0" y="31"/>
                    <a:pt x="0" y="32"/>
                  </a:cubicBezTo>
                  <a:cubicBezTo>
                    <a:pt x="0" y="43"/>
                    <a:pt x="25" y="52"/>
                    <a:pt x="56" y="52"/>
                  </a:cubicBezTo>
                  <a:cubicBezTo>
                    <a:pt x="87" y="52"/>
                    <a:pt x="112" y="43"/>
                    <a:pt x="112" y="32"/>
                  </a:cubicBezTo>
                  <a:cubicBezTo>
                    <a:pt x="112" y="31"/>
                    <a:pt x="112" y="30"/>
                    <a:pt x="111" y="29"/>
                  </a:cubicBezTo>
                  <a:cubicBezTo>
                    <a:pt x="112" y="29"/>
                    <a:pt x="112" y="29"/>
                    <a:pt x="112" y="29"/>
                  </a:cubicBezTo>
                  <a:lnTo>
                    <a:pt x="112" y="0"/>
                  </a:lnTo>
                  <a:close/>
                  <a:moveTo>
                    <a:pt x="57" y="44"/>
                  </a:moveTo>
                  <a:cubicBezTo>
                    <a:pt x="52" y="44"/>
                    <a:pt x="48" y="40"/>
                    <a:pt x="48" y="35"/>
                  </a:cubicBezTo>
                  <a:cubicBezTo>
                    <a:pt x="48" y="30"/>
                    <a:pt x="52" y="26"/>
                    <a:pt x="57" y="26"/>
                  </a:cubicBezTo>
                  <a:cubicBezTo>
                    <a:pt x="62" y="26"/>
                    <a:pt x="66" y="30"/>
                    <a:pt x="66" y="35"/>
                  </a:cubicBezTo>
                  <a:cubicBezTo>
                    <a:pt x="66" y="40"/>
                    <a:pt x="62" y="44"/>
                    <a:pt x="57" y="44"/>
                  </a:cubicBezTo>
                  <a:close/>
                </a:path>
              </a:pathLst>
            </a:custGeom>
            <a:solidFill>
              <a:schemeClr val="lt1"/>
            </a:solidFill>
            <a:ln>
              <a:noFill/>
            </a:ln>
          </p:spPr>
          <p:txBody>
            <a:bodyPr spcFirstLastPara="1" wrap="square" lIns="121900" tIns="60933" rIns="121900" bIns="60933" anchor="t" anchorCtr="0">
              <a:noAutofit/>
            </a:bodyPr>
            <a:lstStyle/>
            <a:p>
              <a:endParaRPr sz="2400" dirty="0">
                <a:solidFill>
                  <a:schemeClr val="dk1"/>
                </a:solidFill>
                <a:latin typeface="Roboto Condensed"/>
                <a:ea typeface="Roboto Condensed"/>
                <a:cs typeface="Roboto Condensed"/>
                <a:sym typeface="Roboto Condensed"/>
              </a:endParaRPr>
            </a:p>
          </p:txBody>
        </p:sp>
        <p:sp>
          <p:nvSpPr>
            <p:cNvPr id="11" name="Shape 488">
              <a:extLst>
                <a:ext uri="{FF2B5EF4-FFF2-40B4-BE49-F238E27FC236}">
                  <a16:creationId xmlns:a16="http://schemas.microsoft.com/office/drawing/2014/main" id="{88409EC1-DF48-4295-8A2E-24D1ABA25E7F}"/>
                </a:ext>
              </a:extLst>
            </p:cNvPr>
            <p:cNvSpPr/>
            <p:nvPr/>
          </p:nvSpPr>
          <p:spPr>
            <a:xfrm>
              <a:off x="5851526" y="2460626"/>
              <a:ext cx="130175" cy="52388"/>
            </a:xfrm>
            <a:custGeom>
              <a:avLst/>
              <a:gdLst/>
              <a:ahLst/>
              <a:cxnLst/>
              <a:rect l="0" t="0" r="0" b="0"/>
              <a:pathLst>
                <a:path w="61" h="25" extrusionOk="0">
                  <a:moveTo>
                    <a:pt x="10" y="13"/>
                  </a:moveTo>
                  <a:cubicBezTo>
                    <a:pt x="10" y="12"/>
                    <a:pt x="11" y="11"/>
                    <a:pt x="12" y="11"/>
                  </a:cubicBezTo>
                  <a:cubicBezTo>
                    <a:pt x="48" y="11"/>
                    <a:pt x="48" y="11"/>
                    <a:pt x="48" y="11"/>
                  </a:cubicBezTo>
                  <a:cubicBezTo>
                    <a:pt x="49" y="11"/>
                    <a:pt x="50" y="12"/>
                    <a:pt x="50" y="13"/>
                  </a:cubicBezTo>
                  <a:cubicBezTo>
                    <a:pt x="50" y="25"/>
                    <a:pt x="50" y="25"/>
                    <a:pt x="50" y="25"/>
                  </a:cubicBezTo>
                  <a:cubicBezTo>
                    <a:pt x="61" y="25"/>
                    <a:pt x="61" y="25"/>
                    <a:pt x="61" y="25"/>
                  </a:cubicBezTo>
                  <a:cubicBezTo>
                    <a:pt x="61" y="13"/>
                    <a:pt x="61" y="13"/>
                    <a:pt x="61" y="13"/>
                  </a:cubicBezTo>
                  <a:cubicBezTo>
                    <a:pt x="61" y="6"/>
                    <a:pt x="55" y="0"/>
                    <a:pt x="48" y="0"/>
                  </a:cubicBezTo>
                  <a:cubicBezTo>
                    <a:pt x="12" y="0"/>
                    <a:pt x="12" y="0"/>
                    <a:pt x="12" y="0"/>
                  </a:cubicBezTo>
                  <a:cubicBezTo>
                    <a:pt x="5" y="0"/>
                    <a:pt x="0" y="6"/>
                    <a:pt x="0" y="13"/>
                  </a:cubicBezTo>
                  <a:cubicBezTo>
                    <a:pt x="0" y="25"/>
                    <a:pt x="0" y="25"/>
                    <a:pt x="0" y="25"/>
                  </a:cubicBezTo>
                  <a:cubicBezTo>
                    <a:pt x="10" y="25"/>
                    <a:pt x="10" y="25"/>
                    <a:pt x="10" y="25"/>
                  </a:cubicBezTo>
                  <a:lnTo>
                    <a:pt x="10" y="13"/>
                  </a:lnTo>
                  <a:close/>
                </a:path>
              </a:pathLst>
            </a:custGeom>
            <a:solidFill>
              <a:schemeClr val="lt1"/>
            </a:solidFill>
            <a:ln>
              <a:noFill/>
            </a:ln>
          </p:spPr>
          <p:txBody>
            <a:bodyPr spcFirstLastPara="1" wrap="square" lIns="121900" tIns="60933" rIns="121900" bIns="60933" anchor="t" anchorCtr="0">
              <a:noAutofit/>
            </a:bodyPr>
            <a:lstStyle/>
            <a:p>
              <a:endParaRPr sz="2400" dirty="0">
                <a:solidFill>
                  <a:schemeClr val="dk1"/>
                </a:solidFill>
                <a:latin typeface="Roboto Condensed"/>
                <a:ea typeface="Roboto Condensed"/>
                <a:cs typeface="Roboto Condensed"/>
                <a:sym typeface="Roboto Condensed"/>
              </a:endParaRPr>
            </a:p>
          </p:txBody>
        </p:sp>
      </p:grpSp>
      <p:grpSp>
        <p:nvGrpSpPr>
          <p:cNvPr id="12" name="Shape 489">
            <a:extLst>
              <a:ext uri="{FF2B5EF4-FFF2-40B4-BE49-F238E27FC236}">
                <a16:creationId xmlns:a16="http://schemas.microsoft.com/office/drawing/2014/main" id="{6E718861-C12C-42CE-A9C6-DFC94B1005D1}"/>
              </a:ext>
            </a:extLst>
          </p:cNvPr>
          <p:cNvGrpSpPr/>
          <p:nvPr/>
        </p:nvGrpSpPr>
        <p:grpSpPr>
          <a:xfrm>
            <a:off x="10630774" y="4436582"/>
            <a:ext cx="410633" cy="378884"/>
            <a:chOff x="5776913" y="4478338"/>
            <a:chExt cx="307975" cy="284163"/>
          </a:xfrm>
        </p:grpSpPr>
        <p:sp>
          <p:nvSpPr>
            <p:cNvPr id="13" name="Shape 490">
              <a:extLst>
                <a:ext uri="{FF2B5EF4-FFF2-40B4-BE49-F238E27FC236}">
                  <a16:creationId xmlns:a16="http://schemas.microsoft.com/office/drawing/2014/main" id="{84FE216C-095B-4E5F-A8E4-1C3357048568}"/>
                </a:ext>
              </a:extLst>
            </p:cNvPr>
            <p:cNvSpPr/>
            <p:nvPr/>
          </p:nvSpPr>
          <p:spPr>
            <a:xfrm>
              <a:off x="5900738" y="4559301"/>
              <a:ext cx="184150" cy="203200"/>
            </a:xfrm>
            <a:custGeom>
              <a:avLst/>
              <a:gdLst/>
              <a:ahLst/>
              <a:cxnLst/>
              <a:rect l="0" t="0" r="0" b="0"/>
              <a:pathLst>
                <a:path w="87" h="96" extrusionOk="0">
                  <a:moveTo>
                    <a:pt x="85" y="81"/>
                  </a:moveTo>
                  <a:cubicBezTo>
                    <a:pt x="72" y="64"/>
                    <a:pt x="72" y="64"/>
                    <a:pt x="72" y="64"/>
                  </a:cubicBezTo>
                  <a:cubicBezTo>
                    <a:pt x="70" y="62"/>
                    <a:pt x="67" y="61"/>
                    <a:pt x="65" y="62"/>
                  </a:cubicBezTo>
                  <a:cubicBezTo>
                    <a:pt x="57" y="52"/>
                    <a:pt x="57" y="52"/>
                    <a:pt x="57" y="52"/>
                  </a:cubicBezTo>
                  <a:cubicBezTo>
                    <a:pt x="66" y="41"/>
                    <a:pt x="67" y="25"/>
                    <a:pt x="58" y="14"/>
                  </a:cubicBezTo>
                  <a:cubicBezTo>
                    <a:pt x="48" y="2"/>
                    <a:pt x="29" y="0"/>
                    <a:pt x="16" y="10"/>
                  </a:cubicBezTo>
                  <a:cubicBezTo>
                    <a:pt x="3" y="21"/>
                    <a:pt x="0" y="40"/>
                    <a:pt x="10" y="52"/>
                  </a:cubicBezTo>
                  <a:cubicBezTo>
                    <a:pt x="19" y="63"/>
                    <a:pt x="35" y="66"/>
                    <a:pt x="47" y="59"/>
                  </a:cubicBezTo>
                  <a:cubicBezTo>
                    <a:pt x="56" y="70"/>
                    <a:pt x="56" y="70"/>
                    <a:pt x="56" y="70"/>
                  </a:cubicBezTo>
                  <a:cubicBezTo>
                    <a:pt x="55" y="72"/>
                    <a:pt x="55" y="74"/>
                    <a:pt x="57" y="76"/>
                  </a:cubicBezTo>
                  <a:cubicBezTo>
                    <a:pt x="70" y="93"/>
                    <a:pt x="70" y="93"/>
                    <a:pt x="70" y="93"/>
                  </a:cubicBezTo>
                  <a:cubicBezTo>
                    <a:pt x="72" y="95"/>
                    <a:pt x="76" y="96"/>
                    <a:pt x="78" y="94"/>
                  </a:cubicBezTo>
                  <a:cubicBezTo>
                    <a:pt x="84" y="89"/>
                    <a:pt x="84" y="89"/>
                    <a:pt x="84" y="89"/>
                  </a:cubicBezTo>
                  <a:cubicBezTo>
                    <a:pt x="87" y="87"/>
                    <a:pt x="87" y="84"/>
                    <a:pt x="85" y="81"/>
                  </a:cubicBezTo>
                  <a:close/>
                  <a:moveTo>
                    <a:pt x="47" y="49"/>
                  </a:moveTo>
                  <a:cubicBezTo>
                    <a:pt x="37" y="57"/>
                    <a:pt x="24" y="56"/>
                    <a:pt x="17" y="47"/>
                  </a:cubicBezTo>
                  <a:cubicBezTo>
                    <a:pt x="10" y="38"/>
                    <a:pt x="12" y="25"/>
                    <a:pt x="21" y="17"/>
                  </a:cubicBezTo>
                  <a:cubicBezTo>
                    <a:pt x="31" y="10"/>
                    <a:pt x="44" y="11"/>
                    <a:pt x="51" y="20"/>
                  </a:cubicBezTo>
                  <a:cubicBezTo>
                    <a:pt x="58" y="28"/>
                    <a:pt x="56" y="42"/>
                    <a:pt x="47" y="49"/>
                  </a:cubicBezTo>
                  <a:close/>
                </a:path>
              </a:pathLst>
            </a:custGeom>
            <a:solidFill>
              <a:schemeClr val="lt1"/>
            </a:solidFill>
            <a:ln>
              <a:noFill/>
            </a:ln>
          </p:spPr>
          <p:txBody>
            <a:bodyPr spcFirstLastPara="1" wrap="square" lIns="121900" tIns="60933" rIns="121900" bIns="60933" anchor="t" anchorCtr="0">
              <a:noAutofit/>
            </a:bodyPr>
            <a:lstStyle/>
            <a:p>
              <a:endParaRPr sz="2400" dirty="0">
                <a:solidFill>
                  <a:schemeClr val="dk1"/>
                </a:solidFill>
                <a:latin typeface="Roboto Condensed"/>
                <a:ea typeface="Roboto Condensed"/>
                <a:cs typeface="Roboto Condensed"/>
                <a:sym typeface="Roboto Condensed"/>
              </a:endParaRPr>
            </a:p>
          </p:txBody>
        </p:sp>
        <p:sp>
          <p:nvSpPr>
            <p:cNvPr id="14" name="Shape 491">
              <a:extLst>
                <a:ext uri="{FF2B5EF4-FFF2-40B4-BE49-F238E27FC236}">
                  <a16:creationId xmlns:a16="http://schemas.microsoft.com/office/drawing/2014/main" id="{CA8E3812-CB61-4301-A45D-C57A2AED9D1E}"/>
                </a:ext>
              </a:extLst>
            </p:cNvPr>
            <p:cNvSpPr/>
            <p:nvPr/>
          </p:nvSpPr>
          <p:spPr>
            <a:xfrm>
              <a:off x="5776913" y="4478338"/>
              <a:ext cx="263525" cy="223838"/>
            </a:xfrm>
            <a:custGeom>
              <a:avLst/>
              <a:gdLst/>
              <a:ahLst/>
              <a:cxnLst/>
              <a:rect l="0" t="0" r="0" b="0"/>
              <a:pathLst>
                <a:path w="124" h="105" extrusionOk="0">
                  <a:moveTo>
                    <a:pt x="63" y="95"/>
                  </a:moveTo>
                  <a:cubicBezTo>
                    <a:pt x="57" y="87"/>
                    <a:pt x="54" y="77"/>
                    <a:pt x="55" y="67"/>
                  </a:cubicBezTo>
                  <a:cubicBezTo>
                    <a:pt x="57" y="58"/>
                    <a:pt x="62" y="49"/>
                    <a:pt x="70" y="43"/>
                  </a:cubicBezTo>
                  <a:cubicBezTo>
                    <a:pt x="76" y="37"/>
                    <a:pt x="85" y="35"/>
                    <a:pt x="93" y="35"/>
                  </a:cubicBezTo>
                  <a:cubicBezTo>
                    <a:pt x="105" y="35"/>
                    <a:pt x="115" y="39"/>
                    <a:pt x="122" y="48"/>
                  </a:cubicBezTo>
                  <a:cubicBezTo>
                    <a:pt x="123" y="49"/>
                    <a:pt x="123" y="50"/>
                    <a:pt x="124" y="52"/>
                  </a:cubicBezTo>
                  <a:cubicBezTo>
                    <a:pt x="124" y="21"/>
                    <a:pt x="124" y="21"/>
                    <a:pt x="124" y="21"/>
                  </a:cubicBezTo>
                  <a:cubicBezTo>
                    <a:pt x="85" y="21"/>
                    <a:pt x="85" y="21"/>
                    <a:pt x="85" y="21"/>
                  </a:cubicBezTo>
                  <a:cubicBezTo>
                    <a:pt x="85" y="14"/>
                    <a:pt x="85" y="14"/>
                    <a:pt x="85" y="14"/>
                  </a:cubicBezTo>
                  <a:cubicBezTo>
                    <a:pt x="85" y="6"/>
                    <a:pt x="79" y="0"/>
                    <a:pt x="71" y="0"/>
                  </a:cubicBezTo>
                  <a:cubicBezTo>
                    <a:pt x="14" y="0"/>
                    <a:pt x="14" y="0"/>
                    <a:pt x="14" y="0"/>
                  </a:cubicBezTo>
                  <a:cubicBezTo>
                    <a:pt x="6" y="0"/>
                    <a:pt x="0" y="6"/>
                    <a:pt x="0" y="14"/>
                  </a:cubicBezTo>
                  <a:cubicBezTo>
                    <a:pt x="0" y="21"/>
                    <a:pt x="0" y="21"/>
                    <a:pt x="0" y="21"/>
                  </a:cubicBezTo>
                  <a:cubicBezTo>
                    <a:pt x="0" y="22"/>
                    <a:pt x="0" y="22"/>
                    <a:pt x="0" y="22"/>
                  </a:cubicBezTo>
                  <a:cubicBezTo>
                    <a:pt x="0" y="105"/>
                    <a:pt x="0" y="105"/>
                    <a:pt x="0" y="105"/>
                  </a:cubicBezTo>
                  <a:cubicBezTo>
                    <a:pt x="76" y="105"/>
                    <a:pt x="76" y="105"/>
                    <a:pt x="76" y="105"/>
                  </a:cubicBezTo>
                  <a:cubicBezTo>
                    <a:pt x="71" y="103"/>
                    <a:pt x="66" y="99"/>
                    <a:pt x="63" y="95"/>
                  </a:cubicBezTo>
                  <a:close/>
                </a:path>
              </a:pathLst>
            </a:custGeom>
            <a:solidFill>
              <a:schemeClr val="lt1"/>
            </a:solidFill>
            <a:ln>
              <a:noFill/>
            </a:ln>
          </p:spPr>
          <p:txBody>
            <a:bodyPr spcFirstLastPara="1" wrap="square" lIns="121900" tIns="60933" rIns="121900" bIns="60933" anchor="t" anchorCtr="0">
              <a:noAutofit/>
            </a:bodyPr>
            <a:lstStyle/>
            <a:p>
              <a:endParaRPr sz="2400" dirty="0">
                <a:solidFill>
                  <a:schemeClr val="dk1"/>
                </a:solidFill>
                <a:latin typeface="Roboto Condensed"/>
                <a:ea typeface="Roboto Condensed"/>
                <a:cs typeface="Roboto Condensed"/>
                <a:sym typeface="Roboto Condensed"/>
              </a:endParaRPr>
            </a:p>
          </p:txBody>
        </p:sp>
      </p:grpSp>
      <p:pic>
        <p:nvPicPr>
          <p:cNvPr id="23" name="Picture 22">
            <a:extLst>
              <a:ext uri="{FF2B5EF4-FFF2-40B4-BE49-F238E27FC236}">
                <a16:creationId xmlns:a16="http://schemas.microsoft.com/office/drawing/2014/main" id="{39EA8F85-63B3-479B-A358-9F2CD5F58D14}"/>
              </a:ext>
            </a:extLst>
          </p:cNvPr>
          <p:cNvPicPr>
            <a:picLocks noChangeAspect="1"/>
          </p:cNvPicPr>
          <p:nvPr/>
        </p:nvPicPr>
        <p:blipFill rotWithShape="1">
          <a:blip r:embed="rId8"/>
          <a:srcRect l="-5" r="52127" b="11728"/>
          <a:stretch/>
        </p:blipFill>
        <p:spPr>
          <a:xfrm>
            <a:off x="0" y="0"/>
            <a:ext cx="4023360" cy="4937760"/>
          </a:xfrm>
          <a:prstGeom prst="rect">
            <a:avLst/>
          </a:prstGeom>
        </p:spPr>
      </p:pic>
      <p:pic>
        <p:nvPicPr>
          <p:cNvPr id="16" name="Picture 2">
            <a:extLst>
              <a:ext uri="{FF2B5EF4-FFF2-40B4-BE49-F238E27FC236}">
                <a16:creationId xmlns:a16="http://schemas.microsoft.com/office/drawing/2014/main" id="{4689D409-66B9-49AF-B4DE-2E251F5B12E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584" r="16584" b="11778"/>
          <a:stretch/>
        </p:blipFill>
        <p:spPr bwMode="auto">
          <a:xfrm>
            <a:off x="6575424" y="0"/>
            <a:ext cx="5613399" cy="49377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6F3BEE95-2E46-44FA-98C8-30D6101C2C1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1362" y="4692307"/>
            <a:ext cx="2103271" cy="1819329"/>
          </a:xfrm>
          <a:prstGeom prst="rect">
            <a:avLst/>
          </a:prstGeom>
        </p:spPr>
      </p:pic>
      <p:pic>
        <p:nvPicPr>
          <p:cNvPr id="2" name="Picture 1">
            <a:extLst>
              <a:ext uri="{FF2B5EF4-FFF2-40B4-BE49-F238E27FC236}">
                <a16:creationId xmlns:a16="http://schemas.microsoft.com/office/drawing/2014/main" id="{EF057F37-4775-4089-93CC-4850A2C1730C}"/>
              </a:ext>
            </a:extLst>
          </p:cNvPr>
          <p:cNvPicPr>
            <a:picLocks noChangeAspect="1"/>
          </p:cNvPicPr>
          <p:nvPr/>
        </p:nvPicPr>
        <p:blipFill rotWithShape="1">
          <a:blip r:embed="rId11"/>
          <a:srcRect l="758" t="3212" r="36459" b="10150"/>
          <a:stretch/>
        </p:blipFill>
        <p:spPr>
          <a:xfrm>
            <a:off x="2825953" y="0"/>
            <a:ext cx="6035040" cy="4937760"/>
          </a:xfrm>
          <a:prstGeom prst="rect">
            <a:avLst/>
          </a:prstGeom>
        </p:spPr>
      </p:pic>
      <p:sp>
        <p:nvSpPr>
          <p:cNvPr id="6" name="TextBox 5">
            <a:extLst>
              <a:ext uri="{FF2B5EF4-FFF2-40B4-BE49-F238E27FC236}">
                <a16:creationId xmlns:a16="http://schemas.microsoft.com/office/drawing/2014/main" id="{815BAD2B-E61E-4D92-A226-018AEAEDF57D}"/>
              </a:ext>
            </a:extLst>
          </p:cNvPr>
          <p:cNvSpPr txBox="1"/>
          <p:nvPr/>
        </p:nvSpPr>
        <p:spPr>
          <a:xfrm>
            <a:off x="2276764" y="5410349"/>
            <a:ext cx="7638472" cy="738664"/>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tx1">
                    <a:lumMod val="65000"/>
                    <a:lumOff val="35000"/>
                  </a:schemeClr>
                </a:solidFill>
                <a:effectLst/>
                <a:uLnTx/>
                <a:uFillTx/>
                <a:latin typeface="Roboto Condensed"/>
                <a:ea typeface="Roboto Condensed"/>
                <a:cs typeface="Roboto Condensed"/>
                <a:sym typeface="Roboto Condensed"/>
              </a:rPr>
              <a:t>COMPLEXUL ENERGETIC OLTENIA PRESENTATION</a:t>
            </a:r>
          </a:p>
          <a:p>
            <a:pPr marL="0" marR="0" lvl="0" indent="0" algn="ctr" defTabSz="914400" eaLnBrk="1" fontAlgn="auto" latinLnBrk="0" hangingPunct="1">
              <a:lnSpc>
                <a:spcPct val="100000"/>
              </a:lnSpc>
              <a:spcBef>
                <a:spcPts val="0"/>
              </a:spcBef>
              <a:spcAft>
                <a:spcPts val="0"/>
              </a:spcAft>
              <a:buClrTx/>
              <a:buSzTx/>
              <a:buFontTx/>
              <a:buNone/>
              <a:tabLst/>
              <a:defRPr/>
            </a:pPr>
            <a:r>
              <a:rPr lang="en-US" sz="1600" b="1" kern="0" dirty="0">
                <a:solidFill>
                  <a:schemeClr val="tx1">
                    <a:lumMod val="65000"/>
                    <a:lumOff val="35000"/>
                  </a:schemeClr>
                </a:solidFill>
                <a:latin typeface="Roboto Condensed"/>
                <a:ea typeface="Roboto Condensed"/>
                <a:cs typeface="Roboto Condensed"/>
                <a:sym typeface="Roboto Condensed"/>
              </a:rPr>
              <a:t>- PLANNED DEVELOPMENT OF CE OLTENIA -</a:t>
            </a:r>
            <a:endParaRPr kumimoji="0" lang="en-US" sz="1600" b="1" i="0" u="none" strike="noStrike" kern="0" cap="none" spc="0" normalizeH="0" baseline="0" noProof="0" dirty="0">
              <a:ln>
                <a:noFill/>
              </a:ln>
              <a:solidFill>
                <a:schemeClr val="tx1">
                  <a:lumMod val="65000"/>
                  <a:lumOff val="35000"/>
                </a:schemeClr>
              </a:solidFill>
              <a:effectLst/>
              <a:uLnTx/>
              <a:uFillTx/>
              <a:latin typeface="Roboto Condensed"/>
              <a:ea typeface="Roboto Condensed"/>
              <a:cs typeface="Roboto Condensed"/>
              <a:sym typeface="Roboto Condensed"/>
            </a:endParaRPr>
          </a:p>
          <a:p>
            <a:pPr>
              <a:lnSpc>
                <a:spcPct val="100000"/>
              </a:lnSpc>
              <a:spcAft>
                <a:spcPts val="600"/>
              </a:spcAft>
              <a:buSzPct val="100000"/>
            </a:pPr>
            <a:endParaRPr lang="en-US" sz="1600" dirty="0" err="1"/>
          </a:p>
        </p:txBody>
      </p:sp>
    </p:spTree>
    <p:extLst>
      <p:ext uri="{BB962C8B-B14F-4D97-AF65-F5344CB8AC3E}">
        <p14:creationId xmlns:p14="http://schemas.microsoft.com/office/powerpoint/2010/main" val="665986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DDCAF16-A7AE-4370-8CB8-46B7AECED6BC}"/>
              </a:ext>
            </a:extLst>
          </p:cNvPr>
          <p:cNvGraphicFramePr>
            <a:graphicFrameLocks noChangeAspect="1"/>
          </p:cNvGraphicFramePr>
          <p:nvPr>
            <p:custDataLst>
              <p:tags r:id="rId2"/>
            </p:custDataLst>
            <p:extLst>
              <p:ext uri="{D42A27DB-BD31-4B8C-83A1-F6EECF244321}">
                <p14:modId xmlns:p14="http://schemas.microsoft.com/office/powerpoint/2010/main" val="14250912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539" name="think-cell Slide" r:id="rId24" imgW="473" imgH="473" progId="TCLayout.ActiveDocument.1">
                  <p:embed/>
                </p:oleObj>
              </mc:Choice>
              <mc:Fallback>
                <p:oleObj name="think-cell Slide" r:id="rId24" imgW="473" imgH="473" progId="TCLayout.ActiveDocument.1">
                  <p:embed/>
                  <p:pic>
                    <p:nvPicPr>
                      <p:cNvPr id="0" name=""/>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23460E9-12C2-4FFF-BB3D-C929FC0848CD}"/>
              </a:ext>
            </a:extLst>
          </p:cNvPr>
          <p:cNvSpPr>
            <a:spLocks noGrp="1"/>
          </p:cNvSpPr>
          <p:nvPr>
            <p:ph type="title"/>
          </p:nvPr>
        </p:nvSpPr>
        <p:spPr/>
        <p:txBody>
          <a:bodyPr vert="horz">
            <a:normAutofit/>
          </a:bodyPr>
          <a:lstStyle/>
          <a:p>
            <a:r>
              <a:rPr lang="en-GB" sz="2400" dirty="0"/>
              <a:t>Overview of Complexul Energetic Oltenia (CE Oltenia)</a:t>
            </a:r>
          </a:p>
        </p:txBody>
      </p:sp>
      <p:graphicFrame>
        <p:nvGraphicFramePr>
          <p:cNvPr id="41" name="Chart 40">
            <a:extLst>
              <a:ext uri="{FF2B5EF4-FFF2-40B4-BE49-F238E27FC236}">
                <a16:creationId xmlns:a16="http://schemas.microsoft.com/office/drawing/2014/main" id="{3DC93040-E7B0-4335-930B-1DA4EC87C986}"/>
              </a:ext>
            </a:extLst>
          </p:cNvPr>
          <p:cNvGraphicFramePr/>
          <p:nvPr>
            <p:custDataLst>
              <p:tags r:id="rId3"/>
            </p:custDataLst>
            <p:extLst>
              <p:ext uri="{D42A27DB-BD31-4B8C-83A1-F6EECF244321}">
                <p14:modId xmlns:p14="http://schemas.microsoft.com/office/powerpoint/2010/main" val="3941109239"/>
              </p:ext>
            </p:extLst>
          </p:nvPr>
        </p:nvGraphicFramePr>
        <p:xfrm>
          <a:off x="4424363" y="1801813"/>
          <a:ext cx="3022600" cy="3022600"/>
        </p:xfrm>
        <a:graphic>
          <a:graphicData uri="http://schemas.openxmlformats.org/drawingml/2006/chart">
            <c:chart xmlns:c="http://schemas.openxmlformats.org/drawingml/2006/chart" xmlns:r="http://schemas.openxmlformats.org/officeDocument/2006/relationships" r:id="rId26"/>
          </a:graphicData>
        </a:graphic>
      </p:graphicFrame>
      <p:cxnSp>
        <p:nvCxnSpPr>
          <p:cNvPr id="66" name="Straight Connector 65">
            <a:extLst>
              <a:ext uri="{FF2B5EF4-FFF2-40B4-BE49-F238E27FC236}">
                <a16:creationId xmlns:a16="http://schemas.microsoft.com/office/drawing/2014/main" id="{0CA123D0-155D-45B2-BB96-AFF71A91F41A}"/>
              </a:ext>
            </a:extLst>
          </p:cNvPr>
          <p:cNvCxnSpPr/>
          <p:nvPr>
            <p:custDataLst>
              <p:tags r:id="rId4"/>
            </p:custDataLst>
          </p:nvPr>
        </p:nvCxnSpPr>
        <p:spPr bwMode="auto">
          <a:xfrm flipV="1">
            <a:off x="4573588" y="4244975"/>
            <a:ext cx="0" cy="49213"/>
          </a:xfrm>
          <a:prstGeom prst="line">
            <a:avLst/>
          </a:prstGeom>
          <a:ln w="6350" cap="sq"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8D9DC1E2-6999-4406-A5B2-488F45E8A3D5}"/>
              </a:ext>
            </a:extLst>
          </p:cNvPr>
          <p:cNvCxnSpPr/>
          <p:nvPr>
            <p:custDataLst>
              <p:tags r:id="rId5"/>
            </p:custDataLst>
          </p:nvPr>
        </p:nvCxnSpPr>
        <p:spPr bwMode="auto">
          <a:xfrm flipV="1">
            <a:off x="4573588" y="4119563"/>
            <a:ext cx="182562" cy="125412"/>
          </a:xfrm>
          <a:prstGeom prst="line">
            <a:avLst/>
          </a:prstGeom>
          <a:ln w="6350" cap="sq"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CC8D5BD6-4132-451B-8026-C13AFB6A5B5B}"/>
              </a:ext>
            </a:extLst>
          </p:cNvPr>
          <p:cNvCxnSpPr/>
          <p:nvPr>
            <p:custDataLst>
              <p:tags r:id="rId6"/>
            </p:custDataLst>
          </p:nvPr>
        </p:nvCxnSpPr>
        <p:spPr bwMode="auto">
          <a:xfrm flipV="1">
            <a:off x="4522788" y="4057650"/>
            <a:ext cx="193675" cy="117475"/>
          </a:xfrm>
          <a:prstGeom prst="line">
            <a:avLst/>
          </a:prstGeom>
          <a:ln w="6350" cap="sq"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6" name="Text Placeholder 2">
            <a:extLst>
              <a:ext uri="{FF2B5EF4-FFF2-40B4-BE49-F238E27FC236}">
                <a16:creationId xmlns:a16="http://schemas.microsoft.com/office/drawing/2014/main" id="{FE09DCB6-32F3-4432-BEC8-C47F831C01FE}"/>
              </a:ext>
            </a:extLst>
          </p:cNvPr>
          <p:cNvSpPr>
            <a:spLocks noGrp="1"/>
          </p:cNvSpPr>
          <p:nvPr>
            <p:custDataLst>
              <p:tags r:id="rId7"/>
            </p:custDataLst>
          </p:nvPr>
        </p:nvSpPr>
        <p:spPr bwMode="auto">
          <a:xfrm>
            <a:off x="4191000" y="2722563"/>
            <a:ext cx="338138"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r">
              <a:spcBef>
                <a:spcPct val="0"/>
              </a:spcBef>
              <a:spcAft>
                <a:spcPct val="0"/>
              </a:spcAft>
            </a:pPr>
            <a:fld id="{B4BF0E62-4E5F-46D0-850C-CECF421D87F6}" type="datetime'''''''H''yd''''''r''''''''''''''''''''''o'''''''''''''''">
              <a:rPr lang="en-GB" altLang="en-US" sz="1000" smtClean="0"/>
              <a:pPr lvl="1" algn="r">
                <a:spcBef>
                  <a:spcPct val="0"/>
                </a:spcBef>
                <a:spcAft>
                  <a:spcPct val="0"/>
                </a:spcAft>
              </a:pPr>
              <a:t>Hydro</a:t>
            </a:fld>
            <a:endParaRPr lang="en-GB" sz="1000" dirty="0"/>
          </a:p>
        </p:txBody>
      </p:sp>
      <p:sp>
        <p:nvSpPr>
          <p:cNvPr id="19" name="Text Placeholder 2">
            <a:extLst>
              <a:ext uri="{FF2B5EF4-FFF2-40B4-BE49-F238E27FC236}">
                <a16:creationId xmlns:a16="http://schemas.microsoft.com/office/drawing/2014/main" id="{95617C04-CE87-4049-958D-95C51FF419C4}"/>
              </a:ext>
            </a:extLst>
          </p:cNvPr>
          <p:cNvSpPr>
            <a:spLocks noGrp="1"/>
          </p:cNvSpPr>
          <p:nvPr>
            <p:custDataLst>
              <p:tags r:id="rId8"/>
            </p:custDataLst>
          </p:nvPr>
        </p:nvSpPr>
        <p:spPr bwMode="gray">
          <a:xfrm>
            <a:off x="4721225" y="2824956"/>
            <a:ext cx="3984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0638" tIns="0" rIns="20638"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ctr">
              <a:spcBef>
                <a:spcPct val="0"/>
              </a:spcBef>
              <a:spcAft>
                <a:spcPct val="0"/>
              </a:spcAft>
            </a:pPr>
            <a:r>
              <a:rPr lang="ro-RO" altLang="en-US" sz="1000" dirty="0">
                <a:solidFill>
                  <a:schemeClr val="bg1"/>
                </a:solidFill>
              </a:rPr>
              <a:t>29,01%</a:t>
            </a:r>
            <a:endParaRPr lang="en-GB" sz="1000" dirty="0">
              <a:solidFill>
                <a:schemeClr val="bg1"/>
              </a:solidFill>
            </a:endParaRPr>
          </a:p>
        </p:txBody>
      </p:sp>
      <p:sp>
        <p:nvSpPr>
          <p:cNvPr id="20" name="Text Placeholder 2">
            <a:extLst>
              <a:ext uri="{FF2B5EF4-FFF2-40B4-BE49-F238E27FC236}">
                <a16:creationId xmlns:a16="http://schemas.microsoft.com/office/drawing/2014/main" id="{158E1B30-6610-4947-AED1-4B1607DBB1CC}"/>
              </a:ext>
            </a:extLst>
          </p:cNvPr>
          <p:cNvSpPr>
            <a:spLocks noGrp="1"/>
          </p:cNvSpPr>
          <p:nvPr>
            <p:custDataLst>
              <p:tags r:id="rId9"/>
            </p:custDataLst>
          </p:nvPr>
        </p:nvSpPr>
        <p:spPr bwMode="gray">
          <a:xfrm>
            <a:off x="6054725" y="1992313"/>
            <a:ext cx="3984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0638" tIns="0" rIns="20638"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ctr">
              <a:spcBef>
                <a:spcPct val="0"/>
              </a:spcBef>
              <a:spcAft>
                <a:spcPct val="0"/>
              </a:spcAft>
            </a:pPr>
            <a:r>
              <a:rPr lang="ro-RO" altLang="en-US" sz="1000" dirty="0">
                <a:solidFill>
                  <a:schemeClr val="bg1"/>
                </a:solidFill>
              </a:rPr>
              <a:t>20,78%</a:t>
            </a:r>
          </a:p>
          <a:p>
            <a:pPr lvl="1" algn="ctr">
              <a:spcBef>
                <a:spcPct val="0"/>
              </a:spcBef>
              <a:spcAft>
                <a:spcPct val="0"/>
              </a:spcAft>
            </a:pPr>
            <a:endParaRPr lang="en-GB" sz="1000" dirty="0">
              <a:solidFill>
                <a:schemeClr val="bg1"/>
              </a:solidFill>
            </a:endParaRPr>
          </a:p>
        </p:txBody>
      </p:sp>
      <p:sp>
        <p:nvSpPr>
          <p:cNvPr id="21" name="Text Placeholder 2">
            <a:extLst>
              <a:ext uri="{FF2B5EF4-FFF2-40B4-BE49-F238E27FC236}">
                <a16:creationId xmlns:a16="http://schemas.microsoft.com/office/drawing/2014/main" id="{719D5CD0-FDE7-4FB4-8DB8-DD3A22DB6AB0}"/>
              </a:ext>
            </a:extLst>
          </p:cNvPr>
          <p:cNvSpPr>
            <a:spLocks noGrp="1"/>
          </p:cNvSpPr>
          <p:nvPr>
            <p:custDataLst>
              <p:tags r:id="rId10"/>
            </p:custDataLst>
          </p:nvPr>
        </p:nvSpPr>
        <p:spPr bwMode="gray">
          <a:xfrm>
            <a:off x="6967538" y="3236913"/>
            <a:ext cx="3984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0638" tIns="0" rIns="20638"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ctr">
              <a:spcBef>
                <a:spcPct val="0"/>
              </a:spcBef>
              <a:spcAft>
                <a:spcPct val="0"/>
              </a:spcAft>
            </a:pPr>
            <a:r>
              <a:rPr lang="ro-RO" sz="1000" dirty="0">
                <a:solidFill>
                  <a:schemeClr val="bg1"/>
                </a:solidFill>
              </a:rPr>
              <a:t>16,55%</a:t>
            </a:r>
          </a:p>
          <a:p>
            <a:pPr lvl="1" algn="ctr">
              <a:spcBef>
                <a:spcPct val="0"/>
              </a:spcBef>
              <a:spcAft>
                <a:spcPct val="0"/>
              </a:spcAft>
            </a:pPr>
            <a:endParaRPr lang="en-GB" sz="1000" dirty="0">
              <a:solidFill>
                <a:schemeClr val="bg1"/>
              </a:solidFill>
            </a:endParaRPr>
          </a:p>
        </p:txBody>
      </p:sp>
      <p:sp>
        <p:nvSpPr>
          <p:cNvPr id="40" name="Text Placeholder 2">
            <a:extLst>
              <a:ext uri="{FF2B5EF4-FFF2-40B4-BE49-F238E27FC236}">
                <a16:creationId xmlns:a16="http://schemas.microsoft.com/office/drawing/2014/main" id="{FF43B7A6-901A-4C73-A83D-44A497AD6C8A}"/>
              </a:ext>
            </a:extLst>
          </p:cNvPr>
          <p:cNvSpPr>
            <a:spLocks noGrp="1"/>
          </p:cNvSpPr>
          <p:nvPr>
            <p:custDataLst>
              <p:tags r:id="rId11"/>
            </p:custDataLst>
          </p:nvPr>
        </p:nvSpPr>
        <p:spPr bwMode="auto">
          <a:xfrm>
            <a:off x="4929188" y="4583113"/>
            <a:ext cx="288925"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r">
              <a:spcBef>
                <a:spcPct val="0"/>
              </a:spcBef>
              <a:spcAft>
                <a:spcPct val="0"/>
              </a:spcAft>
            </a:pPr>
            <a:fld id="{6EBC6551-9AA9-4D8D-8401-4CA01D9D5548}" type="datetime'''''''''''''''W''''i''''''n''''''''''d'''''''''''">
              <a:rPr lang="en-GB" altLang="en-US" sz="1000" smtClean="0"/>
              <a:pPr lvl="1" algn="r">
                <a:spcBef>
                  <a:spcPct val="0"/>
                </a:spcBef>
                <a:spcAft>
                  <a:spcPct val="0"/>
                </a:spcAft>
              </a:pPr>
              <a:t>Wind</a:t>
            </a:fld>
            <a:endParaRPr lang="en-GB" sz="1000" dirty="0"/>
          </a:p>
        </p:txBody>
      </p:sp>
      <p:sp>
        <p:nvSpPr>
          <p:cNvPr id="17" name="Text Placeholder 2">
            <a:extLst>
              <a:ext uri="{FF2B5EF4-FFF2-40B4-BE49-F238E27FC236}">
                <a16:creationId xmlns:a16="http://schemas.microsoft.com/office/drawing/2014/main" id="{816CBD89-81D3-4235-B8E0-AA78855EFBC6}"/>
              </a:ext>
            </a:extLst>
          </p:cNvPr>
          <p:cNvSpPr>
            <a:spLocks noGrp="1"/>
          </p:cNvSpPr>
          <p:nvPr>
            <p:custDataLst>
              <p:tags r:id="rId12"/>
            </p:custDataLst>
          </p:nvPr>
        </p:nvSpPr>
        <p:spPr bwMode="auto">
          <a:xfrm>
            <a:off x="6242050" y="1735138"/>
            <a:ext cx="4365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spcBef>
                <a:spcPct val="0"/>
              </a:spcBef>
              <a:spcAft>
                <a:spcPct val="0"/>
              </a:spcAft>
            </a:pPr>
            <a:fld id="{DB6B1B47-191C-4C68-BA2F-56B50AE7AD0C}" type="datetime'''''''''''''N''''u''''''''''''''c''l''ear'''''''''''''''">
              <a:rPr lang="en-GB" altLang="en-US" sz="1000" smtClean="0"/>
              <a:pPr lvl="1">
                <a:spcBef>
                  <a:spcPct val="0"/>
                </a:spcBef>
                <a:spcAft>
                  <a:spcPct val="0"/>
                </a:spcAft>
              </a:pPr>
              <a:t>Nuclear</a:t>
            </a:fld>
            <a:endParaRPr lang="en-GB" sz="1000" dirty="0"/>
          </a:p>
        </p:txBody>
      </p:sp>
      <p:sp>
        <p:nvSpPr>
          <p:cNvPr id="18" name="Text Placeholder 2">
            <a:extLst>
              <a:ext uri="{FF2B5EF4-FFF2-40B4-BE49-F238E27FC236}">
                <a16:creationId xmlns:a16="http://schemas.microsoft.com/office/drawing/2014/main" id="{94B89FBC-2B39-4590-8E41-F85C407135B4}"/>
              </a:ext>
            </a:extLst>
          </p:cNvPr>
          <p:cNvSpPr>
            <a:spLocks noGrp="1"/>
          </p:cNvSpPr>
          <p:nvPr>
            <p:custDataLst>
              <p:tags r:id="rId13"/>
            </p:custDataLst>
          </p:nvPr>
        </p:nvSpPr>
        <p:spPr bwMode="auto">
          <a:xfrm>
            <a:off x="7410450" y="3236913"/>
            <a:ext cx="260350"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spcBef>
                <a:spcPct val="0"/>
              </a:spcBef>
              <a:spcAft>
                <a:spcPct val="0"/>
              </a:spcAft>
            </a:pPr>
            <a:fld id="{31BB1C3C-F5AC-4919-80AB-7CEED96688D7}" type="datetime'C''''''''''oa''l'''''''''''''''''''''''''">
              <a:rPr lang="en-GB" altLang="en-US" sz="1000" smtClean="0"/>
              <a:pPr lvl="1">
                <a:spcBef>
                  <a:spcPct val="0"/>
                </a:spcBef>
                <a:spcAft>
                  <a:spcPct val="0"/>
                </a:spcAft>
              </a:pPr>
              <a:t>Coal</a:t>
            </a:fld>
            <a:endParaRPr lang="en-GB" sz="1000" dirty="0"/>
          </a:p>
        </p:txBody>
      </p:sp>
      <p:sp>
        <p:nvSpPr>
          <p:cNvPr id="36" name="Text Placeholder 2">
            <a:extLst>
              <a:ext uri="{FF2B5EF4-FFF2-40B4-BE49-F238E27FC236}">
                <a16:creationId xmlns:a16="http://schemas.microsoft.com/office/drawing/2014/main" id="{C0FC9ADD-E951-40F0-A8EE-738E4377ED87}"/>
              </a:ext>
            </a:extLst>
          </p:cNvPr>
          <p:cNvSpPr>
            <a:spLocks noGrp="1"/>
          </p:cNvSpPr>
          <p:nvPr>
            <p:custDataLst>
              <p:tags r:id="rId14"/>
            </p:custDataLst>
          </p:nvPr>
        </p:nvSpPr>
        <p:spPr bwMode="auto">
          <a:xfrm>
            <a:off x="6402388" y="4695825"/>
            <a:ext cx="231775"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spcBef>
                <a:spcPct val="0"/>
              </a:spcBef>
              <a:spcAft>
                <a:spcPct val="0"/>
              </a:spcAft>
            </a:pPr>
            <a:fld id="{719E44EB-9602-4EBC-956A-7F10CB9E5AF3}" type="datetime'''''''''''G''''''a''''''''s'''''''''''''''''''''''''''''''''''">
              <a:rPr lang="en-GB" altLang="en-US" sz="1000" smtClean="0"/>
              <a:pPr lvl="1">
                <a:spcBef>
                  <a:spcPct val="0"/>
                </a:spcBef>
                <a:spcAft>
                  <a:spcPct val="0"/>
                </a:spcAft>
              </a:pPr>
              <a:t>Gas</a:t>
            </a:fld>
            <a:endParaRPr lang="en-GB" sz="1000" dirty="0"/>
          </a:p>
        </p:txBody>
      </p:sp>
      <p:sp>
        <p:nvSpPr>
          <p:cNvPr id="35" name="Text Placeholder 2">
            <a:extLst>
              <a:ext uri="{FF2B5EF4-FFF2-40B4-BE49-F238E27FC236}">
                <a16:creationId xmlns:a16="http://schemas.microsoft.com/office/drawing/2014/main" id="{15C4AD0B-0BBD-4A75-B2C4-6C361DB214B0}"/>
              </a:ext>
            </a:extLst>
          </p:cNvPr>
          <p:cNvSpPr>
            <a:spLocks noGrp="1"/>
          </p:cNvSpPr>
          <p:nvPr>
            <p:custDataLst>
              <p:tags r:id="rId15"/>
            </p:custDataLst>
          </p:nvPr>
        </p:nvSpPr>
        <p:spPr bwMode="gray">
          <a:xfrm>
            <a:off x="6180138" y="4427538"/>
            <a:ext cx="3984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0638" tIns="0" rIns="20638"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ctr">
              <a:spcBef>
                <a:spcPct val="0"/>
              </a:spcBef>
              <a:spcAft>
                <a:spcPct val="0"/>
              </a:spcAft>
            </a:pPr>
            <a:r>
              <a:rPr lang="ro-RO" altLang="en-US" sz="1000" dirty="0"/>
              <a:t>18,17%</a:t>
            </a:r>
          </a:p>
          <a:p>
            <a:pPr lvl="1" algn="ctr">
              <a:spcBef>
                <a:spcPct val="0"/>
              </a:spcBef>
              <a:spcAft>
                <a:spcPct val="0"/>
              </a:spcAft>
            </a:pPr>
            <a:endParaRPr lang="en-GB" sz="1000" dirty="0"/>
          </a:p>
        </p:txBody>
      </p:sp>
      <p:sp>
        <p:nvSpPr>
          <p:cNvPr id="39" name="Text Placeholder 2">
            <a:extLst>
              <a:ext uri="{FF2B5EF4-FFF2-40B4-BE49-F238E27FC236}">
                <a16:creationId xmlns:a16="http://schemas.microsoft.com/office/drawing/2014/main" id="{F1322BD4-2A20-4E34-A705-7B610C993C2E}"/>
              </a:ext>
            </a:extLst>
          </p:cNvPr>
          <p:cNvSpPr>
            <a:spLocks noGrp="1"/>
          </p:cNvSpPr>
          <p:nvPr>
            <p:custDataLst>
              <p:tags r:id="rId16"/>
            </p:custDataLst>
          </p:nvPr>
        </p:nvSpPr>
        <p:spPr bwMode="gray">
          <a:xfrm>
            <a:off x="5102225" y="4313238"/>
            <a:ext cx="398463"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20638" tIns="0" rIns="20638"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ctr">
              <a:spcBef>
                <a:spcPct val="0"/>
              </a:spcBef>
              <a:spcAft>
                <a:spcPct val="0"/>
              </a:spcAft>
            </a:pPr>
            <a:r>
              <a:rPr lang="ro-RO" altLang="en-US" sz="1000" dirty="0">
                <a:solidFill>
                  <a:schemeClr val="bg1"/>
                </a:solidFill>
              </a:rPr>
              <a:t>13,63%</a:t>
            </a:r>
          </a:p>
        </p:txBody>
      </p:sp>
      <p:sp>
        <p:nvSpPr>
          <p:cNvPr id="43" name="Text Placeholder 2">
            <a:extLst>
              <a:ext uri="{FF2B5EF4-FFF2-40B4-BE49-F238E27FC236}">
                <a16:creationId xmlns:a16="http://schemas.microsoft.com/office/drawing/2014/main" id="{B24C7542-A133-4F12-8AEA-DFCCB3D6F7A3}"/>
              </a:ext>
            </a:extLst>
          </p:cNvPr>
          <p:cNvSpPr>
            <a:spLocks noGrp="1"/>
          </p:cNvSpPr>
          <p:nvPr>
            <p:custDataLst>
              <p:tags r:id="rId17"/>
            </p:custDataLst>
          </p:nvPr>
        </p:nvSpPr>
        <p:spPr bwMode="gray">
          <a:xfrm>
            <a:off x="4740275" y="3943350"/>
            <a:ext cx="328613" cy="152400"/>
          </a:xfrm>
          <a:prstGeom prst="rect">
            <a:avLst/>
          </a:prstGeom>
          <a:solidFill>
            <a:srgbClr val="FFCF48"/>
          </a:solidFill>
          <a:ln>
            <a:noFill/>
          </a:ln>
        </p:spPr>
        <p:txBody>
          <a:bodyPr vert="horz" wrap="none" lIns="20638" tIns="0" rIns="20638"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ctr">
              <a:spcBef>
                <a:spcPct val="0"/>
              </a:spcBef>
              <a:spcAft>
                <a:spcPct val="0"/>
              </a:spcAft>
            </a:pPr>
            <a:fld id="{65EB8952-51C4-4C70-88B3-1E5B44D5B82A}" type="datetime'''''''1'''''''',''5''''''''%'''''''">
              <a:rPr lang="en-GB" altLang="en-US" sz="1000" smtClean="0"/>
              <a:pPr lvl="1" algn="ctr">
                <a:spcBef>
                  <a:spcPct val="0"/>
                </a:spcBef>
                <a:spcAft>
                  <a:spcPct val="0"/>
                </a:spcAft>
              </a:pPr>
              <a:t>1,5%</a:t>
            </a:fld>
            <a:endParaRPr lang="en-GB" sz="1000" dirty="0"/>
          </a:p>
        </p:txBody>
      </p:sp>
      <p:sp>
        <p:nvSpPr>
          <p:cNvPr id="44" name="Text Placeholder 2">
            <a:extLst>
              <a:ext uri="{FF2B5EF4-FFF2-40B4-BE49-F238E27FC236}">
                <a16:creationId xmlns:a16="http://schemas.microsoft.com/office/drawing/2014/main" id="{044A6EFC-54A0-41BD-A3D8-64F2DB3DF6E0}"/>
              </a:ext>
            </a:extLst>
          </p:cNvPr>
          <p:cNvSpPr>
            <a:spLocks noGrp="1"/>
          </p:cNvSpPr>
          <p:nvPr>
            <p:custDataLst>
              <p:tags r:id="rId18"/>
            </p:custDataLst>
          </p:nvPr>
        </p:nvSpPr>
        <p:spPr bwMode="auto">
          <a:xfrm>
            <a:off x="4425950" y="4294188"/>
            <a:ext cx="295275"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r">
              <a:spcBef>
                <a:spcPct val="0"/>
              </a:spcBef>
              <a:spcAft>
                <a:spcPct val="0"/>
              </a:spcAft>
            </a:pPr>
            <a:fld id="{66CDFC87-F890-4919-A7D0-2BDE699DE4C2}" type="datetime'''''''''''''''''''Sol''''''''ar'">
              <a:rPr lang="en-GB" altLang="en-US" sz="1000" smtClean="0"/>
              <a:pPr lvl="1" algn="r">
                <a:spcBef>
                  <a:spcPct val="0"/>
                </a:spcBef>
                <a:spcAft>
                  <a:spcPct val="0"/>
                </a:spcAft>
              </a:pPr>
              <a:t>Solar</a:t>
            </a:fld>
            <a:endParaRPr lang="en-GB" sz="1000" dirty="0"/>
          </a:p>
        </p:txBody>
      </p:sp>
      <p:sp>
        <p:nvSpPr>
          <p:cNvPr id="47" name="Text Placeholder 2">
            <a:extLst>
              <a:ext uri="{FF2B5EF4-FFF2-40B4-BE49-F238E27FC236}">
                <a16:creationId xmlns:a16="http://schemas.microsoft.com/office/drawing/2014/main" id="{11346AEC-4375-4468-B74B-0CBE6BD492AA}"/>
              </a:ext>
            </a:extLst>
          </p:cNvPr>
          <p:cNvSpPr>
            <a:spLocks noGrp="1"/>
          </p:cNvSpPr>
          <p:nvPr>
            <p:custDataLst>
              <p:tags r:id="rId19"/>
            </p:custDataLst>
          </p:nvPr>
        </p:nvSpPr>
        <p:spPr bwMode="gray">
          <a:xfrm>
            <a:off x="4864100" y="3790950"/>
            <a:ext cx="328613" cy="152400"/>
          </a:xfrm>
          <a:prstGeom prst="rect">
            <a:avLst/>
          </a:prstGeom>
          <a:solidFill>
            <a:srgbClr val="D62E1C"/>
          </a:solidFill>
          <a:ln>
            <a:noFill/>
          </a:ln>
        </p:spPr>
        <p:txBody>
          <a:bodyPr vert="horz" wrap="none" lIns="20638" tIns="0" rIns="20638"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ctr">
              <a:spcBef>
                <a:spcPct val="0"/>
              </a:spcBef>
              <a:spcAft>
                <a:spcPct val="0"/>
              </a:spcAft>
            </a:pPr>
            <a:fld id="{7E0436A3-9510-409C-8EE5-4CBBED7F1D95}" type="datetime'''''''''''''''''''''''''0,''''''2''''''''''''''''''%'">
              <a:rPr lang="en-GB" altLang="en-US" sz="1000" smtClean="0">
                <a:solidFill>
                  <a:schemeClr val="bg1"/>
                </a:solidFill>
              </a:rPr>
              <a:pPr lvl="1" algn="ctr">
                <a:spcBef>
                  <a:spcPct val="0"/>
                </a:spcBef>
                <a:spcAft>
                  <a:spcPct val="0"/>
                </a:spcAft>
              </a:pPr>
              <a:t>0,2%</a:t>
            </a:fld>
            <a:endParaRPr lang="en-GB" sz="1000" dirty="0">
              <a:solidFill>
                <a:schemeClr val="bg1"/>
              </a:solidFill>
            </a:endParaRPr>
          </a:p>
        </p:txBody>
      </p:sp>
      <p:sp>
        <p:nvSpPr>
          <p:cNvPr id="48" name="Text Placeholder 2">
            <a:extLst>
              <a:ext uri="{FF2B5EF4-FFF2-40B4-BE49-F238E27FC236}">
                <a16:creationId xmlns:a16="http://schemas.microsoft.com/office/drawing/2014/main" id="{0AF64C15-8AC3-49D4-9999-E074017A7104}"/>
              </a:ext>
            </a:extLst>
          </p:cNvPr>
          <p:cNvSpPr>
            <a:spLocks noGrp="1"/>
          </p:cNvSpPr>
          <p:nvPr>
            <p:custDataLst>
              <p:tags r:id="rId20"/>
            </p:custDataLst>
          </p:nvPr>
        </p:nvSpPr>
        <p:spPr bwMode="auto">
          <a:xfrm>
            <a:off x="4037013" y="4141788"/>
            <a:ext cx="485775"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r">
              <a:spcBef>
                <a:spcPct val="0"/>
              </a:spcBef>
              <a:spcAft>
                <a:spcPct val="0"/>
              </a:spcAft>
            </a:pPr>
            <a:fld id="{3101E168-F29D-4D6D-9CA0-1BFC4516F012}" type="datetime'''''B''''''io''''''''''''m''''a''''s''''''s'''''''''''''">
              <a:rPr lang="en-GB" altLang="en-US" sz="1000" smtClean="0"/>
              <a:pPr lvl="1" algn="r">
                <a:spcBef>
                  <a:spcPct val="0"/>
                </a:spcBef>
                <a:spcAft>
                  <a:spcPct val="0"/>
                </a:spcAft>
              </a:pPr>
              <a:t>Biomass</a:t>
            </a:fld>
            <a:endParaRPr lang="en-GB" sz="1000" dirty="0"/>
          </a:p>
        </p:txBody>
      </p:sp>
      <p:sp>
        <p:nvSpPr>
          <p:cNvPr id="51" name="Text Placeholder 2">
            <a:extLst>
              <a:ext uri="{FF2B5EF4-FFF2-40B4-BE49-F238E27FC236}">
                <a16:creationId xmlns:a16="http://schemas.microsoft.com/office/drawing/2014/main" id="{B9A7DC7C-5DD6-4B2C-B8BB-8EE036424313}"/>
              </a:ext>
            </a:extLst>
          </p:cNvPr>
          <p:cNvSpPr>
            <a:spLocks noGrp="1"/>
          </p:cNvSpPr>
          <p:nvPr>
            <p:custDataLst>
              <p:tags r:id="rId21"/>
            </p:custDataLst>
          </p:nvPr>
        </p:nvSpPr>
        <p:spPr bwMode="gray">
          <a:xfrm>
            <a:off x="5103813" y="3638550"/>
            <a:ext cx="328613" cy="152400"/>
          </a:xfrm>
          <a:prstGeom prst="rect">
            <a:avLst/>
          </a:prstGeom>
          <a:solidFill>
            <a:srgbClr val="821A1A"/>
          </a:solidFill>
          <a:ln>
            <a:noFill/>
          </a:ln>
        </p:spPr>
        <p:txBody>
          <a:bodyPr vert="horz" wrap="none" lIns="20638" tIns="0" rIns="20638"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ctr">
              <a:spcBef>
                <a:spcPct val="0"/>
              </a:spcBef>
              <a:spcAft>
                <a:spcPct val="0"/>
              </a:spcAft>
            </a:pPr>
            <a:fld id="{669F9B37-665B-4FB8-8D10-8B96E73AD9B1}" type="datetime'''''''''''0'''''',''''''''''''0''''''''''''''%'''">
              <a:rPr lang="en-GB" altLang="en-US" sz="1000" smtClean="0">
                <a:solidFill>
                  <a:schemeClr val="bg1"/>
                </a:solidFill>
              </a:rPr>
              <a:pPr lvl="1" algn="ctr">
                <a:spcBef>
                  <a:spcPct val="0"/>
                </a:spcBef>
                <a:spcAft>
                  <a:spcPct val="0"/>
                </a:spcAft>
              </a:pPr>
              <a:t>0,0%</a:t>
            </a:fld>
            <a:endParaRPr lang="en-GB" sz="1000" dirty="0">
              <a:solidFill>
                <a:schemeClr val="bg1"/>
              </a:solidFill>
            </a:endParaRPr>
          </a:p>
        </p:txBody>
      </p:sp>
      <p:sp>
        <p:nvSpPr>
          <p:cNvPr id="52" name="Text Placeholder 2">
            <a:extLst>
              <a:ext uri="{FF2B5EF4-FFF2-40B4-BE49-F238E27FC236}">
                <a16:creationId xmlns:a16="http://schemas.microsoft.com/office/drawing/2014/main" id="{CF9AE5E0-F5EF-4656-B943-7B5E2BB4DB04}"/>
              </a:ext>
            </a:extLst>
          </p:cNvPr>
          <p:cNvSpPr>
            <a:spLocks noGrp="1"/>
          </p:cNvSpPr>
          <p:nvPr>
            <p:custDataLst>
              <p:tags r:id="rId22"/>
            </p:custDataLst>
          </p:nvPr>
        </p:nvSpPr>
        <p:spPr bwMode="auto">
          <a:xfrm>
            <a:off x="4259263" y="3989388"/>
            <a:ext cx="268288" cy="1524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r">
              <a:spcBef>
                <a:spcPct val="0"/>
              </a:spcBef>
              <a:spcAft>
                <a:spcPct val="0"/>
              </a:spcAft>
            </a:pPr>
            <a:fld id="{3E2686DE-B0CB-4554-A03C-7678241C1CA1}" type="datetime'''''''''''''''H''''''F''''O'''''''''''''">
              <a:rPr lang="en-GB" altLang="en-US" sz="1000" smtClean="0"/>
              <a:pPr lvl="1" algn="r">
                <a:spcBef>
                  <a:spcPct val="0"/>
                </a:spcBef>
                <a:spcAft>
                  <a:spcPct val="0"/>
                </a:spcAft>
              </a:pPr>
              <a:t>HFO</a:t>
            </a:fld>
            <a:endParaRPr lang="en-GB" sz="1000" dirty="0"/>
          </a:p>
        </p:txBody>
      </p:sp>
      <p:sp>
        <p:nvSpPr>
          <p:cNvPr id="70" name="TextBox 69">
            <a:extLst>
              <a:ext uri="{FF2B5EF4-FFF2-40B4-BE49-F238E27FC236}">
                <a16:creationId xmlns:a16="http://schemas.microsoft.com/office/drawing/2014/main" id="{1E783076-D9C3-4BAF-BDCA-77F6875A611D}"/>
              </a:ext>
            </a:extLst>
          </p:cNvPr>
          <p:cNvSpPr txBox="1"/>
          <p:nvPr/>
        </p:nvSpPr>
        <p:spPr>
          <a:xfrm>
            <a:off x="4384611" y="1295855"/>
            <a:ext cx="3088433" cy="369332"/>
          </a:xfrm>
          <a:prstGeom prst="rect">
            <a:avLst/>
          </a:prstGeom>
          <a:noFill/>
        </p:spPr>
        <p:txBody>
          <a:bodyPr wrap="square" lIns="0" tIns="0" rIns="0" bIns="0" rtlCol="0">
            <a:spAutoFit/>
          </a:bodyPr>
          <a:lstStyle/>
          <a:p>
            <a:pPr algn="ctr">
              <a:lnSpc>
                <a:spcPct val="100000"/>
              </a:lnSpc>
              <a:spcAft>
                <a:spcPts val="600"/>
              </a:spcAft>
              <a:buSzPct val="100000"/>
            </a:pPr>
            <a:r>
              <a:rPr lang="en-GB" sz="1200" b="1" dirty="0"/>
              <a:t>MARKET SHARE IN ELECTRICITY PRODUCTION IN ROMANIA 20</a:t>
            </a:r>
            <a:r>
              <a:rPr lang="ro-RO" sz="1200" b="1" dirty="0"/>
              <a:t>20</a:t>
            </a:r>
            <a:endParaRPr lang="en-GB" sz="1200" b="1" dirty="0"/>
          </a:p>
        </p:txBody>
      </p:sp>
      <p:sp>
        <p:nvSpPr>
          <p:cNvPr id="71" name="TextBox 70">
            <a:extLst>
              <a:ext uri="{FF2B5EF4-FFF2-40B4-BE49-F238E27FC236}">
                <a16:creationId xmlns:a16="http://schemas.microsoft.com/office/drawing/2014/main" id="{7C5C7423-F0EC-4614-83AF-5636C35A50DA}"/>
              </a:ext>
            </a:extLst>
          </p:cNvPr>
          <p:cNvSpPr txBox="1"/>
          <p:nvPr/>
        </p:nvSpPr>
        <p:spPr>
          <a:xfrm>
            <a:off x="6970418" y="2170564"/>
            <a:ext cx="1538624"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cs typeface="Arial" panose="020B0604020202020204" pitchFamily="34" charset="0"/>
              </a:rPr>
              <a:t>Market share of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cs typeface="Arial" panose="020B0604020202020204" pitchFamily="34" charset="0"/>
              </a:rPr>
              <a:t>CE OLTENIA </a:t>
            </a:r>
          </a:p>
          <a:p>
            <a:pPr marL="0" marR="0" lvl="0" indent="0" algn="ctr" defTabSz="914400" eaLnBrk="1" fontAlgn="auto" latinLnBrk="0" hangingPunct="1">
              <a:lnSpc>
                <a:spcPct val="100000"/>
              </a:lnSpc>
              <a:spcBef>
                <a:spcPts val="0"/>
              </a:spcBef>
              <a:spcAft>
                <a:spcPts val="0"/>
              </a:spcAft>
              <a:buClrTx/>
              <a:buSzTx/>
              <a:buFontTx/>
              <a:buNone/>
              <a:tabLst/>
              <a:defRPr/>
            </a:pPr>
            <a:r>
              <a:rPr lang="ro-RO" sz="1200" b="1" kern="0" dirty="0">
                <a:solidFill>
                  <a:prstClr val="black"/>
                </a:solidFill>
                <a:cs typeface="Arial" panose="020B0604020202020204" pitchFamily="34" charset="0"/>
              </a:rPr>
              <a:t>16.5</a:t>
            </a:r>
            <a:r>
              <a:rPr kumimoji="0" lang="en-GB" sz="1200" b="1" i="0" u="none" strike="noStrike" kern="0" cap="none" spc="0" normalizeH="0" baseline="0" noProof="0" dirty="0">
                <a:ln>
                  <a:noFill/>
                </a:ln>
                <a:solidFill>
                  <a:prstClr val="black"/>
                </a:solidFill>
                <a:effectLst/>
                <a:uLnTx/>
                <a:uFillTx/>
                <a:cs typeface="Arial" panose="020B0604020202020204" pitchFamily="34" charset="0"/>
              </a:rPr>
              <a:t>%</a:t>
            </a:r>
          </a:p>
        </p:txBody>
      </p:sp>
      <p:sp>
        <p:nvSpPr>
          <p:cNvPr id="73" name="Shape 580">
            <a:extLst>
              <a:ext uri="{FF2B5EF4-FFF2-40B4-BE49-F238E27FC236}">
                <a16:creationId xmlns:a16="http://schemas.microsoft.com/office/drawing/2014/main" id="{01AF3CC8-C0A3-47F4-8F5C-847F2F3B56E5}"/>
              </a:ext>
            </a:extLst>
          </p:cNvPr>
          <p:cNvSpPr/>
          <p:nvPr/>
        </p:nvSpPr>
        <p:spPr>
          <a:xfrm>
            <a:off x="442912" y="1043001"/>
            <a:ext cx="3594101" cy="3501465"/>
          </a:xfrm>
          <a:prstGeom prst="homePlate">
            <a:avLst>
              <a:gd name="adj" fmla="val 11894"/>
            </a:avLst>
          </a:prstGeom>
          <a:solidFill>
            <a:schemeClr val="accent1">
              <a:lumMod val="20000"/>
              <a:lumOff val="80000"/>
            </a:schemeClr>
          </a:solidFill>
          <a:ln>
            <a:noFill/>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Roboto Condensed"/>
              <a:ea typeface="Roboto Condensed"/>
              <a:cs typeface="Roboto Condensed"/>
              <a:sym typeface="Roboto Condensed"/>
            </a:endParaRPr>
          </a:p>
        </p:txBody>
      </p:sp>
      <p:sp>
        <p:nvSpPr>
          <p:cNvPr id="74" name="Shape 582">
            <a:extLst>
              <a:ext uri="{FF2B5EF4-FFF2-40B4-BE49-F238E27FC236}">
                <a16:creationId xmlns:a16="http://schemas.microsoft.com/office/drawing/2014/main" id="{053D463E-9939-4B55-B200-6664C8E475A8}"/>
              </a:ext>
            </a:extLst>
          </p:cNvPr>
          <p:cNvSpPr txBox="1"/>
          <p:nvPr/>
        </p:nvSpPr>
        <p:spPr>
          <a:xfrm>
            <a:off x="584326" y="1182465"/>
            <a:ext cx="3031935" cy="2608481"/>
          </a:xfrm>
          <a:prstGeom prst="rect">
            <a:avLst/>
          </a:prstGeom>
          <a:noFill/>
          <a:ln>
            <a:noFill/>
          </a:ln>
        </p:spPr>
        <p:txBody>
          <a:bodyPr spcFirstLastPara="1" wrap="square" lIns="0" tIns="0" rIns="0" bIns="0" anchor="t" anchorCtr="0">
            <a:noAutofit/>
          </a:bodyPr>
          <a:lstStyle/>
          <a:p>
            <a:pPr>
              <a:defRPr/>
            </a:pPr>
            <a:r>
              <a:rPr kumimoji="0" lang="en-GB" sz="1200" b="1" i="1" u="sng" strike="noStrike" kern="0" cap="none" spc="0" normalizeH="0" baseline="0" noProof="0" dirty="0">
                <a:ln>
                  <a:noFill/>
                </a:ln>
                <a:solidFill>
                  <a:prstClr val="black"/>
                </a:solidFill>
                <a:effectLst/>
                <a:uLnTx/>
                <a:uFillTx/>
                <a:cs typeface="Arial" panose="020B0604020202020204" pitchFamily="34" charset="0"/>
              </a:rPr>
              <a:t>LIGNITE </a:t>
            </a:r>
            <a:r>
              <a:rPr lang="en-GB" sz="1200" b="1" i="1" u="sng" kern="0" dirty="0">
                <a:solidFill>
                  <a:prstClr val="black"/>
                </a:solidFill>
                <a:cs typeface="Arial" panose="020B0604020202020204" pitchFamily="34" charset="0"/>
              </a:rPr>
              <a:t>PRODUCTION</a:t>
            </a:r>
            <a:endParaRPr kumimoji="0" lang="en-GB" sz="1200" b="1" i="1" u="sng" strike="noStrike" kern="0" cap="none" spc="0" normalizeH="0" baseline="0" noProof="0" dirty="0">
              <a:ln>
                <a:noFill/>
              </a:ln>
              <a:solidFill>
                <a:prstClr val="black"/>
              </a:solidFill>
              <a:effectLst/>
              <a:uLnTx/>
              <a:uFillTx/>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GB" sz="1200" b="1" i="1" u="sng" kern="0" dirty="0">
              <a:solidFill>
                <a:prstClr val="black"/>
              </a:solidFill>
              <a:cs typeface="Arial" panose="020B0604020202020204" pitchFamily="34" charset="0"/>
            </a:endParaRPr>
          </a:p>
          <a:p>
            <a:pPr marL="171450" indent="-171450">
              <a:buFont typeface="Arial" panose="020B0604020202020204" pitchFamily="34" charset="0"/>
              <a:buChar char="•"/>
              <a:defRPr/>
            </a:pPr>
            <a:r>
              <a:rPr kumimoji="0" lang="en-GB" sz="1200" b="1" i="0" u="none" strike="noStrike" kern="0" cap="none" spc="0" normalizeH="0" baseline="0" noProof="0" dirty="0">
                <a:ln>
                  <a:noFill/>
                </a:ln>
                <a:solidFill>
                  <a:prstClr val="black"/>
                </a:solidFill>
                <a:effectLst/>
                <a:uLnTx/>
                <a:uFillTx/>
                <a:cs typeface="Arial" panose="020B0604020202020204" pitchFamily="34" charset="0"/>
              </a:rPr>
              <a:t>9 mining </a:t>
            </a:r>
            <a:r>
              <a:rPr kumimoji="0" lang="en-GB" sz="1200" b="1" i="0" u="none" strike="noStrike" kern="0" cap="none" spc="0" normalizeH="0" baseline="0" noProof="0" dirty="0">
                <a:ln>
                  <a:noFill/>
                </a:ln>
                <a:effectLst/>
                <a:uLnTx/>
                <a:uFillTx/>
                <a:cs typeface="Arial" panose="020B0604020202020204" pitchFamily="34" charset="0"/>
              </a:rPr>
              <a:t>pits</a:t>
            </a:r>
            <a:r>
              <a:rPr kumimoji="0" lang="en-GB" sz="1200" b="1" i="0" u="none" strike="noStrike" kern="0" cap="none" spc="0" normalizeH="0" baseline="0" noProof="0" dirty="0">
                <a:ln>
                  <a:noFill/>
                </a:ln>
                <a:solidFill>
                  <a:srgbClr val="FF0000"/>
                </a:solidFill>
                <a:effectLst/>
                <a:uLnTx/>
                <a:uFillTx/>
                <a:cs typeface="Arial" panose="020B0604020202020204" pitchFamily="34" charset="0"/>
              </a:rPr>
              <a:t> </a:t>
            </a:r>
            <a:r>
              <a:rPr kumimoji="0" lang="en-GB" sz="1200" b="1" i="0" u="none" strike="noStrike" kern="0" cap="none" spc="0" normalizeH="0" baseline="0" noProof="0" dirty="0">
                <a:ln>
                  <a:noFill/>
                </a:ln>
                <a:solidFill>
                  <a:prstClr val="black"/>
                </a:solidFill>
                <a:effectLst/>
                <a:uLnTx/>
                <a:uFillTx/>
                <a:cs typeface="Arial" panose="020B0604020202020204" pitchFamily="34" charset="0"/>
              </a:rPr>
              <a:t>in </a:t>
            </a:r>
            <a:r>
              <a:rPr kumimoji="0" lang="en-GB" sz="1200" b="1" i="0" u="none" strike="noStrike" kern="0" cap="none" spc="0" normalizeH="0" baseline="0" noProof="0" dirty="0" err="1">
                <a:ln>
                  <a:noFill/>
                </a:ln>
                <a:solidFill>
                  <a:prstClr val="black"/>
                </a:solidFill>
                <a:effectLst/>
                <a:uLnTx/>
                <a:uFillTx/>
                <a:cs typeface="Arial" panose="020B0604020202020204" pitchFamily="34" charset="0"/>
              </a:rPr>
              <a:t>Gorj</a:t>
            </a:r>
            <a:r>
              <a:rPr kumimoji="0" lang="en-GB" sz="1200" b="1" i="0" u="none" strike="noStrike" kern="0" cap="none" spc="0" normalizeH="0" baseline="0" noProof="0" dirty="0">
                <a:ln>
                  <a:noFill/>
                </a:ln>
                <a:solidFill>
                  <a:prstClr val="black"/>
                </a:solidFill>
                <a:effectLst/>
                <a:uLnTx/>
                <a:uFillTx/>
                <a:cs typeface="Arial" panose="020B0604020202020204" pitchFamily="34" charset="0"/>
              </a:rPr>
              <a:t> </a:t>
            </a:r>
            <a:r>
              <a:rPr lang="en-GB" sz="1200" b="1" kern="0" dirty="0">
                <a:solidFill>
                  <a:prstClr val="black"/>
                </a:solidFill>
                <a:cs typeface="Arial" panose="020B0604020202020204" pitchFamily="34" charset="0"/>
              </a:rPr>
              <a:t>&amp;</a:t>
            </a:r>
            <a:r>
              <a:rPr kumimoji="0" lang="en-GB" sz="1200" b="1" i="0" u="none" strike="noStrike" kern="0" cap="none" spc="0" normalizeH="0" baseline="0" noProof="0" dirty="0">
                <a:ln>
                  <a:noFill/>
                </a:ln>
                <a:solidFill>
                  <a:prstClr val="black"/>
                </a:solidFill>
                <a:effectLst/>
                <a:uLnTx/>
                <a:uFillTx/>
                <a:cs typeface="Arial" panose="020B0604020202020204" pitchFamily="34" charset="0"/>
              </a:rPr>
              <a:t> </a:t>
            </a:r>
            <a:r>
              <a:rPr kumimoji="0" lang="en-GB" sz="1200" b="1" i="0" u="none" strike="noStrike" kern="0" cap="none" spc="0" normalizeH="0" baseline="0" noProof="0" dirty="0" err="1">
                <a:ln>
                  <a:noFill/>
                </a:ln>
                <a:solidFill>
                  <a:prstClr val="black"/>
                </a:solidFill>
                <a:effectLst/>
                <a:uLnTx/>
                <a:uFillTx/>
                <a:cs typeface="Arial" panose="020B0604020202020204" pitchFamily="34" charset="0"/>
              </a:rPr>
              <a:t>Mehedinți</a:t>
            </a:r>
            <a:endParaRPr kumimoji="0" lang="en-GB" sz="1200" b="1" i="0" u="none" strike="noStrike" kern="0" cap="none" spc="0" normalizeH="0" baseline="0" noProof="0" dirty="0">
              <a:ln>
                <a:noFill/>
              </a:ln>
              <a:solidFill>
                <a:prstClr val="black"/>
              </a:solidFill>
              <a:effectLst/>
              <a:uLnTx/>
              <a:uFillTx/>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GB" sz="1200" b="1" i="1" u="sng" kern="0" dirty="0">
              <a:solidFill>
                <a:prstClr val="black"/>
              </a:solidFill>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1200" b="1" i="1" u="sng" kern="0" dirty="0">
                <a:solidFill>
                  <a:prstClr val="black"/>
                </a:solidFill>
                <a:cs typeface="Arial" panose="020B0604020202020204" pitchFamily="34" charset="0"/>
              </a:rPr>
              <a:t>ELECTRICITY PRODUCTION</a:t>
            </a:r>
            <a:endParaRPr kumimoji="0" lang="en-GB" sz="1200" b="1" i="1" u="sng" strike="noStrike" kern="0" cap="none" spc="0" normalizeH="0" baseline="0" noProof="0" dirty="0">
              <a:ln>
                <a:noFill/>
              </a:ln>
              <a:solidFill>
                <a:prstClr val="black"/>
              </a:solidFill>
              <a:effectLst/>
              <a:uLnTx/>
              <a:uFillTx/>
              <a:cs typeface="Arial" panose="020B0604020202020204" pitchFamily="34" charset="0"/>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0" cap="none" spc="0" normalizeH="0" baseline="0" noProof="0" dirty="0">
                <a:ln>
                  <a:noFill/>
                </a:ln>
                <a:solidFill>
                  <a:prstClr val="black"/>
                </a:solidFill>
                <a:effectLst/>
                <a:uLnTx/>
                <a:uFillTx/>
                <a:cs typeface="Arial" panose="020B0604020202020204" pitchFamily="34" charset="0"/>
              </a:rPr>
              <a:t> Total installed capacity 3570 MW</a:t>
            </a:r>
          </a:p>
          <a:p>
            <a:pPr marL="182563" marR="0" lvl="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cs typeface="Arial" panose="020B0604020202020204" pitchFamily="34" charset="0"/>
              </a:rPr>
              <a:t>- TPP Rovinari: 1,320 MW (4 x 330 MW)</a:t>
            </a:r>
          </a:p>
          <a:p>
            <a:pPr marL="182563" marR="0" lvl="0" defTabSz="914400" eaLnBrk="1" fontAlgn="auto" latinLnBrk="0" hangingPunct="1">
              <a:lnSpc>
                <a:spcPct val="100000"/>
              </a:lnSpc>
              <a:spcBef>
                <a:spcPts val="0"/>
              </a:spcBef>
              <a:spcAft>
                <a:spcPts val="0"/>
              </a:spcAft>
              <a:buClrTx/>
              <a:buSzTx/>
              <a:buFontTx/>
              <a:buChar char="-"/>
              <a:tabLst/>
              <a:defRPr/>
            </a:pPr>
            <a:r>
              <a:rPr kumimoji="0" lang="en-GB" sz="1200" b="0" i="0" u="none" strike="noStrike" kern="0" cap="none" spc="0" normalizeH="0" baseline="0" noProof="0" dirty="0">
                <a:ln>
                  <a:noFill/>
                </a:ln>
                <a:solidFill>
                  <a:prstClr val="black"/>
                </a:solidFill>
                <a:effectLst/>
                <a:uLnTx/>
                <a:uFillTx/>
                <a:cs typeface="Arial" panose="020B0604020202020204" pitchFamily="34" charset="0"/>
              </a:rPr>
              <a:t> TPP Turceni: 1,320 MW (4 x 330 MW)</a:t>
            </a:r>
          </a:p>
          <a:p>
            <a:pPr marL="182563" marR="0" lvl="0" defTabSz="914400" eaLnBrk="1" fontAlgn="auto" latinLnBrk="0" hangingPunct="1">
              <a:lnSpc>
                <a:spcPct val="100000"/>
              </a:lnSpc>
              <a:spcBef>
                <a:spcPts val="0"/>
              </a:spcBef>
              <a:spcAft>
                <a:spcPts val="0"/>
              </a:spcAft>
              <a:buClrTx/>
              <a:buSzTx/>
              <a:buFontTx/>
              <a:buChar char="-"/>
              <a:tabLst/>
              <a:defRPr/>
            </a:pPr>
            <a:r>
              <a:rPr kumimoji="0" lang="en-GB" sz="1200" b="0" i="0" u="none" strike="noStrike" kern="0" cap="none" spc="0" normalizeH="0" baseline="0" noProof="0" dirty="0">
                <a:ln>
                  <a:noFill/>
                </a:ln>
                <a:solidFill>
                  <a:prstClr val="black"/>
                </a:solidFill>
                <a:effectLst/>
                <a:uLnTx/>
                <a:uFillTx/>
                <a:cs typeface="Arial" panose="020B0604020202020204" pitchFamily="34" charset="0"/>
              </a:rPr>
              <a:t> TPP Ișalnița: 630 MW (2 x 315 MW)</a:t>
            </a:r>
          </a:p>
          <a:p>
            <a:pPr marL="182563" marR="0" lvl="0" defTabSz="914400" eaLnBrk="1" fontAlgn="auto" latinLnBrk="0" hangingPunct="1">
              <a:lnSpc>
                <a:spcPct val="100000"/>
              </a:lnSpc>
              <a:spcBef>
                <a:spcPts val="0"/>
              </a:spcBef>
              <a:spcAft>
                <a:spcPts val="0"/>
              </a:spcAft>
              <a:buClrTx/>
              <a:buSzTx/>
              <a:buFontTx/>
              <a:buChar char="-"/>
              <a:tabLst/>
              <a:defRPr/>
            </a:pPr>
            <a:r>
              <a:rPr kumimoji="0" lang="en-GB" sz="1200" b="0" i="0" u="none" strike="noStrike" kern="0" cap="none" spc="0" normalizeH="0" baseline="0" noProof="0" dirty="0">
                <a:ln>
                  <a:noFill/>
                </a:ln>
                <a:solidFill>
                  <a:prstClr val="black"/>
                </a:solidFill>
                <a:effectLst/>
                <a:uLnTx/>
                <a:uFillTx/>
                <a:cs typeface="Arial" panose="020B0604020202020204" pitchFamily="34" charset="0"/>
              </a:rPr>
              <a:t> TPP Craiova: 300 MW (2 x 150 MW cogeneration)</a:t>
            </a:r>
          </a:p>
          <a:p>
            <a:pPr marL="171450" lvl="0" indent="-171450">
              <a:buFont typeface="Arial" panose="020B0604020202020204" pitchFamily="34" charset="0"/>
              <a:buChar char="•"/>
            </a:pPr>
            <a:r>
              <a:rPr lang="en-GB" sz="1200" b="1" kern="0" dirty="0">
                <a:solidFill>
                  <a:prstClr val="black"/>
                </a:solidFill>
                <a:cs typeface="Arial" panose="020B0604020202020204" pitchFamily="34" charset="0"/>
              </a:rPr>
              <a:t>All plants are aut</a:t>
            </a:r>
            <a:r>
              <a:rPr lang="en-GB" sz="1200" b="1" kern="0" dirty="0">
                <a:cs typeface="Arial" panose="020B0604020202020204" pitchFamily="34" charset="0"/>
              </a:rPr>
              <a:t>horis</a:t>
            </a:r>
            <a:r>
              <a:rPr lang="en-GB" sz="1200" b="1" kern="0" dirty="0">
                <a:solidFill>
                  <a:prstClr val="black"/>
                </a:solidFill>
                <a:cs typeface="Arial" panose="020B0604020202020204" pitchFamily="34" charset="0"/>
              </a:rPr>
              <a:t>ed in terms of environmental protection</a:t>
            </a:r>
          </a:p>
          <a:p>
            <a:pPr lvl="0"/>
            <a:endParaRPr kumimoji="0" lang="en-GB" sz="1200" b="0" i="0" u="none" strike="noStrike" kern="0" cap="none" spc="0" normalizeH="0" baseline="0" noProof="0" dirty="0">
              <a:ln>
                <a:noFill/>
              </a:ln>
              <a:solidFill>
                <a:prstClr val="white"/>
              </a:solidFill>
              <a:effectLst/>
              <a:uLnTx/>
              <a:uFillTx/>
              <a:ea typeface="Roboto Condensed"/>
              <a:cs typeface="Arial" panose="020B0604020202020204" pitchFamily="34" charset="0"/>
              <a:sym typeface="Roboto Condensed"/>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1" u="sng" strike="noStrike" kern="0" cap="none" spc="0" normalizeH="0" baseline="0" noProof="0" dirty="0">
                <a:ln>
                  <a:noFill/>
                </a:ln>
                <a:solidFill>
                  <a:prstClr val="black"/>
                </a:solidFill>
                <a:effectLst/>
                <a:uLnTx/>
                <a:uFillTx/>
                <a:ea typeface="Roboto Condensed"/>
                <a:cs typeface="Arial" panose="020B0604020202020204" pitchFamily="34" charset="0"/>
                <a:sym typeface="Roboto Condensed"/>
              </a:rPr>
              <a:t>THERMAL ENERGY PRODUCTION</a:t>
            </a:r>
          </a:p>
          <a:p>
            <a:pPr marL="171450" lvl="0" indent="-171450">
              <a:buFont typeface="Arial" panose="020B0604020202020204" pitchFamily="34" charset="0"/>
              <a:buChar char="•"/>
            </a:pPr>
            <a:r>
              <a:rPr lang="en-GB" sz="1200" kern="0" dirty="0">
                <a:solidFill>
                  <a:prstClr val="black"/>
                </a:solidFill>
                <a:ea typeface="Roboto Condensed"/>
                <a:cs typeface="Arial" panose="020B0604020202020204" pitchFamily="34" charset="0"/>
                <a:sym typeface="Roboto Condensed"/>
              </a:rPr>
              <a:t>It offers thermal energy to the city of Craiova for ~200,000 inhabitants</a:t>
            </a:r>
          </a:p>
          <a:p>
            <a:pPr marL="171450" lvl="0" indent="-171450">
              <a:buFont typeface="Arial" panose="020B0604020202020204" pitchFamily="34" charset="0"/>
              <a:buChar char="•"/>
            </a:pPr>
            <a:r>
              <a:rPr lang="en-GB" sz="1200" kern="0" dirty="0">
                <a:solidFill>
                  <a:prstClr val="black"/>
                </a:solidFill>
                <a:ea typeface="Roboto Condensed"/>
                <a:cs typeface="Arial" panose="020B0604020202020204" pitchFamily="34" charset="0"/>
                <a:sym typeface="Roboto Condensed"/>
              </a:rPr>
              <a:t>Average annual production 700,000 Gcal</a:t>
            </a:r>
            <a:endParaRPr kumimoji="0" lang="en-GB" sz="1400" b="0" i="0" u="none" strike="noStrike" kern="0" cap="none" spc="0" normalizeH="0" baseline="0" noProof="0" dirty="0">
              <a:ln>
                <a:noFill/>
              </a:ln>
              <a:solidFill>
                <a:prstClr val="white"/>
              </a:solidFill>
              <a:effectLst/>
              <a:uLnTx/>
              <a:uFillTx/>
              <a:ea typeface="Roboto Condensed"/>
              <a:cs typeface="Arial" panose="020B0604020202020204" pitchFamily="34" charset="0"/>
              <a:sym typeface="Roboto Condensed"/>
            </a:endParaRPr>
          </a:p>
        </p:txBody>
      </p:sp>
      <p:sp>
        <p:nvSpPr>
          <p:cNvPr id="77" name="Shape 577">
            <a:extLst>
              <a:ext uri="{FF2B5EF4-FFF2-40B4-BE49-F238E27FC236}">
                <a16:creationId xmlns:a16="http://schemas.microsoft.com/office/drawing/2014/main" id="{F7F33F8B-C78D-4FF8-AE47-589876D54021}"/>
              </a:ext>
            </a:extLst>
          </p:cNvPr>
          <p:cNvSpPr/>
          <p:nvPr/>
        </p:nvSpPr>
        <p:spPr>
          <a:xfrm flipH="1">
            <a:off x="8208962" y="1065168"/>
            <a:ext cx="3540125" cy="3503453"/>
          </a:xfrm>
          <a:prstGeom prst="homePlate">
            <a:avLst>
              <a:gd name="adj" fmla="val 11894"/>
            </a:avLst>
          </a:prstGeom>
          <a:solidFill>
            <a:schemeClr val="accent1">
              <a:lumMod val="20000"/>
              <a:lumOff val="80000"/>
            </a:schemeClr>
          </a:solidFill>
          <a:ln>
            <a:noFill/>
          </a:ln>
        </p:spPr>
        <p:txBody>
          <a:bodyPr spcFirstLastPara="1" wrap="square" lIns="121900" tIns="60933" rIns="121900" bIns="60933"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prstClr val="white"/>
              </a:solidFill>
              <a:effectLst/>
              <a:uLnTx/>
              <a:uFillTx/>
              <a:latin typeface="Roboto Condensed"/>
              <a:ea typeface="Roboto Condensed"/>
              <a:cs typeface="Roboto Condensed"/>
              <a:sym typeface="Roboto Condensed"/>
            </a:endParaRPr>
          </a:p>
        </p:txBody>
      </p:sp>
      <p:sp>
        <p:nvSpPr>
          <p:cNvPr id="78" name="Shape 584">
            <a:extLst>
              <a:ext uri="{FF2B5EF4-FFF2-40B4-BE49-F238E27FC236}">
                <a16:creationId xmlns:a16="http://schemas.microsoft.com/office/drawing/2014/main" id="{C66DED38-2D7B-4C98-8DA2-6D73391FB283}"/>
              </a:ext>
            </a:extLst>
          </p:cNvPr>
          <p:cNvSpPr txBox="1"/>
          <p:nvPr/>
        </p:nvSpPr>
        <p:spPr>
          <a:xfrm>
            <a:off x="8757276" y="1129480"/>
            <a:ext cx="2879020" cy="2551863"/>
          </a:xfrm>
          <a:prstGeom prst="rect">
            <a:avLst/>
          </a:prstGeom>
          <a:noFill/>
          <a:ln>
            <a:noFill/>
          </a:ln>
        </p:spPr>
        <p:txBody>
          <a:bodyPr spcFirstLastPara="1" wrap="square" lIns="0" tIns="0" rIns="0" bIns="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1" i="1" u="sng" strike="noStrike" kern="0" cap="none" spc="0" normalizeH="0" baseline="0" noProof="0" dirty="0">
              <a:ln>
                <a:noFill/>
              </a:ln>
              <a:solidFill>
                <a:prstClr val="black"/>
              </a:solidFill>
              <a:effectLst/>
              <a:uLnTx/>
              <a:uFillTx/>
              <a:cs typeface="Arial" panose="020B0604020202020204" pitchFamily="34" charset="0"/>
            </a:endParaRPr>
          </a:p>
          <a:p>
            <a:pPr>
              <a:lnSpc>
                <a:spcPts val="1900"/>
              </a:lnSpc>
              <a:spcBef>
                <a:spcPts val="600"/>
              </a:spcBef>
              <a:spcAft>
                <a:spcPts val="600"/>
              </a:spcAft>
            </a:pPr>
            <a:r>
              <a:rPr lang="en-GB" sz="1200" b="1" dirty="0">
                <a:solidFill>
                  <a:prstClr val="black"/>
                </a:solidFill>
                <a:cs typeface="Arial" panose="020B0604020202020204" pitchFamily="34" charset="0"/>
              </a:rPr>
              <a:t>The projected market share </a:t>
            </a:r>
            <a:r>
              <a:rPr lang="en-GB" sz="1200" dirty="0">
                <a:solidFill>
                  <a:prstClr val="black"/>
                </a:solidFill>
                <a:cs typeface="Arial" panose="020B0604020202020204" pitchFamily="34" charset="0"/>
              </a:rPr>
              <a:t>for coal-fired electricity production under the Integrated National Energy and Climate Change Plan  (INECP) varies from 17.5 </a:t>
            </a:r>
            <a:r>
              <a:rPr lang="en-GB" sz="1200" dirty="0" err="1">
                <a:solidFill>
                  <a:prstClr val="black"/>
                </a:solidFill>
                <a:cs typeface="Arial" panose="020B0604020202020204" pitchFamily="34" charset="0"/>
              </a:rPr>
              <a:t>TWh</a:t>
            </a:r>
            <a:r>
              <a:rPr lang="en-GB" sz="1200" dirty="0">
                <a:solidFill>
                  <a:prstClr val="black"/>
                </a:solidFill>
                <a:cs typeface="Arial" panose="020B0604020202020204" pitchFamily="34" charset="0"/>
              </a:rPr>
              <a:t> in 2020 (25% market share) to 11.9 </a:t>
            </a:r>
            <a:r>
              <a:rPr lang="en-GB" sz="1200" dirty="0" err="1">
                <a:solidFill>
                  <a:prstClr val="black"/>
                </a:solidFill>
                <a:cs typeface="Arial" panose="020B0604020202020204" pitchFamily="34" charset="0"/>
              </a:rPr>
              <a:t>TWh</a:t>
            </a:r>
            <a:r>
              <a:rPr lang="en-GB" sz="1200" dirty="0">
                <a:solidFill>
                  <a:prstClr val="black"/>
                </a:solidFill>
                <a:cs typeface="Arial" panose="020B0604020202020204" pitchFamily="34" charset="0"/>
              </a:rPr>
              <a:t> in 2030 (15% market share), or </a:t>
            </a:r>
            <a:r>
              <a:rPr lang="en-GB" sz="1200" b="1" dirty="0">
                <a:solidFill>
                  <a:prstClr val="black"/>
                </a:solidFill>
                <a:cs typeface="Arial" panose="020B0604020202020204" pitchFamily="34" charset="0"/>
              </a:rPr>
              <a:t>18-20% </a:t>
            </a:r>
            <a:r>
              <a:rPr lang="en-GB" sz="1200" dirty="0">
                <a:solidFill>
                  <a:prstClr val="black"/>
                </a:solidFill>
                <a:cs typeface="Arial" panose="020B0604020202020204" pitchFamily="34" charset="0"/>
              </a:rPr>
              <a:t>as the market share of </a:t>
            </a:r>
            <a:r>
              <a:rPr lang="en-GB" sz="1200" b="1" dirty="0">
                <a:solidFill>
                  <a:prstClr val="black"/>
                </a:solidFill>
                <a:cs typeface="Arial" panose="020B0604020202020204" pitchFamily="34" charset="0"/>
              </a:rPr>
              <a:t>CE Oltenia</a:t>
            </a:r>
            <a:endParaRPr lang="en-GB" sz="1200" dirty="0">
              <a:solidFill>
                <a:prstClr val="black"/>
              </a:solidFill>
              <a:cs typeface="Arial" panose="020B0604020202020204" pitchFamily="34" charset="0"/>
            </a:endParaRPr>
          </a:p>
          <a:p>
            <a:pPr marL="182563" marR="0" lvl="0" indent="-182563"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GB" sz="1200" b="1" kern="0" dirty="0">
              <a:solidFill>
                <a:prstClr val="black"/>
              </a:solidFill>
              <a:cs typeface="Arial" panose="020B0604020202020204" pitchFamily="34" charset="0"/>
            </a:endParaRPr>
          </a:p>
          <a:p>
            <a:pPr marL="182563" marR="0" lvl="0" indent="-182563"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200" b="1" kern="0" dirty="0">
                <a:solidFill>
                  <a:prstClr val="black"/>
                </a:solidFill>
                <a:cs typeface="Arial" panose="020B0604020202020204" pitchFamily="34" charset="0"/>
              </a:rPr>
              <a:t>Main shareholders:</a:t>
            </a:r>
            <a:endParaRPr kumimoji="0" lang="en-GB" sz="1200" b="1" i="0" u="none" strike="noStrike" kern="0" cap="none" spc="0" normalizeH="0" baseline="0" noProof="0" dirty="0">
              <a:ln>
                <a:noFill/>
              </a:ln>
              <a:solidFill>
                <a:prstClr val="black"/>
              </a:solidFill>
              <a:effectLst/>
              <a:uLnTx/>
              <a:uFillTx/>
              <a:cs typeface="Arial" panose="020B0604020202020204" pitchFamily="34" charset="0"/>
            </a:endParaRPr>
          </a:p>
          <a:p>
            <a:pPr marL="171450" indent="-171450" algn="l" rtl="0" eaLnBrk="1" fontAlgn="ctr" latinLnBrk="0" hangingPunct="1">
              <a:lnSpc>
                <a:spcPct val="117000"/>
              </a:lnSpc>
              <a:spcBef>
                <a:spcPts val="0"/>
              </a:spcBef>
              <a:spcAft>
                <a:spcPts val="0"/>
              </a:spcAft>
              <a:buFont typeface="Arial" panose="020B0604020202020204" pitchFamily="34" charset="0"/>
              <a:buChar char="•"/>
            </a:pPr>
            <a:r>
              <a:rPr lang="en-GB" sz="1200" b="0" i="0" u="none" strike="noStrike" kern="12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The Romanian State represented by the Ministry of Economy, Energy and Business Environment - 77%</a:t>
            </a:r>
          </a:p>
          <a:p>
            <a:pPr marL="171450" indent="-171450" algn="l" rtl="0" eaLnBrk="1" fontAlgn="ctr" latinLnBrk="0" hangingPunct="1">
              <a:lnSpc>
                <a:spcPct val="117000"/>
              </a:lnSpc>
              <a:spcBef>
                <a:spcPts val="0"/>
              </a:spcBef>
              <a:spcAft>
                <a:spcPts val="0"/>
              </a:spcAft>
              <a:buFont typeface="Arial" panose="020B0604020202020204" pitchFamily="34" charset="0"/>
              <a:buChar char="•"/>
            </a:pPr>
            <a:r>
              <a:rPr lang="en-GB" sz="1200" b="0" i="0" u="none" strike="noStrike" kern="1200" dirty="0" err="1">
                <a:solidFill>
                  <a:srgbClr val="000000"/>
                </a:solidFill>
                <a:effectLst/>
                <a:latin typeface="Arial" panose="020B0604020202020204" pitchFamily="34" charset="0"/>
                <a:ea typeface="Arial" panose="020B0604020202020204" pitchFamily="34" charset="0"/>
                <a:cs typeface="Times New Roman" panose="02020603050405020304" pitchFamily="18" charset="0"/>
              </a:rPr>
              <a:t>Fondul</a:t>
            </a:r>
            <a:r>
              <a:rPr lang="en-GB" sz="1200" b="0" i="0" u="none" strike="noStrike" kern="12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a:t>
            </a:r>
            <a:r>
              <a:rPr lang="en-GB" sz="1200" b="0" i="0" u="none" strike="noStrike" kern="1200" dirty="0" err="1">
                <a:solidFill>
                  <a:srgbClr val="000000"/>
                </a:solidFill>
                <a:effectLst/>
                <a:latin typeface="Arial" panose="020B0604020202020204" pitchFamily="34" charset="0"/>
                <a:ea typeface="Arial" panose="020B0604020202020204" pitchFamily="34" charset="0"/>
                <a:cs typeface="Times New Roman" panose="02020603050405020304" pitchFamily="18" charset="0"/>
              </a:rPr>
              <a:t>Proprietatea</a:t>
            </a:r>
            <a:r>
              <a:rPr lang="en-GB" sz="1200" b="0" i="0" u="none" strike="noStrike" kern="12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 S.A. </a:t>
            </a:r>
            <a:r>
              <a:rPr lang="en-GB" sz="1200" dirty="0">
                <a:solidFill>
                  <a:srgbClr val="000000"/>
                </a:solidFill>
                <a:latin typeface="Arial" panose="020B0604020202020204" pitchFamily="34" charset="0"/>
                <a:ea typeface="Arial" panose="020B0604020202020204" pitchFamily="34" charset="0"/>
                <a:cs typeface="Times New Roman" panose="02020603050405020304" pitchFamily="18" charset="0"/>
              </a:rPr>
              <a:t>– 22%</a:t>
            </a:r>
            <a:endParaRPr lang="en-US" sz="3200" b="0" i="0" u="none" strike="noStrike" dirty="0">
              <a:effectLst/>
              <a:latin typeface="Arial" panose="020B0604020202020204" pitchFamily="34" charset="0"/>
            </a:endParaRPr>
          </a:p>
          <a:p>
            <a:pPr marL="182563" marR="0" lvl="0" indent="-182563"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200" b="1" i="0" u="none" strike="noStrike" kern="0" cap="none" spc="0" normalizeH="0" baseline="0" noProof="0" dirty="0">
              <a:ln>
                <a:noFill/>
              </a:ln>
              <a:solidFill>
                <a:prstClr val="black"/>
              </a:solidFill>
              <a:effectLst/>
              <a:uLnTx/>
              <a:uFillTx/>
              <a:cs typeface="Arial" panose="020B0604020202020204" pitchFamily="34" charset="0"/>
            </a:endParaRPr>
          </a:p>
        </p:txBody>
      </p:sp>
      <p:sp>
        <p:nvSpPr>
          <p:cNvPr id="9" name="TextBox 8">
            <a:extLst>
              <a:ext uri="{FF2B5EF4-FFF2-40B4-BE49-F238E27FC236}">
                <a16:creationId xmlns:a16="http://schemas.microsoft.com/office/drawing/2014/main" id="{0B070ABA-2796-47F5-ABE1-3A030FEC1F0D}"/>
              </a:ext>
            </a:extLst>
          </p:cNvPr>
          <p:cNvSpPr txBox="1"/>
          <p:nvPr/>
        </p:nvSpPr>
        <p:spPr>
          <a:xfrm>
            <a:off x="6503922" y="6273281"/>
            <a:ext cx="2073406" cy="123111"/>
          </a:xfrm>
          <a:prstGeom prst="rect">
            <a:avLst/>
          </a:prstGeom>
          <a:noFill/>
        </p:spPr>
        <p:txBody>
          <a:bodyPr wrap="square" lIns="0" tIns="0" rIns="0" bIns="0" rtlCol="0">
            <a:spAutoFit/>
          </a:bodyPr>
          <a:lstStyle/>
          <a:p>
            <a:pPr>
              <a:lnSpc>
                <a:spcPct val="100000"/>
              </a:lnSpc>
              <a:spcAft>
                <a:spcPts val="600"/>
              </a:spcAft>
              <a:buSzPct val="100000"/>
            </a:pPr>
            <a:r>
              <a:rPr lang="en-US" sz="800" i="1" dirty="0"/>
              <a:t>*</a:t>
            </a:r>
            <a:endParaRPr lang="ro-RO" sz="800" i="1" dirty="0" err="1"/>
          </a:p>
        </p:txBody>
      </p:sp>
      <p:sp>
        <p:nvSpPr>
          <p:cNvPr id="3" name="Slide Number Placeholder 2">
            <a:extLst>
              <a:ext uri="{FF2B5EF4-FFF2-40B4-BE49-F238E27FC236}">
                <a16:creationId xmlns:a16="http://schemas.microsoft.com/office/drawing/2014/main" id="{A93A5D9A-640B-4597-AF1E-CA852120E9D4}"/>
              </a:ext>
            </a:extLst>
          </p:cNvPr>
          <p:cNvSpPr>
            <a:spLocks noGrp="1"/>
          </p:cNvSpPr>
          <p:nvPr>
            <p:ph type="sldNum" sz="quarter" idx="19"/>
          </p:nvPr>
        </p:nvSpPr>
        <p:spPr/>
        <p:txBody>
          <a:bodyPr/>
          <a:lstStyle/>
          <a:p>
            <a:fld id="{D5DAA9B6-6C4D-4276-91D2-0E29B005C0F9}" type="slidenum">
              <a:rPr lang="en-GB" smtClean="0"/>
              <a:pPr/>
              <a:t>2</a:t>
            </a:fld>
            <a:endParaRPr lang="en-GB"/>
          </a:p>
        </p:txBody>
      </p:sp>
      <p:sp>
        <p:nvSpPr>
          <p:cNvPr id="5" name="Footer Placeholder 4">
            <a:extLst>
              <a:ext uri="{FF2B5EF4-FFF2-40B4-BE49-F238E27FC236}">
                <a16:creationId xmlns:a16="http://schemas.microsoft.com/office/drawing/2014/main" id="{1C8019DF-E9E3-466D-9014-EFB7A7F4246B}"/>
              </a:ext>
            </a:extLst>
          </p:cNvPr>
          <p:cNvSpPr>
            <a:spLocks noGrp="1"/>
          </p:cNvSpPr>
          <p:nvPr>
            <p:ph type="ftr" sz="quarter" idx="18"/>
          </p:nvPr>
        </p:nvSpPr>
        <p:spPr/>
        <p:txBody>
          <a:bodyPr/>
          <a:lstStyle/>
          <a:p>
            <a:r>
              <a:rPr lang="en-GB" dirty="0" err="1"/>
              <a:t>Complexul</a:t>
            </a:r>
            <a:r>
              <a:rPr lang="en-GB" dirty="0"/>
              <a:t> Energetic </a:t>
            </a:r>
            <a:r>
              <a:rPr lang="en-GB" dirty="0" err="1"/>
              <a:t>Oltenia</a:t>
            </a:r>
            <a:r>
              <a:rPr lang="en-GB" dirty="0"/>
              <a:t> – Presentation</a:t>
            </a:r>
          </a:p>
        </p:txBody>
      </p:sp>
      <p:cxnSp>
        <p:nvCxnSpPr>
          <p:cNvPr id="38" name="Straight Connector 37">
            <a:extLst>
              <a:ext uri="{FF2B5EF4-FFF2-40B4-BE49-F238E27FC236}">
                <a16:creationId xmlns:a16="http://schemas.microsoft.com/office/drawing/2014/main" id="{7F3CE9D7-4F10-4861-9E13-52B70F6D670E}"/>
              </a:ext>
            </a:extLst>
          </p:cNvPr>
          <p:cNvCxnSpPr>
            <a:cxnSpLocks/>
          </p:cNvCxnSpPr>
          <p:nvPr/>
        </p:nvCxnSpPr>
        <p:spPr>
          <a:xfrm>
            <a:off x="442912" y="802569"/>
            <a:ext cx="11193384" cy="0"/>
          </a:xfrm>
          <a:prstGeom prst="line">
            <a:avLst/>
          </a:prstGeom>
          <a:ln/>
        </p:spPr>
        <p:style>
          <a:lnRef idx="1">
            <a:schemeClr val="accent2"/>
          </a:lnRef>
          <a:fillRef idx="0">
            <a:schemeClr val="accent2"/>
          </a:fillRef>
          <a:effectRef idx="0">
            <a:schemeClr val="accent2"/>
          </a:effectRef>
          <a:fontRef idx="minor">
            <a:schemeClr val="tx1"/>
          </a:fontRef>
        </p:style>
      </p:cxnSp>
      <p:graphicFrame>
        <p:nvGraphicFramePr>
          <p:cNvPr id="6" name="Table 5">
            <a:extLst>
              <a:ext uri="{FF2B5EF4-FFF2-40B4-BE49-F238E27FC236}">
                <a16:creationId xmlns:a16="http://schemas.microsoft.com/office/drawing/2014/main" id="{9393932A-E51A-4859-BCC2-78A03BA6EAD9}"/>
              </a:ext>
            </a:extLst>
          </p:cNvPr>
          <p:cNvGraphicFramePr>
            <a:graphicFrameLocks noGrp="1"/>
          </p:cNvGraphicFramePr>
          <p:nvPr>
            <p:extLst>
              <p:ext uri="{D42A27DB-BD31-4B8C-83A1-F6EECF244321}">
                <p14:modId xmlns:p14="http://schemas.microsoft.com/office/powerpoint/2010/main" val="1199305819"/>
              </p:ext>
            </p:extLst>
          </p:nvPr>
        </p:nvGraphicFramePr>
        <p:xfrm>
          <a:off x="2904117" y="4928214"/>
          <a:ext cx="6742544" cy="1738623"/>
        </p:xfrm>
        <a:graphic>
          <a:graphicData uri="http://schemas.openxmlformats.org/drawingml/2006/table">
            <a:tbl>
              <a:tblPr>
                <a:tableStyleId>{0E3FDE45-AF77-4B5C-9715-49D594BDF05E}</a:tableStyleId>
              </a:tblPr>
              <a:tblGrid>
                <a:gridCol w="2127418">
                  <a:extLst>
                    <a:ext uri="{9D8B030D-6E8A-4147-A177-3AD203B41FA5}">
                      <a16:colId xmlns:a16="http://schemas.microsoft.com/office/drawing/2014/main" val="2227438336"/>
                    </a:ext>
                  </a:extLst>
                </a:gridCol>
                <a:gridCol w="977926">
                  <a:extLst>
                    <a:ext uri="{9D8B030D-6E8A-4147-A177-3AD203B41FA5}">
                      <a16:colId xmlns:a16="http://schemas.microsoft.com/office/drawing/2014/main" val="3937666239"/>
                    </a:ext>
                  </a:extLst>
                </a:gridCol>
                <a:gridCol w="909300">
                  <a:extLst>
                    <a:ext uri="{9D8B030D-6E8A-4147-A177-3AD203B41FA5}">
                      <a16:colId xmlns:a16="http://schemas.microsoft.com/office/drawing/2014/main" val="1628143953"/>
                    </a:ext>
                  </a:extLst>
                </a:gridCol>
                <a:gridCol w="909300">
                  <a:extLst>
                    <a:ext uri="{9D8B030D-6E8A-4147-A177-3AD203B41FA5}">
                      <a16:colId xmlns:a16="http://schemas.microsoft.com/office/drawing/2014/main" val="326973428"/>
                    </a:ext>
                  </a:extLst>
                </a:gridCol>
                <a:gridCol w="909300">
                  <a:extLst>
                    <a:ext uri="{9D8B030D-6E8A-4147-A177-3AD203B41FA5}">
                      <a16:colId xmlns:a16="http://schemas.microsoft.com/office/drawing/2014/main" val="770779421"/>
                    </a:ext>
                  </a:extLst>
                </a:gridCol>
                <a:gridCol w="909300">
                  <a:extLst>
                    <a:ext uri="{9D8B030D-6E8A-4147-A177-3AD203B41FA5}">
                      <a16:colId xmlns:a16="http://schemas.microsoft.com/office/drawing/2014/main" val="1206769353"/>
                    </a:ext>
                  </a:extLst>
                </a:gridCol>
              </a:tblGrid>
              <a:tr h="150258">
                <a:tc>
                  <a:txBody>
                    <a:bodyPr/>
                    <a:lstStyle/>
                    <a:p>
                      <a:pPr algn="ctr" fontAlgn="ctr"/>
                      <a:r>
                        <a:rPr lang="en-US" sz="1200" b="1" u="none" strike="noStrike" dirty="0">
                          <a:effectLst/>
                        </a:rPr>
                        <a:t>KEY INDICATORS</a:t>
                      </a:r>
                      <a:endParaRPr lang="en-US" sz="1200" b="1" i="0" u="none" strike="noStrike" dirty="0">
                        <a:solidFill>
                          <a:srgbClr val="000000"/>
                        </a:solidFill>
                        <a:effectLst/>
                        <a:latin typeface="Arial" panose="020B0604020202020204" pitchFamily="34" charset="0"/>
                      </a:endParaRPr>
                    </a:p>
                  </a:txBody>
                  <a:tcPr marL="7620" marR="7620" marT="9525" marB="9525" anchor="ctr">
                    <a:solidFill>
                      <a:schemeClr val="accent1">
                        <a:lumMod val="40000"/>
                        <a:lumOff val="60000"/>
                      </a:schemeClr>
                    </a:solidFill>
                  </a:tcPr>
                </a:tc>
                <a:tc>
                  <a:txBody>
                    <a:bodyPr/>
                    <a:lstStyle/>
                    <a:p>
                      <a:pPr algn="ctr" fontAlgn="ctr"/>
                      <a:r>
                        <a:rPr lang="en-US" sz="1200" b="1" u="none" strike="noStrike" dirty="0">
                          <a:effectLst/>
                        </a:rPr>
                        <a:t>2017</a:t>
                      </a:r>
                      <a:endParaRPr lang="en-US" sz="1200" b="1" i="0" u="none" strike="noStrike" dirty="0">
                        <a:solidFill>
                          <a:srgbClr val="000000"/>
                        </a:solidFill>
                        <a:effectLst/>
                        <a:latin typeface="Arial" panose="020B0604020202020204" pitchFamily="34" charset="0"/>
                      </a:endParaRPr>
                    </a:p>
                  </a:txBody>
                  <a:tcPr marL="7620" marR="7620" marT="9525" marB="9525" anchor="ctr">
                    <a:solidFill>
                      <a:schemeClr val="accent1">
                        <a:lumMod val="40000"/>
                        <a:lumOff val="60000"/>
                      </a:schemeClr>
                    </a:solidFill>
                  </a:tcPr>
                </a:tc>
                <a:tc>
                  <a:txBody>
                    <a:bodyPr/>
                    <a:lstStyle/>
                    <a:p>
                      <a:pPr algn="ctr" fontAlgn="ctr"/>
                      <a:r>
                        <a:rPr lang="en-US" sz="1200" b="1" u="none" strike="noStrike" dirty="0">
                          <a:effectLst/>
                        </a:rPr>
                        <a:t>2018</a:t>
                      </a:r>
                      <a:endParaRPr lang="en-US" sz="1200" b="1" i="0" u="none" strike="noStrike" dirty="0">
                        <a:solidFill>
                          <a:srgbClr val="000000"/>
                        </a:solidFill>
                        <a:effectLst/>
                        <a:latin typeface="Arial" panose="020B0604020202020204" pitchFamily="34" charset="0"/>
                      </a:endParaRPr>
                    </a:p>
                  </a:txBody>
                  <a:tcPr marL="7620" marR="7620" marT="9525" marB="9525" anchor="ctr">
                    <a:solidFill>
                      <a:schemeClr val="accent1">
                        <a:lumMod val="40000"/>
                        <a:lumOff val="60000"/>
                      </a:schemeClr>
                    </a:solidFill>
                  </a:tcPr>
                </a:tc>
                <a:tc>
                  <a:txBody>
                    <a:bodyPr/>
                    <a:lstStyle/>
                    <a:p>
                      <a:pPr algn="ctr" fontAlgn="ctr"/>
                      <a:r>
                        <a:rPr lang="en-US" sz="1200" b="1" u="none" strike="noStrike" dirty="0">
                          <a:effectLst/>
                        </a:rPr>
                        <a:t>2019</a:t>
                      </a:r>
                      <a:endParaRPr lang="en-US" sz="1200" b="1" i="0" u="none" strike="noStrike" dirty="0">
                        <a:solidFill>
                          <a:srgbClr val="000000"/>
                        </a:solidFill>
                        <a:effectLst/>
                        <a:latin typeface="Arial" panose="020B0604020202020204" pitchFamily="34" charset="0"/>
                      </a:endParaRPr>
                    </a:p>
                  </a:txBody>
                  <a:tcPr marL="7620" marR="7620" marT="9525" marB="9525" anchor="ctr">
                    <a:solidFill>
                      <a:schemeClr val="accent1">
                        <a:lumMod val="40000"/>
                        <a:lumOff val="60000"/>
                      </a:schemeClr>
                    </a:solidFill>
                  </a:tcPr>
                </a:tc>
                <a:tc>
                  <a:txBody>
                    <a:bodyPr/>
                    <a:lstStyle/>
                    <a:p>
                      <a:pPr algn="ctr" fontAlgn="ctr"/>
                      <a:r>
                        <a:rPr lang="en-US" sz="1200" b="1" u="none" strike="noStrike" dirty="0">
                          <a:effectLst/>
                        </a:rPr>
                        <a:t>2020</a:t>
                      </a:r>
                      <a:endParaRPr lang="en-US" sz="1200" b="1" i="0" u="none" strike="noStrike" dirty="0">
                        <a:solidFill>
                          <a:srgbClr val="000000"/>
                        </a:solidFill>
                        <a:effectLst/>
                        <a:latin typeface="Arial" panose="020B0604020202020204" pitchFamily="34" charset="0"/>
                      </a:endParaRPr>
                    </a:p>
                  </a:txBody>
                  <a:tcPr marL="7620" marR="7620" marT="9525" marB="9525" anchor="ctr">
                    <a:solidFill>
                      <a:schemeClr val="accent1">
                        <a:lumMod val="40000"/>
                        <a:lumOff val="60000"/>
                      </a:schemeClr>
                    </a:solidFill>
                  </a:tcPr>
                </a:tc>
                <a:tc>
                  <a:txBody>
                    <a:bodyPr/>
                    <a:lstStyle/>
                    <a:p>
                      <a:pPr algn="ctr" fontAlgn="ctr"/>
                      <a:r>
                        <a:rPr lang="en-US" sz="1200" b="1" u="none" strike="noStrike" dirty="0">
                          <a:effectLst/>
                        </a:rPr>
                        <a:t>2021est</a:t>
                      </a:r>
                      <a:endParaRPr lang="en-US" sz="1200" b="1" i="0" u="none" strike="noStrike" dirty="0">
                        <a:solidFill>
                          <a:srgbClr val="000000"/>
                        </a:solidFill>
                        <a:effectLst/>
                        <a:latin typeface="Arial" panose="020B0604020202020204" pitchFamily="34" charset="0"/>
                      </a:endParaRPr>
                    </a:p>
                  </a:txBody>
                  <a:tcPr marL="7620" marR="7620" marT="9525" marB="9525" anchor="ctr">
                    <a:solidFill>
                      <a:schemeClr val="accent1">
                        <a:lumMod val="40000"/>
                        <a:lumOff val="60000"/>
                      </a:schemeClr>
                    </a:solidFill>
                  </a:tcPr>
                </a:tc>
                <a:extLst>
                  <a:ext uri="{0D108BD9-81ED-4DB2-BD59-A6C34878D82A}">
                    <a16:rowId xmlns:a16="http://schemas.microsoft.com/office/drawing/2014/main" val="3667711461"/>
                  </a:ext>
                </a:extLst>
              </a:tr>
              <a:tr h="316651">
                <a:tc>
                  <a:txBody>
                    <a:bodyPr/>
                    <a:lstStyle/>
                    <a:p>
                      <a:pPr algn="l" fontAlgn="ctr">
                        <a:lnSpc>
                          <a:spcPct val="150000"/>
                        </a:lnSpc>
                      </a:pPr>
                      <a:r>
                        <a:rPr lang="en-US" sz="1200" u="none" strike="noStrike" dirty="0">
                          <a:effectLst/>
                        </a:rPr>
                        <a:t>Electricity sales [</a:t>
                      </a:r>
                      <a:r>
                        <a:rPr lang="en-US" sz="1200" u="none" strike="noStrike" dirty="0" err="1">
                          <a:effectLst/>
                        </a:rPr>
                        <a:t>ths</a:t>
                      </a:r>
                      <a:r>
                        <a:rPr lang="en-US" sz="1200" u="none" strike="noStrike" dirty="0">
                          <a:effectLst/>
                        </a:rPr>
                        <a:t>. EUR]</a:t>
                      </a:r>
                      <a:endParaRPr lang="en-US" sz="1200" b="1"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 559,534</a:t>
                      </a:r>
                      <a:endParaRPr lang="en-US" sz="1200" b="0"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 538,835</a:t>
                      </a:r>
                      <a:endParaRPr lang="en-US" sz="1200" b="0"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 577,595</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 363,096</a:t>
                      </a:r>
                      <a:endParaRPr lang="en-US" sz="1200" b="0"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581,522</a:t>
                      </a:r>
                      <a:endParaRPr lang="en-US" sz="1200" b="0" i="0" u="none" strike="noStrike" dirty="0">
                        <a:solidFill>
                          <a:srgbClr val="000000"/>
                        </a:solidFill>
                        <a:effectLst/>
                        <a:latin typeface="Arial" panose="020B0604020202020204" pitchFamily="34" charset="0"/>
                      </a:endParaRPr>
                    </a:p>
                  </a:txBody>
                  <a:tcPr marL="7620" marR="7620" marT="9525" marB="9525" anchor="ctr"/>
                </a:tc>
                <a:extLst>
                  <a:ext uri="{0D108BD9-81ED-4DB2-BD59-A6C34878D82A}">
                    <a16:rowId xmlns:a16="http://schemas.microsoft.com/office/drawing/2014/main" val="613949649"/>
                  </a:ext>
                </a:extLst>
              </a:tr>
              <a:tr h="211100">
                <a:tc>
                  <a:txBody>
                    <a:bodyPr/>
                    <a:lstStyle/>
                    <a:p>
                      <a:pPr algn="l" fontAlgn="ctr">
                        <a:lnSpc>
                          <a:spcPct val="150000"/>
                        </a:lnSpc>
                      </a:pPr>
                      <a:r>
                        <a:rPr lang="en-US" sz="1200" u="none" strike="noStrike">
                          <a:effectLst/>
                        </a:rPr>
                        <a:t>Gross profit [ths. EUR]</a:t>
                      </a:r>
                      <a:endParaRPr lang="en-US" sz="1200" b="1"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61,681</a:t>
                      </a:r>
                      <a:endParaRPr lang="en-US" sz="1200" b="0"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-251,216</a:t>
                      </a:r>
                      <a:endParaRPr lang="en-US" sz="1200" b="0"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-180,298</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-192,921</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-316,534</a:t>
                      </a:r>
                      <a:endParaRPr lang="en-US" sz="1200" b="0" i="0" u="none" strike="noStrike">
                        <a:solidFill>
                          <a:srgbClr val="000000"/>
                        </a:solidFill>
                        <a:effectLst/>
                        <a:latin typeface="Arial" panose="020B0604020202020204" pitchFamily="34" charset="0"/>
                      </a:endParaRPr>
                    </a:p>
                  </a:txBody>
                  <a:tcPr marL="7620" marR="7620" marT="9525" marB="9525" anchor="ctr"/>
                </a:tc>
                <a:extLst>
                  <a:ext uri="{0D108BD9-81ED-4DB2-BD59-A6C34878D82A}">
                    <a16:rowId xmlns:a16="http://schemas.microsoft.com/office/drawing/2014/main" val="1905320505"/>
                  </a:ext>
                </a:extLst>
              </a:tr>
              <a:tr h="211100">
                <a:tc>
                  <a:txBody>
                    <a:bodyPr/>
                    <a:lstStyle/>
                    <a:p>
                      <a:pPr algn="l" fontAlgn="ctr">
                        <a:lnSpc>
                          <a:spcPct val="150000"/>
                        </a:lnSpc>
                      </a:pPr>
                      <a:r>
                        <a:rPr lang="en-US" sz="1200" u="none" strike="noStrike">
                          <a:effectLst/>
                        </a:rPr>
                        <a:t>Number of employees</a:t>
                      </a:r>
                      <a:endParaRPr lang="en-US" sz="1200" b="1"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13,704</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13,109</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12,858</a:t>
                      </a:r>
                      <a:endParaRPr lang="en-US" sz="1200" b="0"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12,193</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11.307</a:t>
                      </a:r>
                      <a:endParaRPr lang="en-US" sz="1200" b="0" i="0" u="none" strike="noStrike">
                        <a:solidFill>
                          <a:srgbClr val="000000"/>
                        </a:solidFill>
                        <a:effectLst/>
                        <a:latin typeface="Arial" panose="020B0604020202020204" pitchFamily="34" charset="0"/>
                      </a:endParaRPr>
                    </a:p>
                  </a:txBody>
                  <a:tcPr marL="7620" marR="7620" marT="9525" marB="9525" anchor="ctr"/>
                </a:tc>
                <a:extLst>
                  <a:ext uri="{0D108BD9-81ED-4DB2-BD59-A6C34878D82A}">
                    <a16:rowId xmlns:a16="http://schemas.microsoft.com/office/drawing/2014/main" val="1907357227"/>
                  </a:ext>
                </a:extLst>
              </a:tr>
              <a:tr h="316651">
                <a:tc>
                  <a:txBody>
                    <a:bodyPr/>
                    <a:lstStyle/>
                    <a:p>
                      <a:pPr algn="l" fontAlgn="ctr">
                        <a:lnSpc>
                          <a:spcPct val="150000"/>
                        </a:lnSpc>
                      </a:pPr>
                      <a:r>
                        <a:rPr lang="en-US" sz="1200" u="none" strike="noStrike" dirty="0">
                          <a:effectLst/>
                        </a:rPr>
                        <a:t>Electricity production [</a:t>
                      </a:r>
                      <a:r>
                        <a:rPr lang="en-US" sz="1200" u="none" strike="noStrike" dirty="0" err="1">
                          <a:effectLst/>
                        </a:rPr>
                        <a:t>TWh</a:t>
                      </a:r>
                      <a:r>
                        <a:rPr lang="en-US" sz="1200" u="none" strike="noStrike" dirty="0">
                          <a:effectLst/>
                        </a:rPr>
                        <a:t>]</a:t>
                      </a:r>
                      <a:endParaRPr lang="en-US" sz="1200" b="1"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14.93</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14.14</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12.4</a:t>
                      </a:r>
                      <a:endParaRPr lang="en-US" sz="1200" b="0"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8.16</a:t>
                      </a:r>
                      <a:endParaRPr lang="en-US" sz="1200" b="0" i="0" u="none" strike="noStrike" dirty="0">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9,799</a:t>
                      </a:r>
                      <a:endParaRPr lang="en-US" sz="1200" b="0" i="0" u="none" strike="noStrike" dirty="0">
                        <a:solidFill>
                          <a:srgbClr val="000000"/>
                        </a:solidFill>
                        <a:effectLst/>
                        <a:latin typeface="Arial" panose="020B0604020202020204" pitchFamily="34" charset="0"/>
                      </a:endParaRPr>
                    </a:p>
                  </a:txBody>
                  <a:tcPr marL="7620" marR="7620" marT="9525" marB="9525" anchor="ctr"/>
                </a:tc>
                <a:extLst>
                  <a:ext uri="{0D108BD9-81ED-4DB2-BD59-A6C34878D82A}">
                    <a16:rowId xmlns:a16="http://schemas.microsoft.com/office/drawing/2014/main" val="3682500683"/>
                  </a:ext>
                </a:extLst>
              </a:tr>
              <a:tr h="316651">
                <a:tc>
                  <a:txBody>
                    <a:bodyPr/>
                    <a:lstStyle/>
                    <a:p>
                      <a:pPr algn="l" fontAlgn="ctr">
                        <a:lnSpc>
                          <a:spcPct val="150000"/>
                        </a:lnSpc>
                      </a:pPr>
                      <a:r>
                        <a:rPr lang="en-US" sz="1200" u="none" strike="noStrike">
                          <a:effectLst/>
                        </a:rPr>
                        <a:t>Coal consumption [M tonnes]</a:t>
                      </a:r>
                      <a:endParaRPr lang="en-US" sz="1200" b="1"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21.8</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21.5</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19.3</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a:effectLst/>
                        </a:rPr>
                        <a:t>13.2</a:t>
                      </a:r>
                      <a:endParaRPr lang="en-US" sz="1200" b="0" i="0" u="none" strike="noStrike">
                        <a:solidFill>
                          <a:srgbClr val="000000"/>
                        </a:solidFill>
                        <a:effectLst/>
                        <a:latin typeface="Arial" panose="020B0604020202020204" pitchFamily="34" charset="0"/>
                      </a:endParaRPr>
                    </a:p>
                  </a:txBody>
                  <a:tcPr marL="7620" marR="7620" marT="9525" marB="9525" anchor="ctr"/>
                </a:tc>
                <a:tc>
                  <a:txBody>
                    <a:bodyPr/>
                    <a:lstStyle/>
                    <a:p>
                      <a:pPr algn="ctr" fontAlgn="ctr">
                        <a:lnSpc>
                          <a:spcPct val="150000"/>
                        </a:lnSpc>
                      </a:pPr>
                      <a:r>
                        <a:rPr lang="en-US" sz="1200" u="none" strike="noStrike" dirty="0">
                          <a:effectLst/>
                        </a:rPr>
                        <a:t>15,96</a:t>
                      </a:r>
                      <a:endParaRPr lang="en-US" sz="1200" b="0" i="0" u="none" strike="noStrike" dirty="0">
                        <a:solidFill>
                          <a:srgbClr val="000000"/>
                        </a:solidFill>
                        <a:effectLst/>
                        <a:latin typeface="Arial" panose="020B0604020202020204" pitchFamily="34" charset="0"/>
                      </a:endParaRPr>
                    </a:p>
                  </a:txBody>
                  <a:tcPr marL="7620" marR="7620" marT="9525" marB="9525" anchor="ctr"/>
                </a:tc>
                <a:extLst>
                  <a:ext uri="{0D108BD9-81ED-4DB2-BD59-A6C34878D82A}">
                    <a16:rowId xmlns:a16="http://schemas.microsoft.com/office/drawing/2014/main" val="1166645383"/>
                  </a:ext>
                </a:extLst>
              </a:tr>
            </a:tbl>
          </a:graphicData>
        </a:graphic>
      </p:graphicFrame>
    </p:spTree>
    <p:extLst>
      <p:ext uri="{BB962C8B-B14F-4D97-AF65-F5344CB8AC3E}">
        <p14:creationId xmlns:p14="http://schemas.microsoft.com/office/powerpoint/2010/main" val="3666345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59D6FA93-E64F-4F96-8D84-30A4CC3EFFB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3577" name="think-cell Slide" r:id="rId4" imgW="473" imgH="473" progId="TCLayout.ActiveDocument.1">
                  <p:embed/>
                </p:oleObj>
              </mc:Choice>
              <mc:Fallback>
                <p:oleObj name="think-cell Slide" r:id="rId4" imgW="473" imgH="473" progId="TCLayout.ActiveDocument.1">
                  <p:embed/>
                  <p:pic>
                    <p:nvPicPr>
                      <p:cNvPr id="8" name="Object 7" hidden="1">
                        <a:extLst>
                          <a:ext uri="{FF2B5EF4-FFF2-40B4-BE49-F238E27FC236}">
                            <a16:creationId xmlns:a16="http://schemas.microsoft.com/office/drawing/2014/main" id="{59D6FA93-E64F-4F96-8D84-30A4CC3EFFB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B669CAB-C9C6-47B6-B25F-24A12ED98F5A}"/>
              </a:ext>
            </a:extLst>
          </p:cNvPr>
          <p:cNvSpPr>
            <a:spLocks noGrp="1"/>
          </p:cNvSpPr>
          <p:nvPr>
            <p:ph type="title"/>
          </p:nvPr>
        </p:nvSpPr>
        <p:spPr/>
        <p:txBody>
          <a:bodyPr vert="horz">
            <a:noAutofit/>
          </a:bodyPr>
          <a:lstStyle/>
          <a:p>
            <a:r>
              <a:rPr lang="en-GB" sz="2400" dirty="0"/>
              <a:t>The investment plan for the diversification of the energy mix consists in commissioning of new production capacities by introducing solar energy and natural gas, estimated to be finalised in the period 2024-2026</a:t>
            </a:r>
          </a:p>
        </p:txBody>
      </p:sp>
      <p:sp>
        <p:nvSpPr>
          <p:cNvPr id="12" name="Freeform 10">
            <a:extLst>
              <a:ext uri="{FF2B5EF4-FFF2-40B4-BE49-F238E27FC236}">
                <a16:creationId xmlns:a16="http://schemas.microsoft.com/office/drawing/2014/main" id="{4306349B-A178-48AC-B5C6-694CA574E157}"/>
              </a:ext>
            </a:extLst>
          </p:cNvPr>
          <p:cNvSpPr>
            <a:spLocks noChangeAspect="1" noEditPoints="1"/>
          </p:cNvSpPr>
          <p:nvPr/>
        </p:nvSpPr>
        <p:spPr bwMode="auto">
          <a:xfrm>
            <a:off x="433581" y="1685103"/>
            <a:ext cx="720000" cy="720000"/>
          </a:xfrm>
          <a:custGeom>
            <a:avLst/>
            <a:gdLst>
              <a:gd name="T0" fmla="*/ 0 w 576"/>
              <a:gd name="T1" fmla="*/ 576 h 576"/>
              <a:gd name="T2" fmla="*/ 576 w 576"/>
              <a:gd name="T3" fmla="*/ 0 h 576"/>
              <a:gd name="T4" fmla="*/ 202 w 576"/>
              <a:gd name="T5" fmla="*/ 209 h 576"/>
              <a:gd name="T6" fmla="*/ 113 w 576"/>
              <a:gd name="T7" fmla="*/ 273 h 576"/>
              <a:gd name="T8" fmla="*/ 94 w 576"/>
              <a:gd name="T9" fmla="*/ 251 h 576"/>
              <a:gd name="T10" fmla="*/ 202 w 576"/>
              <a:gd name="T11" fmla="*/ 209 h 576"/>
              <a:gd name="T12" fmla="*/ 425 w 576"/>
              <a:gd name="T13" fmla="*/ 550 h 576"/>
              <a:gd name="T14" fmla="*/ 450 w 576"/>
              <a:gd name="T15" fmla="*/ 534 h 576"/>
              <a:gd name="T16" fmla="*/ 445 w 576"/>
              <a:gd name="T17" fmla="*/ 248 h 576"/>
              <a:gd name="T18" fmla="*/ 426 w 576"/>
              <a:gd name="T19" fmla="*/ 82 h 576"/>
              <a:gd name="T20" fmla="*/ 475 w 576"/>
              <a:gd name="T21" fmla="*/ 217 h 576"/>
              <a:gd name="T22" fmla="*/ 390 w 576"/>
              <a:gd name="T23" fmla="*/ 178 h 576"/>
              <a:gd name="T24" fmla="*/ 309 w 576"/>
              <a:gd name="T25" fmla="*/ 173 h 576"/>
              <a:gd name="T26" fmla="*/ 390 w 576"/>
              <a:gd name="T27" fmla="*/ 178 h 576"/>
              <a:gd name="T28" fmla="*/ 261 w 576"/>
              <a:gd name="T29" fmla="*/ 240 h 576"/>
              <a:gd name="T30" fmla="*/ 261 w 576"/>
              <a:gd name="T31" fmla="*/ 172 h 576"/>
              <a:gd name="T32" fmla="*/ 248 w 576"/>
              <a:gd name="T33" fmla="*/ 265 h 576"/>
              <a:gd name="T34" fmla="*/ 273 w 576"/>
              <a:gd name="T35" fmla="*/ 281 h 576"/>
              <a:gd name="T36" fmla="*/ 248 w 576"/>
              <a:gd name="T37" fmla="*/ 265 h 576"/>
              <a:gd name="T38" fmla="*/ 314 w 576"/>
              <a:gd name="T39" fmla="*/ 230 h 576"/>
              <a:gd name="T40" fmla="*/ 425 w 576"/>
              <a:gd name="T41" fmla="*/ 265 h 576"/>
              <a:gd name="T42" fmla="*/ 400 w 576"/>
              <a:gd name="T43" fmla="*/ 509 h 576"/>
              <a:gd name="T44" fmla="*/ 357 w 576"/>
              <a:gd name="T45" fmla="*/ 551 h 576"/>
              <a:gd name="T46" fmla="*/ 298 w 576"/>
              <a:gd name="T47" fmla="*/ 281 h 576"/>
              <a:gd name="T48" fmla="*/ 305 w 576"/>
              <a:gd name="T49" fmla="*/ 319 h 576"/>
              <a:gd name="T50" fmla="*/ 279 w 576"/>
              <a:gd name="T51" fmla="*/ 343 h 576"/>
              <a:gd name="T52" fmla="*/ 261 w 576"/>
              <a:gd name="T53" fmla="*/ 326 h 576"/>
              <a:gd name="T54" fmla="*/ 283 w 576"/>
              <a:gd name="T55" fmla="*/ 306 h 576"/>
              <a:gd name="T56" fmla="*/ 295 w 576"/>
              <a:gd name="T57" fmla="*/ 391 h 576"/>
              <a:gd name="T58" fmla="*/ 261 w 576"/>
              <a:gd name="T59" fmla="*/ 360 h 576"/>
              <a:gd name="T60" fmla="*/ 299 w 576"/>
              <a:gd name="T61" fmla="*/ 415 h 576"/>
              <a:gd name="T62" fmla="*/ 220 w 576"/>
              <a:gd name="T63" fmla="*/ 415 h 576"/>
              <a:gd name="T64" fmla="*/ 318 w 576"/>
              <a:gd name="T65" fmla="*/ 431 h 576"/>
              <a:gd name="T66" fmla="*/ 276 w 576"/>
              <a:gd name="T67" fmla="*/ 475 h 576"/>
              <a:gd name="T68" fmla="*/ 314 w 576"/>
              <a:gd name="T69" fmla="*/ 551 h 576"/>
              <a:gd name="T70" fmla="*/ 259 w 576"/>
              <a:gd name="T71" fmla="*/ 493 h 576"/>
              <a:gd name="T72" fmla="*/ 215 w 576"/>
              <a:gd name="T73" fmla="*/ 318 h 576"/>
              <a:gd name="T74" fmla="*/ 209 w 576"/>
              <a:gd name="T75" fmla="*/ 374 h 576"/>
              <a:gd name="T76" fmla="*/ 202 w 576"/>
              <a:gd name="T77" fmla="*/ 432 h 576"/>
              <a:gd name="T78" fmla="*/ 192 w 576"/>
              <a:gd name="T79" fmla="*/ 528 h 576"/>
              <a:gd name="T80" fmla="*/ 551 w 576"/>
              <a:gd name="T81" fmla="*/ 551 h 576"/>
              <a:gd name="T82" fmla="*/ 475 w 576"/>
              <a:gd name="T83" fmla="*/ 509 h 576"/>
              <a:gd name="T84" fmla="*/ 450 w 576"/>
              <a:gd name="T85" fmla="*/ 273 h 576"/>
              <a:gd name="T86" fmla="*/ 495 w 576"/>
              <a:gd name="T87" fmla="*/ 129 h 576"/>
              <a:gd name="T88" fmla="*/ 363 w 576"/>
              <a:gd name="T89" fmla="*/ 71 h 576"/>
              <a:gd name="T90" fmla="*/ 373 w 576"/>
              <a:gd name="T91" fmla="*/ 125 h 576"/>
              <a:gd name="T92" fmla="*/ 261 w 576"/>
              <a:gd name="T93" fmla="*/ 148 h 576"/>
              <a:gd name="T94" fmla="*/ 95 w 576"/>
              <a:gd name="T95" fmla="*/ 220 h 576"/>
              <a:gd name="T96" fmla="*/ 70 w 576"/>
              <a:gd name="T97" fmla="*/ 271 h 576"/>
              <a:gd name="T98" fmla="*/ 121 w 576"/>
              <a:gd name="T99" fmla="*/ 296 h 576"/>
              <a:gd name="T100" fmla="*/ 223 w 576"/>
              <a:gd name="T101" fmla="*/ 281 h 576"/>
              <a:gd name="T102" fmla="*/ 164 w 576"/>
              <a:gd name="T103" fmla="*/ 551 h 576"/>
              <a:gd name="T104" fmla="*/ 25 w 576"/>
              <a:gd name="T105" fmla="*/ 25 h 576"/>
              <a:gd name="T106" fmla="*/ 551 w 576"/>
              <a:gd name="T107" fmla="*/ 55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202" y="209"/>
                </a:moveTo>
                <a:cubicBezTo>
                  <a:pt x="203" y="220"/>
                  <a:pt x="206" y="230"/>
                  <a:pt x="212" y="239"/>
                </a:cubicBezTo>
                <a:cubicBezTo>
                  <a:pt x="113" y="273"/>
                  <a:pt x="113" y="273"/>
                  <a:pt x="113" y="273"/>
                </a:cubicBezTo>
                <a:cubicBezTo>
                  <a:pt x="105" y="275"/>
                  <a:pt x="96" y="271"/>
                  <a:pt x="94" y="263"/>
                </a:cubicBezTo>
                <a:cubicBezTo>
                  <a:pt x="92" y="259"/>
                  <a:pt x="93" y="255"/>
                  <a:pt x="94" y="251"/>
                </a:cubicBezTo>
                <a:cubicBezTo>
                  <a:pt x="96" y="248"/>
                  <a:pt x="99" y="245"/>
                  <a:pt x="103" y="243"/>
                </a:cubicBezTo>
                <a:lnTo>
                  <a:pt x="202" y="209"/>
                </a:lnTo>
                <a:close/>
                <a:moveTo>
                  <a:pt x="450" y="550"/>
                </a:moveTo>
                <a:cubicBezTo>
                  <a:pt x="425" y="550"/>
                  <a:pt x="425" y="550"/>
                  <a:pt x="425" y="550"/>
                </a:cubicBezTo>
                <a:cubicBezTo>
                  <a:pt x="425" y="534"/>
                  <a:pt x="425" y="534"/>
                  <a:pt x="425" y="534"/>
                </a:cubicBezTo>
                <a:cubicBezTo>
                  <a:pt x="450" y="534"/>
                  <a:pt x="450" y="534"/>
                  <a:pt x="450" y="534"/>
                </a:cubicBezTo>
                <a:lnTo>
                  <a:pt x="450" y="550"/>
                </a:lnTo>
                <a:close/>
                <a:moveTo>
                  <a:pt x="445" y="248"/>
                </a:moveTo>
                <a:cubicBezTo>
                  <a:pt x="385" y="86"/>
                  <a:pt x="385" y="86"/>
                  <a:pt x="385" y="86"/>
                </a:cubicBezTo>
                <a:cubicBezTo>
                  <a:pt x="394" y="82"/>
                  <a:pt x="410" y="77"/>
                  <a:pt x="426" y="82"/>
                </a:cubicBezTo>
                <a:cubicBezTo>
                  <a:pt x="445" y="88"/>
                  <a:pt x="460" y="107"/>
                  <a:pt x="472" y="138"/>
                </a:cubicBezTo>
                <a:cubicBezTo>
                  <a:pt x="484" y="170"/>
                  <a:pt x="485" y="196"/>
                  <a:pt x="475" y="217"/>
                </a:cubicBezTo>
                <a:cubicBezTo>
                  <a:pt x="467" y="233"/>
                  <a:pt x="454" y="243"/>
                  <a:pt x="445" y="248"/>
                </a:cubicBezTo>
                <a:close/>
                <a:moveTo>
                  <a:pt x="390" y="178"/>
                </a:moveTo>
                <a:cubicBezTo>
                  <a:pt x="319" y="202"/>
                  <a:pt x="319" y="202"/>
                  <a:pt x="319" y="202"/>
                </a:cubicBezTo>
                <a:cubicBezTo>
                  <a:pt x="318" y="191"/>
                  <a:pt x="314" y="181"/>
                  <a:pt x="309" y="173"/>
                </a:cubicBezTo>
                <a:cubicBezTo>
                  <a:pt x="380" y="148"/>
                  <a:pt x="380" y="148"/>
                  <a:pt x="380" y="148"/>
                </a:cubicBezTo>
                <a:lnTo>
                  <a:pt x="390" y="178"/>
                </a:lnTo>
                <a:close/>
                <a:moveTo>
                  <a:pt x="295" y="206"/>
                </a:moveTo>
                <a:cubicBezTo>
                  <a:pt x="295" y="225"/>
                  <a:pt x="279" y="240"/>
                  <a:pt x="261" y="240"/>
                </a:cubicBezTo>
                <a:cubicBezTo>
                  <a:pt x="242" y="240"/>
                  <a:pt x="227" y="225"/>
                  <a:pt x="227" y="206"/>
                </a:cubicBezTo>
                <a:cubicBezTo>
                  <a:pt x="227" y="188"/>
                  <a:pt x="242" y="172"/>
                  <a:pt x="261" y="172"/>
                </a:cubicBezTo>
                <a:cubicBezTo>
                  <a:pt x="279" y="172"/>
                  <a:pt x="295" y="188"/>
                  <a:pt x="295" y="206"/>
                </a:cubicBezTo>
                <a:close/>
                <a:moveTo>
                  <a:pt x="248" y="265"/>
                </a:moveTo>
                <a:cubicBezTo>
                  <a:pt x="273" y="265"/>
                  <a:pt x="273" y="265"/>
                  <a:pt x="273" y="265"/>
                </a:cubicBezTo>
                <a:cubicBezTo>
                  <a:pt x="273" y="281"/>
                  <a:pt x="273" y="281"/>
                  <a:pt x="273" y="281"/>
                </a:cubicBezTo>
                <a:cubicBezTo>
                  <a:pt x="248" y="281"/>
                  <a:pt x="248" y="281"/>
                  <a:pt x="248" y="281"/>
                </a:cubicBezTo>
                <a:lnTo>
                  <a:pt x="248" y="265"/>
                </a:lnTo>
                <a:close/>
                <a:moveTo>
                  <a:pt x="298" y="252"/>
                </a:moveTo>
                <a:cubicBezTo>
                  <a:pt x="305" y="246"/>
                  <a:pt x="311" y="238"/>
                  <a:pt x="314" y="230"/>
                </a:cubicBezTo>
                <a:cubicBezTo>
                  <a:pt x="401" y="200"/>
                  <a:pt x="401" y="200"/>
                  <a:pt x="401" y="200"/>
                </a:cubicBezTo>
                <a:cubicBezTo>
                  <a:pt x="425" y="265"/>
                  <a:pt x="425" y="265"/>
                  <a:pt x="425" y="265"/>
                </a:cubicBezTo>
                <a:cubicBezTo>
                  <a:pt x="425" y="509"/>
                  <a:pt x="425" y="509"/>
                  <a:pt x="425" y="509"/>
                </a:cubicBezTo>
                <a:cubicBezTo>
                  <a:pt x="400" y="509"/>
                  <a:pt x="400" y="509"/>
                  <a:pt x="400" y="509"/>
                </a:cubicBezTo>
                <a:cubicBezTo>
                  <a:pt x="400" y="551"/>
                  <a:pt x="400" y="551"/>
                  <a:pt x="400" y="551"/>
                </a:cubicBezTo>
                <a:cubicBezTo>
                  <a:pt x="357" y="551"/>
                  <a:pt x="357" y="551"/>
                  <a:pt x="357" y="551"/>
                </a:cubicBezTo>
                <a:cubicBezTo>
                  <a:pt x="325" y="281"/>
                  <a:pt x="325" y="281"/>
                  <a:pt x="325" y="281"/>
                </a:cubicBezTo>
                <a:cubicBezTo>
                  <a:pt x="298" y="281"/>
                  <a:pt x="298" y="281"/>
                  <a:pt x="298" y="281"/>
                </a:cubicBezTo>
                <a:lnTo>
                  <a:pt x="298" y="252"/>
                </a:lnTo>
                <a:close/>
                <a:moveTo>
                  <a:pt x="305" y="319"/>
                </a:moveTo>
                <a:cubicBezTo>
                  <a:pt x="311" y="373"/>
                  <a:pt x="311" y="373"/>
                  <a:pt x="311" y="373"/>
                </a:cubicBezTo>
                <a:cubicBezTo>
                  <a:pt x="279" y="343"/>
                  <a:pt x="279" y="343"/>
                  <a:pt x="279" y="343"/>
                </a:cubicBezTo>
                <a:lnTo>
                  <a:pt x="305" y="319"/>
                </a:lnTo>
                <a:close/>
                <a:moveTo>
                  <a:pt x="261" y="326"/>
                </a:moveTo>
                <a:cubicBezTo>
                  <a:pt x="239" y="306"/>
                  <a:pt x="239" y="306"/>
                  <a:pt x="239" y="306"/>
                </a:cubicBezTo>
                <a:cubicBezTo>
                  <a:pt x="283" y="306"/>
                  <a:pt x="283" y="306"/>
                  <a:pt x="283" y="306"/>
                </a:cubicBezTo>
                <a:lnTo>
                  <a:pt x="261" y="326"/>
                </a:lnTo>
                <a:close/>
                <a:moveTo>
                  <a:pt x="295" y="391"/>
                </a:moveTo>
                <a:cubicBezTo>
                  <a:pt x="227" y="391"/>
                  <a:pt x="227" y="391"/>
                  <a:pt x="227" y="391"/>
                </a:cubicBezTo>
                <a:cubicBezTo>
                  <a:pt x="261" y="360"/>
                  <a:pt x="261" y="360"/>
                  <a:pt x="261" y="360"/>
                </a:cubicBezTo>
                <a:lnTo>
                  <a:pt x="295" y="391"/>
                </a:lnTo>
                <a:close/>
                <a:moveTo>
                  <a:pt x="299" y="415"/>
                </a:moveTo>
                <a:cubicBezTo>
                  <a:pt x="259" y="457"/>
                  <a:pt x="259" y="457"/>
                  <a:pt x="259" y="457"/>
                </a:cubicBezTo>
                <a:cubicBezTo>
                  <a:pt x="220" y="415"/>
                  <a:pt x="220" y="415"/>
                  <a:pt x="220" y="415"/>
                </a:cubicBezTo>
                <a:lnTo>
                  <a:pt x="299" y="415"/>
                </a:lnTo>
                <a:close/>
                <a:moveTo>
                  <a:pt x="318" y="431"/>
                </a:moveTo>
                <a:cubicBezTo>
                  <a:pt x="330" y="533"/>
                  <a:pt x="330" y="533"/>
                  <a:pt x="330" y="533"/>
                </a:cubicBezTo>
                <a:cubicBezTo>
                  <a:pt x="276" y="475"/>
                  <a:pt x="276" y="475"/>
                  <a:pt x="276" y="475"/>
                </a:cubicBezTo>
                <a:lnTo>
                  <a:pt x="318" y="431"/>
                </a:lnTo>
                <a:close/>
                <a:moveTo>
                  <a:pt x="314" y="551"/>
                </a:moveTo>
                <a:cubicBezTo>
                  <a:pt x="203" y="551"/>
                  <a:pt x="203" y="551"/>
                  <a:pt x="203" y="551"/>
                </a:cubicBezTo>
                <a:cubicBezTo>
                  <a:pt x="259" y="493"/>
                  <a:pt x="259" y="493"/>
                  <a:pt x="259" y="493"/>
                </a:cubicBezTo>
                <a:lnTo>
                  <a:pt x="314" y="551"/>
                </a:lnTo>
                <a:close/>
                <a:moveTo>
                  <a:pt x="215" y="318"/>
                </a:moveTo>
                <a:cubicBezTo>
                  <a:pt x="243" y="343"/>
                  <a:pt x="243" y="343"/>
                  <a:pt x="243" y="343"/>
                </a:cubicBezTo>
                <a:cubicBezTo>
                  <a:pt x="209" y="374"/>
                  <a:pt x="209" y="374"/>
                  <a:pt x="209" y="374"/>
                </a:cubicBezTo>
                <a:lnTo>
                  <a:pt x="215" y="318"/>
                </a:lnTo>
                <a:close/>
                <a:moveTo>
                  <a:pt x="202" y="432"/>
                </a:moveTo>
                <a:cubicBezTo>
                  <a:pt x="242" y="475"/>
                  <a:pt x="242" y="475"/>
                  <a:pt x="242" y="475"/>
                </a:cubicBezTo>
                <a:cubicBezTo>
                  <a:pt x="192" y="528"/>
                  <a:pt x="192" y="528"/>
                  <a:pt x="192" y="528"/>
                </a:cubicBezTo>
                <a:lnTo>
                  <a:pt x="202" y="432"/>
                </a:lnTo>
                <a:close/>
                <a:moveTo>
                  <a:pt x="551" y="551"/>
                </a:moveTo>
                <a:cubicBezTo>
                  <a:pt x="475" y="551"/>
                  <a:pt x="475" y="551"/>
                  <a:pt x="475" y="551"/>
                </a:cubicBezTo>
                <a:cubicBezTo>
                  <a:pt x="475" y="509"/>
                  <a:pt x="475" y="509"/>
                  <a:pt x="475" y="509"/>
                </a:cubicBezTo>
                <a:cubicBezTo>
                  <a:pt x="450" y="509"/>
                  <a:pt x="450" y="509"/>
                  <a:pt x="450" y="509"/>
                </a:cubicBezTo>
                <a:cubicBezTo>
                  <a:pt x="450" y="273"/>
                  <a:pt x="450" y="273"/>
                  <a:pt x="450" y="273"/>
                </a:cubicBezTo>
                <a:cubicBezTo>
                  <a:pt x="462" y="268"/>
                  <a:pt x="484" y="255"/>
                  <a:pt x="497" y="228"/>
                </a:cubicBezTo>
                <a:cubicBezTo>
                  <a:pt x="510" y="201"/>
                  <a:pt x="510" y="168"/>
                  <a:pt x="495" y="129"/>
                </a:cubicBezTo>
                <a:cubicBezTo>
                  <a:pt x="480" y="91"/>
                  <a:pt x="459" y="67"/>
                  <a:pt x="433" y="59"/>
                </a:cubicBezTo>
                <a:cubicBezTo>
                  <a:pt x="396" y="48"/>
                  <a:pt x="364" y="70"/>
                  <a:pt x="363" y="71"/>
                </a:cubicBezTo>
                <a:cubicBezTo>
                  <a:pt x="355" y="76"/>
                  <a:pt x="355" y="76"/>
                  <a:pt x="355" y="76"/>
                </a:cubicBezTo>
                <a:cubicBezTo>
                  <a:pt x="373" y="125"/>
                  <a:pt x="373" y="125"/>
                  <a:pt x="373" y="125"/>
                </a:cubicBezTo>
                <a:cubicBezTo>
                  <a:pt x="287" y="154"/>
                  <a:pt x="287" y="154"/>
                  <a:pt x="287" y="154"/>
                </a:cubicBezTo>
                <a:cubicBezTo>
                  <a:pt x="279" y="150"/>
                  <a:pt x="270" y="148"/>
                  <a:pt x="261" y="148"/>
                </a:cubicBezTo>
                <a:cubicBezTo>
                  <a:pt x="237" y="148"/>
                  <a:pt x="217" y="162"/>
                  <a:pt x="208" y="182"/>
                </a:cubicBezTo>
                <a:cubicBezTo>
                  <a:pt x="95" y="220"/>
                  <a:pt x="95" y="220"/>
                  <a:pt x="95" y="220"/>
                </a:cubicBezTo>
                <a:cubicBezTo>
                  <a:pt x="85" y="224"/>
                  <a:pt x="77" y="231"/>
                  <a:pt x="72" y="240"/>
                </a:cubicBezTo>
                <a:cubicBezTo>
                  <a:pt x="68" y="250"/>
                  <a:pt x="67" y="261"/>
                  <a:pt x="70" y="271"/>
                </a:cubicBezTo>
                <a:cubicBezTo>
                  <a:pt x="76" y="288"/>
                  <a:pt x="92" y="298"/>
                  <a:pt x="108" y="298"/>
                </a:cubicBezTo>
                <a:cubicBezTo>
                  <a:pt x="113" y="298"/>
                  <a:pt x="117" y="297"/>
                  <a:pt x="121" y="296"/>
                </a:cubicBezTo>
                <a:cubicBezTo>
                  <a:pt x="223" y="261"/>
                  <a:pt x="223" y="261"/>
                  <a:pt x="223" y="261"/>
                </a:cubicBezTo>
                <a:cubicBezTo>
                  <a:pt x="223" y="281"/>
                  <a:pt x="223" y="281"/>
                  <a:pt x="223" y="281"/>
                </a:cubicBezTo>
                <a:cubicBezTo>
                  <a:pt x="194" y="281"/>
                  <a:pt x="194" y="281"/>
                  <a:pt x="194" y="281"/>
                </a:cubicBezTo>
                <a:cubicBezTo>
                  <a:pt x="164" y="551"/>
                  <a:pt x="164" y="551"/>
                  <a:pt x="164" y="551"/>
                </a:cubicBezTo>
                <a:cubicBezTo>
                  <a:pt x="25" y="551"/>
                  <a:pt x="25" y="551"/>
                  <a:pt x="25" y="551"/>
                </a:cubicBezTo>
                <a:cubicBezTo>
                  <a:pt x="25" y="25"/>
                  <a:pt x="25" y="25"/>
                  <a:pt x="25" y="25"/>
                </a:cubicBezTo>
                <a:cubicBezTo>
                  <a:pt x="551" y="25"/>
                  <a:pt x="551" y="25"/>
                  <a:pt x="551" y="25"/>
                </a:cubicBezTo>
                <a:lnTo>
                  <a:pt x="551" y="551"/>
                </a:lnTo>
                <a:close/>
              </a:path>
            </a:pathLst>
          </a:custGeom>
          <a:solidFill>
            <a:srgbClr val="0070C0"/>
          </a:solidFill>
          <a:ln>
            <a:solidFill>
              <a:srgbClr val="FF9966"/>
            </a:solidFill>
          </a:ln>
        </p:spPr>
        <p:txBody>
          <a:bodyPr vert="horz" wrap="square" lIns="91440" tIns="45720" rIns="91440" bIns="45720" numCol="1" anchor="t" anchorCtr="0" compatLnSpc="1">
            <a:prstTxWarp prst="textNoShape">
              <a:avLst/>
            </a:prstTxWarp>
          </a:bodyPr>
          <a:lstStyle/>
          <a:p>
            <a:endParaRPr lang="en-US" dirty="0">
              <a:solidFill>
                <a:schemeClr val="accent6">
                  <a:lumMod val="75000"/>
                </a:schemeClr>
              </a:solidFill>
            </a:endParaRPr>
          </a:p>
        </p:txBody>
      </p:sp>
      <p:grpSp>
        <p:nvGrpSpPr>
          <p:cNvPr id="11" name="Group 10">
            <a:extLst>
              <a:ext uri="{FF2B5EF4-FFF2-40B4-BE49-F238E27FC236}">
                <a16:creationId xmlns:a16="http://schemas.microsoft.com/office/drawing/2014/main" id="{A89B014F-47C5-411C-AD3B-9CC40CF201A2}"/>
              </a:ext>
            </a:extLst>
          </p:cNvPr>
          <p:cNvGrpSpPr>
            <a:grpSpLocks noChangeAspect="1"/>
          </p:cNvGrpSpPr>
          <p:nvPr/>
        </p:nvGrpSpPr>
        <p:grpSpPr>
          <a:xfrm>
            <a:off x="4706951" y="1685103"/>
            <a:ext cx="719025" cy="720000"/>
            <a:chOff x="211138" y="3144838"/>
            <a:chExt cx="1174750" cy="1176337"/>
          </a:xfrm>
          <a:solidFill>
            <a:srgbClr val="0070C0"/>
          </a:solidFill>
        </p:grpSpPr>
        <p:sp>
          <p:nvSpPr>
            <p:cNvPr id="13" name="Freeform 14">
              <a:extLst>
                <a:ext uri="{FF2B5EF4-FFF2-40B4-BE49-F238E27FC236}">
                  <a16:creationId xmlns:a16="http://schemas.microsoft.com/office/drawing/2014/main" id="{683A3C14-1790-4FA4-8CC5-AEDBE6E7A0A5}"/>
                </a:ext>
              </a:extLst>
            </p:cNvPr>
            <p:cNvSpPr>
              <a:spLocks noEditPoints="1"/>
            </p:cNvSpPr>
            <p:nvPr/>
          </p:nvSpPr>
          <p:spPr bwMode="auto">
            <a:xfrm>
              <a:off x="211138" y="3144838"/>
              <a:ext cx="1174750" cy="1176337"/>
            </a:xfrm>
            <a:custGeom>
              <a:avLst/>
              <a:gdLst>
                <a:gd name="T0" fmla="*/ 0 w 740"/>
                <a:gd name="T1" fmla="*/ 0 h 741"/>
                <a:gd name="T2" fmla="*/ 0 w 740"/>
                <a:gd name="T3" fmla="*/ 741 h 741"/>
                <a:gd name="T4" fmla="*/ 740 w 740"/>
                <a:gd name="T5" fmla="*/ 741 h 741"/>
                <a:gd name="T6" fmla="*/ 740 w 740"/>
                <a:gd name="T7" fmla="*/ 0 h 741"/>
                <a:gd name="T8" fmla="*/ 0 w 740"/>
                <a:gd name="T9" fmla="*/ 0 h 741"/>
                <a:gd name="T10" fmla="*/ 708 w 740"/>
                <a:gd name="T11" fmla="*/ 709 h 741"/>
                <a:gd name="T12" fmla="*/ 32 w 740"/>
                <a:gd name="T13" fmla="*/ 709 h 741"/>
                <a:gd name="T14" fmla="*/ 32 w 740"/>
                <a:gd name="T15" fmla="*/ 32 h 741"/>
                <a:gd name="T16" fmla="*/ 708 w 740"/>
                <a:gd name="T17" fmla="*/ 32 h 741"/>
                <a:gd name="T18" fmla="*/ 708 w 740"/>
                <a:gd name="T19" fmla="*/ 709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0" h="741">
                  <a:moveTo>
                    <a:pt x="0" y="0"/>
                  </a:moveTo>
                  <a:lnTo>
                    <a:pt x="0" y="741"/>
                  </a:lnTo>
                  <a:lnTo>
                    <a:pt x="740" y="741"/>
                  </a:lnTo>
                  <a:lnTo>
                    <a:pt x="740" y="0"/>
                  </a:lnTo>
                  <a:lnTo>
                    <a:pt x="0" y="0"/>
                  </a:lnTo>
                  <a:close/>
                  <a:moveTo>
                    <a:pt x="708" y="709"/>
                  </a:moveTo>
                  <a:lnTo>
                    <a:pt x="32" y="709"/>
                  </a:lnTo>
                  <a:lnTo>
                    <a:pt x="32" y="32"/>
                  </a:lnTo>
                  <a:lnTo>
                    <a:pt x="708" y="32"/>
                  </a:lnTo>
                  <a:lnTo>
                    <a:pt x="708" y="709"/>
                  </a:lnTo>
                  <a:close/>
                </a:path>
              </a:pathLst>
            </a:custGeom>
            <a:grpFill/>
            <a:ln w="9525">
              <a:solidFill>
                <a:schemeClr val="accent1">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accent6">
                    <a:lumMod val="75000"/>
                  </a:schemeClr>
                </a:solidFill>
              </a:endParaRPr>
            </a:p>
          </p:txBody>
        </p:sp>
        <p:sp>
          <p:nvSpPr>
            <p:cNvPr id="14" name="Freeform 15">
              <a:extLst>
                <a:ext uri="{FF2B5EF4-FFF2-40B4-BE49-F238E27FC236}">
                  <a16:creationId xmlns:a16="http://schemas.microsoft.com/office/drawing/2014/main" id="{79B6FD73-16B3-40D9-8748-35E8517BE9E5}"/>
                </a:ext>
              </a:extLst>
            </p:cNvPr>
            <p:cNvSpPr>
              <a:spLocks noEditPoints="1"/>
            </p:cNvSpPr>
            <p:nvPr/>
          </p:nvSpPr>
          <p:spPr bwMode="auto">
            <a:xfrm>
              <a:off x="584201" y="3516313"/>
              <a:ext cx="457200" cy="428625"/>
            </a:xfrm>
            <a:custGeom>
              <a:avLst/>
              <a:gdLst>
                <a:gd name="T0" fmla="*/ 67 w 224"/>
                <a:gd name="T1" fmla="*/ 203 h 210"/>
                <a:gd name="T2" fmla="*/ 106 w 224"/>
                <a:gd name="T3" fmla="*/ 210 h 210"/>
                <a:gd name="T4" fmla="*/ 146 w 224"/>
                <a:gd name="T5" fmla="*/ 202 h 210"/>
                <a:gd name="T6" fmla="*/ 202 w 224"/>
                <a:gd name="T7" fmla="*/ 146 h 210"/>
                <a:gd name="T8" fmla="*/ 146 w 224"/>
                <a:gd name="T9" fmla="*/ 10 h 210"/>
                <a:gd name="T10" fmla="*/ 66 w 224"/>
                <a:gd name="T11" fmla="*/ 11 h 210"/>
                <a:gd name="T12" fmla="*/ 10 w 224"/>
                <a:gd name="T13" fmla="*/ 67 h 210"/>
                <a:gd name="T14" fmla="*/ 10 w 224"/>
                <a:gd name="T15" fmla="*/ 147 h 210"/>
                <a:gd name="T16" fmla="*/ 67 w 224"/>
                <a:gd name="T17" fmla="*/ 203 h 210"/>
                <a:gd name="T18" fmla="*/ 33 w 224"/>
                <a:gd name="T19" fmla="*/ 76 h 210"/>
                <a:gd name="T20" fmla="*/ 76 w 224"/>
                <a:gd name="T21" fmla="*/ 33 h 210"/>
                <a:gd name="T22" fmla="*/ 106 w 224"/>
                <a:gd name="T23" fmla="*/ 27 h 210"/>
                <a:gd name="T24" fmla="*/ 136 w 224"/>
                <a:gd name="T25" fmla="*/ 33 h 210"/>
                <a:gd name="T26" fmla="*/ 180 w 224"/>
                <a:gd name="T27" fmla="*/ 137 h 210"/>
                <a:gd name="T28" fmla="*/ 137 w 224"/>
                <a:gd name="T29" fmla="*/ 180 h 210"/>
                <a:gd name="T30" fmla="*/ 76 w 224"/>
                <a:gd name="T31" fmla="*/ 180 h 210"/>
                <a:gd name="T32" fmla="*/ 33 w 224"/>
                <a:gd name="T33" fmla="*/ 137 h 210"/>
                <a:gd name="T34" fmla="*/ 33 w 224"/>
                <a:gd name="T35" fmla="*/ 7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210">
                  <a:moveTo>
                    <a:pt x="67" y="203"/>
                  </a:moveTo>
                  <a:cubicBezTo>
                    <a:pt x="80" y="208"/>
                    <a:pt x="93" y="210"/>
                    <a:pt x="106" y="210"/>
                  </a:cubicBezTo>
                  <a:cubicBezTo>
                    <a:pt x="120" y="210"/>
                    <a:pt x="133" y="208"/>
                    <a:pt x="146" y="202"/>
                  </a:cubicBezTo>
                  <a:cubicBezTo>
                    <a:pt x="172" y="192"/>
                    <a:pt x="192" y="172"/>
                    <a:pt x="202" y="146"/>
                  </a:cubicBezTo>
                  <a:cubicBezTo>
                    <a:pt x="224" y="93"/>
                    <a:pt x="199" y="32"/>
                    <a:pt x="146" y="10"/>
                  </a:cubicBezTo>
                  <a:cubicBezTo>
                    <a:pt x="120" y="0"/>
                    <a:pt x="92" y="0"/>
                    <a:pt x="66" y="11"/>
                  </a:cubicBezTo>
                  <a:cubicBezTo>
                    <a:pt x="41" y="21"/>
                    <a:pt x="21" y="41"/>
                    <a:pt x="10" y="67"/>
                  </a:cubicBezTo>
                  <a:cubicBezTo>
                    <a:pt x="0" y="93"/>
                    <a:pt x="0" y="121"/>
                    <a:pt x="10" y="147"/>
                  </a:cubicBezTo>
                  <a:cubicBezTo>
                    <a:pt x="21" y="172"/>
                    <a:pt x="41" y="192"/>
                    <a:pt x="67" y="203"/>
                  </a:cubicBezTo>
                  <a:close/>
                  <a:moveTo>
                    <a:pt x="33" y="76"/>
                  </a:moveTo>
                  <a:cubicBezTo>
                    <a:pt x="41" y="57"/>
                    <a:pt x="56" y="41"/>
                    <a:pt x="76" y="33"/>
                  </a:cubicBezTo>
                  <a:cubicBezTo>
                    <a:pt x="86" y="29"/>
                    <a:pt x="96" y="27"/>
                    <a:pt x="106" y="27"/>
                  </a:cubicBezTo>
                  <a:cubicBezTo>
                    <a:pt x="116" y="27"/>
                    <a:pt x="127" y="29"/>
                    <a:pt x="136" y="33"/>
                  </a:cubicBezTo>
                  <a:cubicBezTo>
                    <a:pt x="177" y="50"/>
                    <a:pt x="196" y="96"/>
                    <a:pt x="180" y="137"/>
                  </a:cubicBezTo>
                  <a:cubicBezTo>
                    <a:pt x="172" y="156"/>
                    <a:pt x="156" y="172"/>
                    <a:pt x="137" y="180"/>
                  </a:cubicBezTo>
                  <a:cubicBezTo>
                    <a:pt x="117" y="188"/>
                    <a:pt x="96" y="188"/>
                    <a:pt x="76" y="180"/>
                  </a:cubicBezTo>
                  <a:cubicBezTo>
                    <a:pt x="57" y="172"/>
                    <a:pt x="41" y="157"/>
                    <a:pt x="33" y="137"/>
                  </a:cubicBezTo>
                  <a:cubicBezTo>
                    <a:pt x="25" y="118"/>
                    <a:pt x="25" y="96"/>
                    <a:pt x="33" y="76"/>
                  </a:cubicBezTo>
                  <a:close/>
                </a:path>
              </a:pathLst>
            </a:custGeom>
            <a:grpFill/>
            <a:ln w="9525">
              <a:solidFill>
                <a:schemeClr val="accent1">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accent6">
                    <a:lumMod val="75000"/>
                  </a:schemeClr>
                </a:solidFill>
              </a:endParaRPr>
            </a:p>
          </p:txBody>
        </p:sp>
        <p:sp>
          <p:nvSpPr>
            <p:cNvPr id="15" name="Freeform 16">
              <a:extLst>
                <a:ext uri="{FF2B5EF4-FFF2-40B4-BE49-F238E27FC236}">
                  <a16:creationId xmlns:a16="http://schemas.microsoft.com/office/drawing/2014/main" id="{FB7181F4-F4F9-4ADD-94BB-D16A07A989F3}"/>
                </a:ext>
              </a:extLst>
            </p:cNvPr>
            <p:cNvSpPr>
              <a:spLocks noEditPoints="1"/>
            </p:cNvSpPr>
            <p:nvPr/>
          </p:nvSpPr>
          <p:spPr bwMode="auto">
            <a:xfrm>
              <a:off x="358776" y="3289300"/>
              <a:ext cx="885825" cy="889000"/>
            </a:xfrm>
            <a:custGeom>
              <a:avLst/>
              <a:gdLst>
                <a:gd name="T0" fmla="*/ 7 w 435"/>
                <a:gd name="T1" fmla="*/ 245 h 435"/>
                <a:gd name="T2" fmla="*/ 58 w 435"/>
                <a:gd name="T3" fmla="*/ 283 h 435"/>
                <a:gd name="T4" fmla="*/ 49 w 435"/>
                <a:gd name="T5" fmla="*/ 347 h 435"/>
                <a:gd name="T6" fmla="*/ 95 w 435"/>
                <a:gd name="T7" fmla="*/ 401 h 435"/>
                <a:gd name="T8" fmla="*/ 163 w 435"/>
                <a:gd name="T9" fmla="*/ 423 h 435"/>
                <a:gd name="T10" fmla="*/ 217 w 435"/>
                <a:gd name="T11" fmla="*/ 390 h 435"/>
                <a:gd name="T12" fmla="*/ 260 w 435"/>
                <a:gd name="T13" fmla="*/ 434 h 435"/>
                <a:gd name="T14" fmla="*/ 324 w 435"/>
                <a:gd name="T15" fmla="*/ 401 h 435"/>
                <a:gd name="T16" fmla="*/ 339 w 435"/>
                <a:gd name="T17" fmla="*/ 339 h 435"/>
                <a:gd name="T18" fmla="*/ 401 w 435"/>
                <a:gd name="T19" fmla="*/ 324 h 435"/>
                <a:gd name="T20" fmla="*/ 434 w 435"/>
                <a:gd name="T21" fmla="*/ 261 h 435"/>
                <a:gd name="T22" fmla="*/ 428 w 435"/>
                <a:gd name="T23" fmla="*/ 190 h 435"/>
                <a:gd name="T24" fmla="*/ 377 w 435"/>
                <a:gd name="T25" fmla="*/ 152 h 435"/>
                <a:gd name="T26" fmla="*/ 386 w 435"/>
                <a:gd name="T27" fmla="*/ 88 h 435"/>
                <a:gd name="T28" fmla="*/ 340 w 435"/>
                <a:gd name="T29" fmla="*/ 34 h 435"/>
                <a:gd name="T30" fmla="*/ 272 w 435"/>
                <a:gd name="T31" fmla="*/ 12 h 435"/>
                <a:gd name="T32" fmla="*/ 217 w 435"/>
                <a:gd name="T33" fmla="*/ 45 h 435"/>
                <a:gd name="T34" fmla="*/ 163 w 435"/>
                <a:gd name="T35" fmla="*/ 12 h 435"/>
                <a:gd name="T36" fmla="*/ 95 w 435"/>
                <a:gd name="T37" fmla="*/ 34 h 435"/>
                <a:gd name="T38" fmla="*/ 49 w 435"/>
                <a:gd name="T39" fmla="*/ 88 h 435"/>
                <a:gd name="T40" fmla="*/ 58 w 435"/>
                <a:gd name="T41" fmla="*/ 152 h 435"/>
                <a:gd name="T42" fmla="*/ 7 w 435"/>
                <a:gd name="T43" fmla="*/ 190 h 435"/>
                <a:gd name="T44" fmla="*/ 86 w 435"/>
                <a:gd name="T45" fmla="*/ 150 h 435"/>
                <a:gd name="T46" fmla="*/ 117 w 435"/>
                <a:gd name="T47" fmla="*/ 118 h 435"/>
                <a:gd name="T48" fmla="*/ 150 w 435"/>
                <a:gd name="T49" fmla="*/ 86 h 435"/>
                <a:gd name="T50" fmla="*/ 182 w 435"/>
                <a:gd name="T51" fmla="*/ 38 h 435"/>
                <a:gd name="T52" fmla="*/ 229 w 435"/>
                <a:gd name="T53" fmla="*/ 70 h 435"/>
                <a:gd name="T54" fmla="*/ 271 w 435"/>
                <a:gd name="T55" fmla="*/ 87 h 435"/>
                <a:gd name="T56" fmla="*/ 313 w 435"/>
                <a:gd name="T57" fmla="*/ 105 h 435"/>
                <a:gd name="T58" fmla="*/ 369 w 435"/>
                <a:gd name="T59" fmla="*/ 116 h 435"/>
                <a:gd name="T60" fmla="*/ 358 w 435"/>
                <a:gd name="T61" fmla="*/ 172 h 435"/>
                <a:gd name="T62" fmla="*/ 358 w 435"/>
                <a:gd name="T63" fmla="*/ 217 h 435"/>
                <a:gd name="T64" fmla="*/ 358 w 435"/>
                <a:gd name="T65" fmla="*/ 263 h 435"/>
                <a:gd name="T66" fmla="*/ 369 w 435"/>
                <a:gd name="T67" fmla="*/ 319 h 435"/>
                <a:gd name="T68" fmla="*/ 313 w 435"/>
                <a:gd name="T69" fmla="*/ 330 h 435"/>
                <a:gd name="T70" fmla="*/ 271 w 435"/>
                <a:gd name="T71" fmla="*/ 348 h 435"/>
                <a:gd name="T72" fmla="*/ 229 w 435"/>
                <a:gd name="T73" fmla="*/ 365 h 435"/>
                <a:gd name="T74" fmla="*/ 182 w 435"/>
                <a:gd name="T75" fmla="*/ 397 h 435"/>
                <a:gd name="T76" fmla="*/ 157 w 435"/>
                <a:gd name="T77" fmla="*/ 347 h 435"/>
                <a:gd name="T78" fmla="*/ 122 w 435"/>
                <a:gd name="T79" fmla="*/ 330 h 435"/>
                <a:gd name="T80" fmla="*/ 65 w 435"/>
                <a:gd name="T81" fmla="*/ 319 h 435"/>
                <a:gd name="T82" fmla="*/ 77 w 435"/>
                <a:gd name="T83" fmla="*/ 263 h 435"/>
                <a:gd name="T84" fmla="*/ 76 w 435"/>
                <a:gd name="T85" fmla="*/ 217 h 435"/>
                <a:gd name="T86" fmla="*/ 77 w 435"/>
                <a:gd name="T87" fmla="*/ 17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5" h="435">
                  <a:moveTo>
                    <a:pt x="7" y="190"/>
                  </a:moveTo>
                  <a:cubicBezTo>
                    <a:pt x="45" y="217"/>
                    <a:pt x="45" y="217"/>
                    <a:pt x="45" y="217"/>
                  </a:cubicBezTo>
                  <a:cubicBezTo>
                    <a:pt x="7" y="245"/>
                    <a:pt x="7" y="245"/>
                    <a:pt x="7" y="245"/>
                  </a:cubicBezTo>
                  <a:cubicBezTo>
                    <a:pt x="2" y="249"/>
                    <a:pt x="0" y="255"/>
                    <a:pt x="1" y="261"/>
                  </a:cubicBezTo>
                  <a:cubicBezTo>
                    <a:pt x="2" y="266"/>
                    <a:pt x="6" y="271"/>
                    <a:pt x="12" y="272"/>
                  </a:cubicBezTo>
                  <a:cubicBezTo>
                    <a:pt x="58" y="283"/>
                    <a:pt x="58" y="283"/>
                    <a:pt x="58" y="283"/>
                  </a:cubicBezTo>
                  <a:cubicBezTo>
                    <a:pt x="33" y="324"/>
                    <a:pt x="33" y="324"/>
                    <a:pt x="33" y="324"/>
                  </a:cubicBezTo>
                  <a:cubicBezTo>
                    <a:pt x="30" y="329"/>
                    <a:pt x="31" y="335"/>
                    <a:pt x="34" y="340"/>
                  </a:cubicBezTo>
                  <a:cubicBezTo>
                    <a:pt x="37" y="345"/>
                    <a:pt x="43" y="348"/>
                    <a:pt x="49" y="347"/>
                  </a:cubicBezTo>
                  <a:cubicBezTo>
                    <a:pt x="95" y="339"/>
                    <a:pt x="95" y="339"/>
                    <a:pt x="95" y="339"/>
                  </a:cubicBezTo>
                  <a:cubicBezTo>
                    <a:pt x="88" y="386"/>
                    <a:pt x="88" y="386"/>
                    <a:pt x="88" y="386"/>
                  </a:cubicBezTo>
                  <a:cubicBezTo>
                    <a:pt x="87" y="392"/>
                    <a:pt x="90" y="398"/>
                    <a:pt x="95" y="401"/>
                  </a:cubicBezTo>
                  <a:cubicBezTo>
                    <a:pt x="99" y="404"/>
                    <a:pt x="106" y="404"/>
                    <a:pt x="111" y="401"/>
                  </a:cubicBezTo>
                  <a:cubicBezTo>
                    <a:pt x="151" y="377"/>
                    <a:pt x="151" y="377"/>
                    <a:pt x="151" y="377"/>
                  </a:cubicBezTo>
                  <a:cubicBezTo>
                    <a:pt x="163" y="423"/>
                    <a:pt x="163" y="423"/>
                    <a:pt x="163" y="423"/>
                  </a:cubicBezTo>
                  <a:cubicBezTo>
                    <a:pt x="164" y="428"/>
                    <a:pt x="168" y="433"/>
                    <a:pt x="174" y="434"/>
                  </a:cubicBezTo>
                  <a:cubicBezTo>
                    <a:pt x="180" y="435"/>
                    <a:pt x="186" y="433"/>
                    <a:pt x="189" y="428"/>
                  </a:cubicBezTo>
                  <a:cubicBezTo>
                    <a:pt x="217" y="390"/>
                    <a:pt x="217" y="390"/>
                    <a:pt x="217" y="390"/>
                  </a:cubicBezTo>
                  <a:cubicBezTo>
                    <a:pt x="245" y="428"/>
                    <a:pt x="245" y="428"/>
                    <a:pt x="245" y="428"/>
                  </a:cubicBezTo>
                  <a:cubicBezTo>
                    <a:pt x="248" y="432"/>
                    <a:pt x="253" y="434"/>
                    <a:pt x="257" y="434"/>
                  </a:cubicBezTo>
                  <a:cubicBezTo>
                    <a:pt x="258" y="434"/>
                    <a:pt x="259" y="434"/>
                    <a:pt x="260" y="434"/>
                  </a:cubicBezTo>
                  <a:cubicBezTo>
                    <a:pt x="266" y="433"/>
                    <a:pt x="271" y="428"/>
                    <a:pt x="272" y="423"/>
                  </a:cubicBezTo>
                  <a:cubicBezTo>
                    <a:pt x="283" y="377"/>
                    <a:pt x="283" y="377"/>
                    <a:pt x="283" y="377"/>
                  </a:cubicBezTo>
                  <a:cubicBezTo>
                    <a:pt x="324" y="401"/>
                    <a:pt x="324" y="401"/>
                    <a:pt x="324" y="401"/>
                  </a:cubicBezTo>
                  <a:cubicBezTo>
                    <a:pt x="329" y="404"/>
                    <a:pt x="335" y="404"/>
                    <a:pt x="340" y="401"/>
                  </a:cubicBezTo>
                  <a:cubicBezTo>
                    <a:pt x="345" y="398"/>
                    <a:pt x="347" y="392"/>
                    <a:pt x="346" y="386"/>
                  </a:cubicBezTo>
                  <a:cubicBezTo>
                    <a:pt x="339" y="339"/>
                    <a:pt x="339" y="339"/>
                    <a:pt x="339" y="339"/>
                  </a:cubicBezTo>
                  <a:cubicBezTo>
                    <a:pt x="386" y="347"/>
                    <a:pt x="386" y="347"/>
                    <a:pt x="386" y="347"/>
                  </a:cubicBezTo>
                  <a:cubicBezTo>
                    <a:pt x="392" y="348"/>
                    <a:pt x="398" y="345"/>
                    <a:pt x="401" y="340"/>
                  </a:cubicBezTo>
                  <a:cubicBezTo>
                    <a:pt x="404" y="335"/>
                    <a:pt x="404" y="329"/>
                    <a:pt x="401" y="324"/>
                  </a:cubicBezTo>
                  <a:cubicBezTo>
                    <a:pt x="377" y="283"/>
                    <a:pt x="377" y="283"/>
                    <a:pt x="377" y="283"/>
                  </a:cubicBezTo>
                  <a:cubicBezTo>
                    <a:pt x="423" y="272"/>
                    <a:pt x="423" y="272"/>
                    <a:pt x="423" y="272"/>
                  </a:cubicBezTo>
                  <a:cubicBezTo>
                    <a:pt x="428" y="271"/>
                    <a:pt x="433" y="266"/>
                    <a:pt x="434" y="261"/>
                  </a:cubicBezTo>
                  <a:cubicBezTo>
                    <a:pt x="435" y="255"/>
                    <a:pt x="433" y="249"/>
                    <a:pt x="428" y="245"/>
                  </a:cubicBezTo>
                  <a:cubicBezTo>
                    <a:pt x="390" y="217"/>
                    <a:pt x="390" y="217"/>
                    <a:pt x="390" y="217"/>
                  </a:cubicBezTo>
                  <a:cubicBezTo>
                    <a:pt x="428" y="190"/>
                    <a:pt x="428" y="190"/>
                    <a:pt x="428" y="190"/>
                  </a:cubicBezTo>
                  <a:cubicBezTo>
                    <a:pt x="433" y="186"/>
                    <a:pt x="435" y="180"/>
                    <a:pt x="434" y="174"/>
                  </a:cubicBezTo>
                  <a:cubicBezTo>
                    <a:pt x="433" y="169"/>
                    <a:pt x="428" y="164"/>
                    <a:pt x="423" y="163"/>
                  </a:cubicBezTo>
                  <a:cubicBezTo>
                    <a:pt x="377" y="152"/>
                    <a:pt x="377" y="152"/>
                    <a:pt x="377" y="152"/>
                  </a:cubicBezTo>
                  <a:cubicBezTo>
                    <a:pt x="401" y="111"/>
                    <a:pt x="401" y="111"/>
                    <a:pt x="401" y="111"/>
                  </a:cubicBezTo>
                  <a:cubicBezTo>
                    <a:pt x="404" y="106"/>
                    <a:pt x="404" y="100"/>
                    <a:pt x="401" y="95"/>
                  </a:cubicBezTo>
                  <a:cubicBezTo>
                    <a:pt x="398" y="90"/>
                    <a:pt x="392" y="87"/>
                    <a:pt x="386" y="88"/>
                  </a:cubicBezTo>
                  <a:cubicBezTo>
                    <a:pt x="339" y="96"/>
                    <a:pt x="339" y="96"/>
                    <a:pt x="339" y="96"/>
                  </a:cubicBezTo>
                  <a:cubicBezTo>
                    <a:pt x="346" y="49"/>
                    <a:pt x="346" y="49"/>
                    <a:pt x="346" y="49"/>
                  </a:cubicBezTo>
                  <a:cubicBezTo>
                    <a:pt x="347" y="43"/>
                    <a:pt x="345" y="37"/>
                    <a:pt x="340" y="34"/>
                  </a:cubicBezTo>
                  <a:cubicBezTo>
                    <a:pt x="335" y="31"/>
                    <a:pt x="329" y="31"/>
                    <a:pt x="324" y="34"/>
                  </a:cubicBezTo>
                  <a:cubicBezTo>
                    <a:pt x="283" y="58"/>
                    <a:pt x="283" y="58"/>
                    <a:pt x="283" y="58"/>
                  </a:cubicBezTo>
                  <a:cubicBezTo>
                    <a:pt x="272" y="12"/>
                    <a:pt x="272" y="12"/>
                    <a:pt x="272" y="12"/>
                  </a:cubicBezTo>
                  <a:cubicBezTo>
                    <a:pt x="271" y="7"/>
                    <a:pt x="266" y="2"/>
                    <a:pt x="260" y="1"/>
                  </a:cubicBezTo>
                  <a:cubicBezTo>
                    <a:pt x="255" y="0"/>
                    <a:pt x="249" y="2"/>
                    <a:pt x="245" y="7"/>
                  </a:cubicBezTo>
                  <a:cubicBezTo>
                    <a:pt x="217" y="45"/>
                    <a:pt x="217" y="45"/>
                    <a:pt x="217" y="45"/>
                  </a:cubicBezTo>
                  <a:cubicBezTo>
                    <a:pt x="189" y="7"/>
                    <a:pt x="189" y="7"/>
                    <a:pt x="189" y="7"/>
                  </a:cubicBezTo>
                  <a:cubicBezTo>
                    <a:pt x="186" y="2"/>
                    <a:pt x="180" y="0"/>
                    <a:pt x="174" y="1"/>
                  </a:cubicBezTo>
                  <a:cubicBezTo>
                    <a:pt x="168" y="2"/>
                    <a:pt x="164" y="7"/>
                    <a:pt x="163" y="12"/>
                  </a:cubicBezTo>
                  <a:cubicBezTo>
                    <a:pt x="151" y="58"/>
                    <a:pt x="151" y="58"/>
                    <a:pt x="151" y="58"/>
                  </a:cubicBezTo>
                  <a:cubicBezTo>
                    <a:pt x="111" y="34"/>
                    <a:pt x="111" y="34"/>
                    <a:pt x="111" y="34"/>
                  </a:cubicBezTo>
                  <a:cubicBezTo>
                    <a:pt x="106" y="31"/>
                    <a:pt x="99" y="31"/>
                    <a:pt x="95" y="34"/>
                  </a:cubicBezTo>
                  <a:cubicBezTo>
                    <a:pt x="90" y="37"/>
                    <a:pt x="87" y="43"/>
                    <a:pt x="88" y="49"/>
                  </a:cubicBezTo>
                  <a:cubicBezTo>
                    <a:pt x="95" y="96"/>
                    <a:pt x="95" y="96"/>
                    <a:pt x="95" y="96"/>
                  </a:cubicBezTo>
                  <a:cubicBezTo>
                    <a:pt x="49" y="88"/>
                    <a:pt x="49" y="88"/>
                    <a:pt x="49" y="88"/>
                  </a:cubicBezTo>
                  <a:cubicBezTo>
                    <a:pt x="43" y="87"/>
                    <a:pt x="37" y="90"/>
                    <a:pt x="34" y="95"/>
                  </a:cubicBezTo>
                  <a:cubicBezTo>
                    <a:pt x="31" y="100"/>
                    <a:pt x="30" y="106"/>
                    <a:pt x="33" y="111"/>
                  </a:cubicBezTo>
                  <a:cubicBezTo>
                    <a:pt x="58" y="152"/>
                    <a:pt x="58" y="152"/>
                    <a:pt x="58" y="152"/>
                  </a:cubicBezTo>
                  <a:cubicBezTo>
                    <a:pt x="12" y="163"/>
                    <a:pt x="12" y="163"/>
                    <a:pt x="12" y="163"/>
                  </a:cubicBezTo>
                  <a:cubicBezTo>
                    <a:pt x="6" y="164"/>
                    <a:pt x="2" y="169"/>
                    <a:pt x="1" y="174"/>
                  </a:cubicBezTo>
                  <a:cubicBezTo>
                    <a:pt x="0" y="180"/>
                    <a:pt x="2" y="186"/>
                    <a:pt x="7" y="190"/>
                  </a:cubicBezTo>
                  <a:close/>
                  <a:moveTo>
                    <a:pt x="77" y="172"/>
                  </a:moveTo>
                  <a:cubicBezTo>
                    <a:pt x="81" y="171"/>
                    <a:pt x="85" y="168"/>
                    <a:pt x="87" y="163"/>
                  </a:cubicBezTo>
                  <a:cubicBezTo>
                    <a:pt x="89" y="159"/>
                    <a:pt x="88" y="154"/>
                    <a:pt x="86" y="150"/>
                  </a:cubicBezTo>
                  <a:cubicBezTo>
                    <a:pt x="65" y="116"/>
                    <a:pt x="65" y="116"/>
                    <a:pt x="65" y="116"/>
                  </a:cubicBezTo>
                  <a:cubicBezTo>
                    <a:pt x="105" y="122"/>
                    <a:pt x="105" y="122"/>
                    <a:pt x="105" y="122"/>
                  </a:cubicBezTo>
                  <a:cubicBezTo>
                    <a:pt x="109" y="123"/>
                    <a:pt x="114" y="121"/>
                    <a:pt x="117" y="118"/>
                  </a:cubicBezTo>
                  <a:cubicBezTo>
                    <a:pt x="121" y="114"/>
                    <a:pt x="122" y="109"/>
                    <a:pt x="122" y="105"/>
                  </a:cubicBezTo>
                  <a:cubicBezTo>
                    <a:pt x="116" y="65"/>
                    <a:pt x="116" y="65"/>
                    <a:pt x="116" y="65"/>
                  </a:cubicBezTo>
                  <a:cubicBezTo>
                    <a:pt x="150" y="86"/>
                    <a:pt x="150" y="86"/>
                    <a:pt x="150" y="86"/>
                  </a:cubicBezTo>
                  <a:cubicBezTo>
                    <a:pt x="154" y="89"/>
                    <a:pt x="159" y="89"/>
                    <a:pt x="163" y="87"/>
                  </a:cubicBezTo>
                  <a:cubicBezTo>
                    <a:pt x="168" y="85"/>
                    <a:pt x="171" y="81"/>
                    <a:pt x="172" y="77"/>
                  </a:cubicBezTo>
                  <a:cubicBezTo>
                    <a:pt x="182" y="38"/>
                    <a:pt x="182" y="38"/>
                    <a:pt x="182" y="38"/>
                  </a:cubicBezTo>
                  <a:cubicBezTo>
                    <a:pt x="205" y="70"/>
                    <a:pt x="205" y="70"/>
                    <a:pt x="205" y="70"/>
                  </a:cubicBezTo>
                  <a:cubicBezTo>
                    <a:pt x="208" y="74"/>
                    <a:pt x="212" y="76"/>
                    <a:pt x="217" y="76"/>
                  </a:cubicBezTo>
                  <a:cubicBezTo>
                    <a:pt x="222" y="76"/>
                    <a:pt x="227" y="74"/>
                    <a:pt x="229" y="70"/>
                  </a:cubicBezTo>
                  <a:cubicBezTo>
                    <a:pt x="253" y="38"/>
                    <a:pt x="253" y="38"/>
                    <a:pt x="253" y="38"/>
                  </a:cubicBezTo>
                  <a:cubicBezTo>
                    <a:pt x="262" y="77"/>
                    <a:pt x="262" y="77"/>
                    <a:pt x="262" y="77"/>
                  </a:cubicBezTo>
                  <a:cubicBezTo>
                    <a:pt x="264" y="81"/>
                    <a:pt x="267" y="85"/>
                    <a:pt x="271" y="87"/>
                  </a:cubicBezTo>
                  <a:cubicBezTo>
                    <a:pt x="276" y="89"/>
                    <a:pt x="281" y="89"/>
                    <a:pt x="285" y="86"/>
                  </a:cubicBezTo>
                  <a:cubicBezTo>
                    <a:pt x="319" y="65"/>
                    <a:pt x="319" y="65"/>
                    <a:pt x="319" y="65"/>
                  </a:cubicBezTo>
                  <a:cubicBezTo>
                    <a:pt x="313" y="105"/>
                    <a:pt x="313" y="105"/>
                    <a:pt x="313" y="105"/>
                  </a:cubicBezTo>
                  <a:cubicBezTo>
                    <a:pt x="312" y="109"/>
                    <a:pt x="314" y="114"/>
                    <a:pt x="317" y="118"/>
                  </a:cubicBezTo>
                  <a:cubicBezTo>
                    <a:pt x="320" y="121"/>
                    <a:pt x="325" y="123"/>
                    <a:pt x="330" y="122"/>
                  </a:cubicBezTo>
                  <a:cubicBezTo>
                    <a:pt x="369" y="116"/>
                    <a:pt x="369" y="116"/>
                    <a:pt x="369" y="116"/>
                  </a:cubicBezTo>
                  <a:cubicBezTo>
                    <a:pt x="349" y="150"/>
                    <a:pt x="349" y="150"/>
                    <a:pt x="349" y="150"/>
                  </a:cubicBezTo>
                  <a:cubicBezTo>
                    <a:pt x="346" y="154"/>
                    <a:pt x="346" y="159"/>
                    <a:pt x="348" y="163"/>
                  </a:cubicBezTo>
                  <a:cubicBezTo>
                    <a:pt x="349" y="168"/>
                    <a:pt x="353" y="171"/>
                    <a:pt x="358" y="172"/>
                  </a:cubicBezTo>
                  <a:cubicBezTo>
                    <a:pt x="397" y="182"/>
                    <a:pt x="397" y="182"/>
                    <a:pt x="397" y="182"/>
                  </a:cubicBezTo>
                  <a:cubicBezTo>
                    <a:pt x="365" y="205"/>
                    <a:pt x="365" y="205"/>
                    <a:pt x="365" y="205"/>
                  </a:cubicBezTo>
                  <a:cubicBezTo>
                    <a:pt x="361" y="208"/>
                    <a:pt x="358" y="213"/>
                    <a:pt x="358" y="217"/>
                  </a:cubicBezTo>
                  <a:cubicBezTo>
                    <a:pt x="358" y="222"/>
                    <a:pt x="361" y="227"/>
                    <a:pt x="365" y="230"/>
                  </a:cubicBezTo>
                  <a:cubicBezTo>
                    <a:pt x="397" y="253"/>
                    <a:pt x="397" y="253"/>
                    <a:pt x="397" y="253"/>
                  </a:cubicBezTo>
                  <a:cubicBezTo>
                    <a:pt x="358" y="263"/>
                    <a:pt x="358" y="263"/>
                    <a:pt x="358" y="263"/>
                  </a:cubicBezTo>
                  <a:cubicBezTo>
                    <a:pt x="353" y="264"/>
                    <a:pt x="349" y="267"/>
                    <a:pt x="348" y="272"/>
                  </a:cubicBezTo>
                  <a:cubicBezTo>
                    <a:pt x="346" y="276"/>
                    <a:pt x="346" y="281"/>
                    <a:pt x="349" y="285"/>
                  </a:cubicBezTo>
                  <a:cubicBezTo>
                    <a:pt x="369" y="319"/>
                    <a:pt x="369" y="319"/>
                    <a:pt x="369" y="319"/>
                  </a:cubicBezTo>
                  <a:cubicBezTo>
                    <a:pt x="330" y="313"/>
                    <a:pt x="330" y="313"/>
                    <a:pt x="330" y="313"/>
                  </a:cubicBezTo>
                  <a:cubicBezTo>
                    <a:pt x="325" y="312"/>
                    <a:pt x="320" y="314"/>
                    <a:pt x="317" y="317"/>
                  </a:cubicBezTo>
                  <a:cubicBezTo>
                    <a:pt x="314" y="321"/>
                    <a:pt x="312" y="326"/>
                    <a:pt x="313" y="330"/>
                  </a:cubicBezTo>
                  <a:cubicBezTo>
                    <a:pt x="319" y="370"/>
                    <a:pt x="319" y="370"/>
                    <a:pt x="319" y="370"/>
                  </a:cubicBezTo>
                  <a:cubicBezTo>
                    <a:pt x="285" y="349"/>
                    <a:pt x="285" y="349"/>
                    <a:pt x="285" y="349"/>
                  </a:cubicBezTo>
                  <a:cubicBezTo>
                    <a:pt x="281" y="346"/>
                    <a:pt x="276" y="346"/>
                    <a:pt x="271" y="348"/>
                  </a:cubicBezTo>
                  <a:cubicBezTo>
                    <a:pt x="267" y="350"/>
                    <a:pt x="264" y="354"/>
                    <a:pt x="262" y="358"/>
                  </a:cubicBezTo>
                  <a:cubicBezTo>
                    <a:pt x="253" y="397"/>
                    <a:pt x="253" y="397"/>
                    <a:pt x="253" y="397"/>
                  </a:cubicBezTo>
                  <a:cubicBezTo>
                    <a:pt x="229" y="365"/>
                    <a:pt x="229" y="365"/>
                    <a:pt x="229" y="365"/>
                  </a:cubicBezTo>
                  <a:cubicBezTo>
                    <a:pt x="227" y="361"/>
                    <a:pt x="222" y="359"/>
                    <a:pt x="217" y="359"/>
                  </a:cubicBezTo>
                  <a:cubicBezTo>
                    <a:pt x="212" y="359"/>
                    <a:pt x="208" y="361"/>
                    <a:pt x="205" y="365"/>
                  </a:cubicBezTo>
                  <a:cubicBezTo>
                    <a:pt x="182" y="397"/>
                    <a:pt x="182" y="397"/>
                    <a:pt x="182" y="397"/>
                  </a:cubicBezTo>
                  <a:cubicBezTo>
                    <a:pt x="172" y="358"/>
                    <a:pt x="172" y="358"/>
                    <a:pt x="172" y="358"/>
                  </a:cubicBezTo>
                  <a:cubicBezTo>
                    <a:pt x="171" y="354"/>
                    <a:pt x="168" y="350"/>
                    <a:pt x="163" y="348"/>
                  </a:cubicBezTo>
                  <a:cubicBezTo>
                    <a:pt x="161" y="347"/>
                    <a:pt x="159" y="347"/>
                    <a:pt x="157" y="347"/>
                  </a:cubicBezTo>
                  <a:cubicBezTo>
                    <a:pt x="155" y="347"/>
                    <a:pt x="152" y="347"/>
                    <a:pt x="150" y="349"/>
                  </a:cubicBezTo>
                  <a:cubicBezTo>
                    <a:pt x="116" y="370"/>
                    <a:pt x="116" y="370"/>
                    <a:pt x="116" y="370"/>
                  </a:cubicBezTo>
                  <a:cubicBezTo>
                    <a:pt x="122" y="330"/>
                    <a:pt x="122" y="330"/>
                    <a:pt x="122" y="330"/>
                  </a:cubicBezTo>
                  <a:cubicBezTo>
                    <a:pt x="122" y="326"/>
                    <a:pt x="121" y="321"/>
                    <a:pt x="117" y="317"/>
                  </a:cubicBezTo>
                  <a:cubicBezTo>
                    <a:pt x="114" y="314"/>
                    <a:pt x="109" y="312"/>
                    <a:pt x="105" y="313"/>
                  </a:cubicBezTo>
                  <a:cubicBezTo>
                    <a:pt x="65" y="319"/>
                    <a:pt x="65" y="319"/>
                    <a:pt x="65" y="319"/>
                  </a:cubicBezTo>
                  <a:cubicBezTo>
                    <a:pt x="86" y="285"/>
                    <a:pt x="86" y="285"/>
                    <a:pt x="86" y="285"/>
                  </a:cubicBezTo>
                  <a:cubicBezTo>
                    <a:pt x="88" y="281"/>
                    <a:pt x="89" y="276"/>
                    <a:pt x="87" y="272"/>
                  </a:cubicBezTo>
                  <a:cubicBezTo>
                    <a:pt x="85" y="267"/>
                    <a:pt x="81" y="264"/>
                    <a:pt x="77" y="263"/>
                  </a:cubicBezTo>
                  <a:cubicBezTo>
                    <a:pt x="38" y="253"/>
                    <a:pt x="38" y="253"/>
                    <a:pt x="38" y="253"/>
                  </a:cubicBezTo>
                  <a:cubicBezTo>
                    <a:pt x="70" y="230"/>
                    <a:pt x="70" y="230"/>
                    <a:pt x="70" y="230"/>
                  </a:cubicBezTo>
                  <a:cubicBezTo>
                    <a:pt x="74" y="227"/>
                    <a:pt x="76" y="222"/>
                    <a:pt x="76" y="217"/>
                  </a:cubicBezTo>
                  <a:cubicBezTo>
                    <a:pt x="76" y="213"/>
                    <a:pt x="74" y="208"/>
                    <a:pt x="70" y="205"/>
                  </a:cubicBezTo>
                  <a:cubicBezTo>
                    <a:pt x="38" y="182"/>
                    <a:pt x="38" y="182"/>
                    <a:pt x="38" y="182"/>
                  </a:cubicBezTo>
                  <a:lnTo>
                    <a:pt x="77" y="172"/>
                  </a:lnTo>
                  <a:close/>
                </a:path>
              </a:pathLst>
            </a:custGeom>
            <a:grpFill/>
            <a:ln w="9525">
              <a:solidFill>
                <a:schemeClr val="accent1">
                  <a:lumMod val="40000"/>
                  <a:lumOff val="60000"/>
                </a:schemeClr>
              </a:solidFill>
              <a:round/>
              <a:headEnd/>
              <a:tailEnd/>
            </a:ln>
          </p:spPr>
          <p:txBody>
            <a:bodyPr vert="horz" wrap="square" lIns="91440" tIns="45720" rIns="91440" bIns="45720" numCol="1" anchor="t" anchorCtr="0" compatLnSpc="1">
              <a:prstTxWarp prst="textNoShape">
                <a:avLst/>
              </a:prstTxWarp>
            </a:bodyPr>
            <a:lstStyle/>
            <a:p>
              <a:endParaRPr lang="en-US" dirty="0">
                <a:solidFill>
                  <a:schemeClr val="accent6">
                    <a:lumMod val="75000"/>
                  </a:schemeClr>
                </a:solidFill>
              </a:endParaRPr>
            </a:p>
          </p:txBody>
        </p:sp>
      </p:grpSp>
      <p:sp>
        <p:nvSpPr>
          <p:cNvPr id="16" name="Freeform 20">
            <a:extLst>
              <a:ext uri="{FF2B5EF4-FFF2-40B4-BE49-F238E27FC236}">
                <a16:creationId xmlns:a16="http://schemas.microsoft.com/office/drawing/2014/main" id="{73F331F1-44E6-42DE-953B-B9806577C46B}"/>
              </a:ext>
            </a:extLst>
          </p:cNvPr>
          <p:cNvSpPr>
            <a:spLocks noChangeAspect="1" noEditPoints="1"/>
          </p:cNvSpPr>
          <p:nvPr/>
        </p:nvSpPr>
        <p:spPr bwMode="auto">
          <a:xfrm>
            <a:off x="9353548" y="1685103"/>
            <a:ext cx="720000" cy="720000"/>
          </a:xfrm>
          <a:custGeom>
            <a:avLst/>
            <a:gdLst>
              <a:gd name="T0" fmla="*/ 576 w 576"/>
              <a:gd name="T1" fmla="*/ 576 h 576"/>
              <a:gd name="T2" fmla="*/ 25 w 576"/>
              <a:gd name="T3" fmla="*/ 393 h 576"/>
              <a:gd name="T4" fmla="*/ 217 w 576"/>
              <a:gd name="T5" fmla="*/ 422 h 576"/>
              <a:gd name="T6" fmla="*/ 237 w 576"/>
              <a:gd name="T7" fmla="*/ 416 h 576"/>
              <a:gd name="T8" fmla="*/ 246 w 576"/>
              <a:gd name="T9" fmla="*/ 412 h 576"/>
              <a:gd name="T10" fmla="*/ 255 w 576"/>
              <a:gd name="T11" fmla="*/ 406 h 576"/>
              <a:gd name="T12" fmla="*/ 264 w 576"/>
              <a:gd name="T13" fmla="*/ 400 h 576"/>
              <a:gd name="T14" fmla="*/ 270 w 576"/>
              <a:gd name="T15" fmla="*/ 394 h 576"/>
              <a:gd name="T16" fmla="*/ 364 w 576"/>
              <a:gd name="T17" fmla="*/ 397 h 576"/>
              <a:gd name="T18" fmla="*/ 381 w 576"/>
              <a:gd name="T19" fmla="*/ 409 h 576"/>
              <a:gd name="T20" fmla="*/ 551 w 576"/>
              <a:gd name="T21" fmla="*/ 437 h 576"/>
              <a:gd name="T22" fmla="*/ 253 w 576"/>
              <a:gd name="T23" fmla="*/ 462 h 576"/>
              <a:gd name="T24" fmla="*/ 25 w 576"/>
              <a:gd name="T25" fmla="*/ 393 h 576"/>
              <a:gd name="T26" fmla="*/ 306 w 576"/>
              <a:gd name="T27" fmla="*/ 239 h 576"/>
              <a:gd name="T28" fmla="*/ 199 w 576"/>
              <a:gd name="T29" fmla="*/ 170 h 576"/>
              <a:gd name="T30" fmla="*/ 393 w 576"/>
              <a:gd name="T31" fmla="*/ 364 h 576"/>
              <a:gd name="T32" fmla="*/ 324 w 576"/>
              <a:gd name="T33" fmla="*/ 257 h 576"/>
              <a:gd name="T34" fmla="*/ 324 w 576"/>
              <a:gd name="T35" fmla="*/ 351 h 576"/>
              <a:gd name="T36" fmla="*/ 283 w 576"/>
              <a:gd name="T37" fmla="*/ 357 h 576"/>
              <a:gd name="T38" fmla="*/ 253 w 576"/>
              <a:gd name="T39" fmla="*/ 376 h 576"/>
              <a:gd name="T40" fmla="*/ 241 w 576"/>
              <a:gd name="T41" fmla="*/ 386 h 576"/>
              <a:gd name="T42" fmla="*/ 231 w 576"/>
              <a:gd name="T43" fmla="*/ 392 h 576"/>
              <a:gd name="T44" fmla="*/ 220 w 576"/>
              <a:gd name="T45" fmla="*/ 396 h 576"/>
              <a:gd name="T46" fmla="*/ 287 w 576"/>
              <a:gd name="T47" fmla="*/ 317 h 576"/>
              <a:gd name="T48" fmla="*/ 324 w 576"/>
              <a:gd name="T49" fmla="*/ 351 h 576"/>
              <a:gd name="T50" fmla="*/ 182 w 576"/>
              <a:gd name="T51" fmla="*/ 400 h 576"/>
              <a:gd name="T52" fmla="*/ 304 w 576"/>
              <a:gd name="T53" fmla="*/ 276 h 576"/>
              <a:gd name="T54" fmla="*/ 287 w 576"/>
              <a:gd name="T55" fmla="*/ 259 h 576"/>
              <a:gd name="T56" fmla="*/ 250 w 576"/>
              <a:gd name="T57" fmla="*/ 257 h 576"/>
              <a:gd name="T58" fmla="*/ 181 w 576"/>
              <a:gd name="T59" fmla="*/ 364 h 576"/>
              <a:gd name="T60" fmla="*/ 164 w 576"/>
              <a:gd name="T61" fmla="*/ 382 h 576"/>
              <a:gd name="T62" fmla="*/ 132 w 576"/>
              <a:gd name="T63" fmla="*/ 377 h 576"/>
              <a:gd name="T64" fmla="*/ 164 w 576"/>
              <a:gd name="T65" fmla="*/ 382 h 576"/>
              <a:gd name="T66" fmla="*/ 500 w 576"/>
              <a:gd name="T67" fmla="*/ 376 h 576"/>
              <a:gd name="T68" fmla="*/ 433 w 576"/>
              <a:gd name="T69" fmla="*/ 348 h 576"/>
              <a:gd name="T70" fmla="*/ 442 w 576"/>
              <a:gd name="T71" fmla="*/ 325 h 576"/>
              <a:gd name="T72" fmla="*/ 484 w 576"/>
              <a:gd name="T73" fmla="*/ 264 h 576"/>
              <a:gd name="T74" fmla="*/ 473 w 576"/>
              <a:gd name="T75" fmla="*/ 210 h 576"/>
              <a:gd name="T76" fmla="*/ 410 w 576"/>
              <a:gd name="T77" fmla="*/ 170 h 576"/>
              <a:gd name="T78" fmla="*/ 393 w 576"/>
              <a:gd name="T79" fmla="*/ 153 h 576"/>
              <a:gd name="T80" fmla="*/ 349 w 576"/>
              <a:gd name="T81" fmla="*/ 89 h 576"/>
              <a:gd name="T82" fmla="*/ 299 w 576"/>
              <a:gd name="T83" fmla="*/ 79 h 576"/>
              <a:gd name="T84" fmla="*/ 235 w 576"/>
              <a:gd name="T85" fmla="*/ 122 h 576"/>
              <a:gd name="T86" fmla="*/ 212 w 576"/>
              <a:gd name="T87" fmla="*/ 132 h 576"/>
              <a:gd name="T88" fmla="*/ 139 w 576"/>
              <a:gd name="T89" fmla="*/ 146 h 576"/>
              <a:gd name="T90" fmla="*/ 109 w 576"/>
              <a:gd name="T91" fmla="*/ 191 h 576"/>
              <a:gd name="T92" fmla="*/ 125 w 576"/>
              <a:gd name="T93" fmla="*/ 264 h 576"/>
              <a:gd name="T94" fmla="*/ 125 w 576"/>
              <a:gd name="T95" fmla="*/ 288 h 576"/>
              <a:gd name="T96" fmla="*/ 109 w 576"/>
              <a:gd name="T97" fmla="*/ 361 h 576"/>
              <a:gd name="T98" fmla="*/ 551 w 576"/>
              <a:gd name="T99" fmla="*/ 25 h 576"/>
              <a:gd name="T100" fmla="*/ 115 w 576"/>
              <a:gd name="T101" fmla="*/ 480 h 576"/>
              <a:gd name="T102" fmla="*/ 361 w 576"/>
              <a:gd name="T103" fmla="*/ 480 h 576"/>
              <a:gd name="T104" fmla="*/ 551 w 576"/>
              <a:gd name="T105" fmla="*/ 55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25" y="393"/>
                </a:moveTo>
                <a:cubicBezTo>
                  <a:pt x="50" y="369"/>
                  <a:pt x="89" y="370"/>
                  <a:pt x="115" y="394"/>
                </a:cubicBezTo>
                <a:cubicBezTo>
                  <a:pt x="136" y="415"/>
                  <a:pt x="164" y="425"/>
                  <a:pt x="192" y="425"/>
                </a:cubicBezTo>
                <a:cubicBezTo>
                  <a:pt x="200" y="425"/>
                  <a:pt x="209" y="424"/>
                  <a:pt x="217" y="422"/>
                </a:cubicBezTo>
                <a:cubicBezTo>
                  <a:pt x="217" y="422"/>
                  <a:pt x="217" y="422"/>
                  <a:pt x="217" y="422"/>
                </a:cubicBezTo>
                <a:cubicBezTo>
                  <a:pt x="221" y="421"/>
                  <a:pt x="221" y="421"/>
                  <a:pt x="221" y="421"/>
                </a:cubicBezTo>
                <a:cubicBezTo>
                  <a:pt x="227" y="420"/>
                  <a:pt x="232" y="418"/>
                  <a:pt x="237" y="416"/>
                </a:cubicBezTo>
                <a:cubicBezTo>
                  <a:pt x="238" y="415"/>
                  <a:pt x="239" y="415"/>
                  <a:pt x="239" y="415"/>
                </a:cubicBezTo>
                <a:cubicBezTo>
                  <a:pt x="240" y="414"/>
                  <a:pt x="242" y="414"/>
                  <a:pt x="243" y="413"/>
                </a:cubicBezTo>
                <a:cubicBezTo>
                  <a:pt x="244" y="413"/>
                  <a:pt x="245" y="412"/>
                  <a:pt x="246" y="412"/>
                </a:cubicBezTo>
                <a:cubicBezTo>
                  <a:pt x="246" y="411"/>
                  <a:pt x="247" y="411"/>
                  <a:pt x="248" y="410"/>
                </a:cubicBezTo>
                <a:cubicBezTo>
                  <a:pt x="250" y="410"/>
                  <a:pt x="251" y="408"/>
                  <a:pt x="253" y="407"/>
                </a:cubicBezTo>
                <a:cubicBezTo>
                  <a:pt x="254" y="407"/>
                  <a:pt x="254" y="407"/>
                  <a:pt x="255" y="406"/>
                </a:cubicBezTo>
                <a:cubicBezTo>
                  <a:pt x="256" y="405"/>
                  <a:pt x="257" y="405"/>
                  <a:pt x="258" y="404"/>
                </a:cubicBezTo>
                <a:cubicBezTo>
                  <a:pt x="259" y="403"/>
                  <a:pt x="260" y="403"/>
                  <a:pt x="260" y="402"/>
                </a:cubicBezTo>
                <a:cubicBezTo>
                  <a:pt x="262" y="402"/>
                  <a:pt x="263" y="401"/>
                  <a:pt x="264" y="400"/>
                </a:cubicBezTo>
                <a:cubicBezTo>
                  <a:pt x="264" y="399"/>
                  <a:pt x="265" y="399"/>
                  <a:pt x="266" y="398"/>
                </a:cubicBezTo>
                <a:cubicBezTo>
                  <a:pt x="267" y="397"/>
                  <a:pt x="268" y="396"/>
                  <a:pt x="270" y="395"/>
                </a:cubicBezTo>
                <a:cubicBezTo>
                  <a:pt x="270" y="395"/>
                  <a:pt x="270" y="394"/>
                  <a:pt x="270" y="394"/>
                </a:cubicBezTo>
                <a:cubicBezTo>
                  <a:pt x="279" y="386"/>
                  <a:pt x="289" y="380"/>
                  <a:pt x="300" y="377"/>
                </a:cubicBezTo>
                <a:cubicBezTo>
                  <a:pt x="321" y="372"/>
                  <a:pt x="344" y="378"/>
                  <a:pt x="361" y="394"/>
                </a:cubicBezTo>
                <a:cubicBezTo>
                  <a:pt x="362" y="395"/>
                  <a:pt x="363" y="396"/>
                  <a:pt x="364" y="397"/>
                </a:cubicBezTo>
                <a:cubicBezTo>
                  <a:pt x="368" y="400"/>
                  <a:pt x="372" y="403"/>
                  <a:pt x="376" y="406"/>
                </a:cubicBezTo>
                <a:cubicBezTo>
                  <a:pt x="380" y="409"/>
                  <a:pt x="380" y="409"/>
                  <a:pt x="380" y="409"/>
                </a:cubicBezTo>
                <a:cubicBezTo>
                  <a:pt x="381" y="409"/>
                  <a:pt x="381" y="409"/>
                  <a:pt x="381" y="409"/>
                </a:cubicBezTo>
                <a:cubicBezTo>
                  <a:pt x="423" y="434"/>
                  <a:pt x="479" y="429"/>
                  <a:pt x="517" y="394"/>
                </a:cubicBezTo>
                <a:cubicBezTo>
                  <a:pt x="527" y="385"/>
                  <a:pt x="539" y="379"/>
                  <a:pt x="551" y="377"/>
                </a:cubicBezTo>
                <a:cubicBezTo>
                  <a:pt x="551" y="437"/>
                  <a:pt x="551" y="437"/>
                  <a:pt x="551" y="437"/>
                </a:cubicBezTo>
                <a:cubicBezTo>
                  <a:pt x="532" y="439"/>
                  <a:pt x="514" y="448"/>
                  <a:pt x="500" y="462"/>
                </a:cubicBezTo>
                <a:cubicBezTo>
                  <a:pt x="466" y="494"/>
                  <a:pt x="412" y="494"/>
                  <a:pt x="378" y="462"/>
                </a:cubicBezTo>
                <a:cubicBezTo>
                  <a:pt x="343" y="428"/>
                  <a:pt x="288" y="428"/>
                  <a:pt x="253" y="462"/>
                </a:cubicBezTo>
                <a:cubicBezTo>
                  <a:pt x="219" y="494"/>
                  <a:pt x="166" y="494"/>
                  <a:pt x="132" y="462"/>
                </a:cubicBezTo>
                <a:cubicBezTo>
                  <a:pt x="102" y="433"/>
                  <a:pt x="59" y="429"/>
                  <a:pt x="25" y="448"/>
                </a:cubicBezTo>
                <a:lnTo>
                  <a:pt x="25" y="393"/>
                </a:lnTo>
                <a:close/>
                <a:moveTo>
                  <a:pt x="287" y="138"/>
                </a:moveTo>
                <a:cubicBezTo>
                  <a:pt x="321" y="138"/>
                  <a:pt x="351" y="150"/>
                  <a:pt x="375" y="170"/>
                </a:cubicBezTo>
                <a:cubicBezTo>
                  <a:pt x="306" y="239"/>
                  <a:pt x="306" y="239"/>
                  <a:pt x="306" y="239"/>
                </a:cubicBezTo>
                <a:cubicBezTo>
                  <a:pt x="301" y="236"/>
                  <a:pt x="294" y="235"/>
                  <a:pt x="287" y="235"/>
                </a:cubicBezTo>
                <a:cubicBezTo>
                  <a:pt x="280" y="235"/>
                  <a:pt x="273" y="236"/>
                  <a:pt x="268" y="239"/>
                </a:cubicBezTo>
                <a:cubicBezTo>
                  <a:pt x="199" y="170"/>
                  <a:pt x="199" y="170"/>
                  <a:pt x="199" y="170"/>
                </a:cubicBezTo>
                <a:cubicBezTo>
                  <a:pt x="223" y="150"/>
                  <a:pt x="253" y="138"/>
                  <a:pt x="287" y="138"/>
                </a:cubicBezTo>
                <a:close/>
                <a:moveTo>
                  <a:pt x="425" y="276"/>
                </a:moveTo>
                <a:cubicBezTo>
                  <a:pt x="425" y="309"/>
                  <a:pt x="413" y="340"/>
                  <a:pt x="393" y="364"/>
                </a:cubicBezTo>
                <a:cubicBezTo>
                  <a:pt x="324" y="295"/>
                  <a:pt x="324" y="295"/>
                  <a:pt x="324" y="295"/>
                </a:cubicBezTo>
                <a:cubicBezTo>
                  <a:pt x="327" y="290"/>
                  <a:pt x="328" y="283"/>
                  <a:pt x="328" y="276"/>
                </a:cubicBezTo>
                <a:cubicBezTo>
                  <a:pt x="328" y="269"/>
                  <a:pt x="327" y="262"/>
                  <a:pt x="324" y="257"/>
                </a:cubicBezTo>
                <a:cubicBezTo>
                  <a:pt x="393" y="188"/>
                  <a:pt x="393" y="188"/>
                  <a:pt x="393" y="188"/>
                </a:cubicBezTo>
                <a:cubicBezTo>
                  <a:pt x="413" y="212"/>
                  <a:pt x="425" y="242"/>
                  <a:pt x="425" y="276"/>
                </a:cubicBezTo>
                <a:close/>
                <a:moveTo>
                  <a:pt x="324" y="351"/>
                </a:moveTo>
                <a:cubicBezTo>
                  <a:pt x="313" y="350"/>
                  <a:pt x="302" y="351"/>
                  <a:pt x="291" y="354"/>
                </a:cubicBezTo>
                <a:cubicBezTo>
                  <a:pt x="290" y="355"/>
                  <a:pt x="289" y="355"/>
                  <a:pt x="289" y="355"/>
                </a:cubicBezTo>
                <a:cubicBezTo>
                  <a:pt x="287" y="356"/>
                  <a:pt x="285" y="356"/>
                  <a:pt x="283" y="357"/>
                </a:cubicBezTo>
                <a:cubicBezTo>
                  <a:pt x="282" y="357"/>
                  <a:pt x="282" y="358"/>
                  <a:pt x="281" y="358"/>
                </a:cubicBezTo>
                <a:cubicBezTo>
                  <a:pt x="279" y="359"/>
                  <a:pt x="277" y="360"/>
                  <a:pt x="275" y="361"/>
                </a:cubicBezTo>
                <a:cubicBezTo>
                  <a:pt x="267" y="365"/>
                  <a:pt x="260" y="370"/>
                  <a:pt x="253" y="376"/>
                </a:cubicBezTo>
                <a:cubicBezTo>
                  <a:pt x="251" y="378"/>
                  <a:pt x="249" y="380"/>
                  <a:pt x="247" y="381"/>
                </a:cubicBezTo>
                <a:cubicBezTo>
                  <a:pt x="247" y="382"/>
                  <a:pt x="247" y="382"/>
                  <a:pt x="246" y="382"/>
                </a:cubicBezTo>
                <a:cubicBezTo>
                  <a:pt x="244" y="384"/>
                  <a:pt x="242" y="385"/>
                  <a:pt x="241" y="386"/>
                </a:cubicBezTo>
                <a:cubicBezTo>
                  <a:pt x="240" y="387"/>
                  <a:pt x="239" y="387"/>
                  <a:pt x="239" y="387"/>
                </a:cubicBezTo>
                <a:cubicBezTo>
                  <a:pt x="237" y="389"/>
                  <a:pt x="235" y="390"/>
                  <a:pt x="233" y="391"/>
                </a:cubicBezTo>
                <a:cubicBezTo>
                  <a:pt x="232" y="391"/>
                  <a:pt x="232" y="391"/>
                  <a:pt x="231" y="392"/>
                </a:cubicBezTo>
                <a:cubicBezTo>
                  <a:pt x="229" y="392"/>
                  <a:pt x="227" y="393"/>
                  <a:pt x="226" y="394"/>
                </a:cubicBezTo>
                <a:cubicBezTo>
                  <a:pt x="225" y="394"/>
                  <a:pt x="225" y="394"/>
                  <a:pt x="224" y="395"/>
                </a:cubicBezTo>
                <a:cubicBezTo>
                  <a:pt x="223" y="395"/>
                  <a:pt x="221" y="396"/>
                  <a:pt x="220" y="396"/>
                </a:cubicBezTo>
                <a:cubicBezTo>
                  <a:pt x="212" y="392"/>
                  <a:pt x="205" y="387"/>
                  <a:pt x="199" y="382"/>
                </a:cubicBezTo>
                <a:cubicBezTo>
                  <a:pt x="268" y="313"/>
                  <a:pt x="268" y="313"/>
                  <a:pt x="268" y="313"/>
                </a:cubicBezTo>
                <a:cubicBezTo>
                  <a:pt x="273" y="316"/>
                  <a:pt x="280" y="317"/>
                  <a:pt x="287" y="317"/>
                </a:cubicBezTo>
                <a:cubicBezTo>
                  <a:pt x="294" y="317"/>
                  <a:pt x="301" y="316"/>
                  <a:pt x="306" y="313"/>
                </a:cubicBezTo>
                <a:cubicBezTo>
                  <a:pt x="353" y="359"/>
                  <a:pt x="353" y="359"/>
                  <a:pt x="353" y="359"/>
                </a:cubicBezTo>
                <a:cubicBezTo>
                  <a:pt x="344" y="355"/>
                  <a:pt x="334" y="352"/>
                  <a:pt x="324" y="351"/>
                </a:cubicBezTo>
                <a:cubicBezTo>
                  <a:pt x="324" y="351"/>
                  <a:pt x="324" y="351"/>
                  <a:pt x="324" y="351"/>
                </a:cubicBezTo>
                <a:close/>
                <a:moveTo>
                  <a:pt x="181" y="399"/>
                </a:moveTo>
                <a:cubicBezTo>
                  <a:pt x="182" y="399"/>
                  <a:pt x="182" y="400"/>
                  <a:pt x="182" y="400"/>
                </a:cubicBezTo>
                <a:cubicBezTo>
                  <a:pt x="182" y="400"/>
                  <a:pt x="181" y="400"/>
                  <a:pt x="181" y="400"/>
                </a:cubicBezTo>
                <a:lnTo>
                  <a:pt x="181" y="399"/>
                </a:lnTo>
                <a:close/>
                <a:moveTo>
                  <a:pt x="304" y="276"/>
                </a:moveTo>
                <a:cubicBezTo>
                  <a:pt x="304" y="285"/>
                  <a:pt x="296" y="293"/>
                  <a:pt x="287" y="293"/>
                </a:cubicBezTo>
                <a:cubicBezTo>
                  <a:pt x="278" y="293"/>
                  <a:pt x="270" y="285"/>
                  <a:pt x="270" y="276"/>
                </a:cubicBezTo>
                <a:cubicBezTo>
                  <a:pt x="270" y="267"/>
                  <a:pt x="278" y="259"/>
                  <a:pt x="287" y="259"/>
                </a:cubicBezTo>
                <a:cubicBezTo>
                  <a:pt x="296" y="259"/>
                  <a:pt x="304" y="267"/>
                  <a:pt x="304" y="276"/>
                </a:cubicBezTo>
                <a:close/>
                <a:moveTo>
                  <a:pt x="181" y="188"/>
                </a:moveTo>
                <a:cubicBezTo>
                  <a:pt x="250" y="257"/>
                  <a:pt x="250" y="257"/>
                  <a:pt x="250" y="257"/>
                </a:cubicBezTo>
                <a:cubicBezTo>
                  <a:pt x="247" y="262"/>
                  <a:pt x="246" y="269"/>
                  <a:pt x="246" y="276"/>
                </a:cubicBezTo>
                <a:cubicBezTo>
                  <a:pt x="246" y="283"/>
                  <a:pt x="247" y="290"/>
                  <a:pt x="250" y="295"/>
                </a:cubicBezTo>
                <a:cubicBezTo>
                  <a:pt x="181" y="364"/>
                  <a:pt x="181" y="364"/>
                  <a:pt x="181" y="364"/>
                </a:cubicBezTo>
                <a:cubicBezTo>
                  <a:pt x="161" y="340"/>
                  <a:pt x="149" y="309"/>
                  <a:pt x="149" y="276"/>
                </a:cubicBezTo>
                <a:cubicBezTo>
                  <a:pt x="149" y="242"/>
                  <a:pt x="161" y="212"/>
                  <a:pt x="181" y="188"/>
                </a:cubicBezTo>
                <a:close/>
                <a:moveTo>
                  <a:pt x="164" y="382"/>
                </a:moveTo>
                <a:cubicBezTo>
                  <a:pt x="154" y="391"/>
                  <a:pt x="154" y="391"/>
                  <a:pt x="154" y="391"/>
                </a:cubicBezTo>
                <a:cubicBezTo>
                  <a:pt x="155" y="392"/>
                  <a:pt x="155" y="392"/>
                  <a:pt x="155" y="392"/>
                </a:cubicBezTo>
                <a:cubicBezTo>
                  <a:pt x="147" y="388"/>
                  <a:pt x="139" y="383"/>
                  <a:pt x="132" y="377"/>
                </a:cubicBezTo>
                <a:cubicBezTo>
                  <a:pt x="126" y="371"/>
                  <a:pt x="120" y="367"/>
                  <a:pt x="114" y="363"/>
                </a:cubicBezTo>
                <a:cubicBezTo>
                  <a:pt x="143" y="351"/>
                  <a:pt x="143" y="351"/>
                  <a:pt x="143" y="351"/>
                </a:cubicBezTo>
                <a:cubicBezTo>
                  <a:pt x="149" y="362"/>
                  <a:pt x="156" y="372"/>
                  <a:pt x="164" y="382"/>
                </a:cubicBezTo>
                <a:close/>
                <a:moveTo>
                  <a:pt x="551" y="25"/>
                </a:moveTo>
                <a:cubicBezTo>
                  <a:pt x="551" y="352"/>
                  <a:pt x="551" y="352"/>
                  <a:pt x="551" y="352"/>
                </a:cubicBezTo>
                <a:cubicBezTo>
                  <a:pt x="532" y="354"/>
                  <a:pt x="514" y="363"/>
                  <a:pt x="500" y="376"/>
                </a:cubicBezTo>
                <a:cubicBezTo>
                  <a:pt x="480" y="395"/>
                  <a:pt x="453" y="403"/>
                  <a:pt x="428" y="400"/>
                </a:cubicBezTo>
                <a:cubicBezTo>
                  <a:pt x="410" y="382"/>
                  <a:pt x="410" y="382"/>
                  <a:pt x="410" y="382"/>
                </a:cubicBezTo>
                <a:cubicBezTo>
                  <a:pt x="419" y="371"/>
                  <a:pt x="427" y="360"/>
                  <a:pt x="433" y="348"/>
                </a:cubicBezTo>
                <a:cubicBezTo>
                  <a:pt x="465" y="361"/>
                  <a:pt x="465" y="361"/>
                  <a:pt x="465" y="361"/>
                </a:cubicBezTo>
                <a:cubicBezTo>
                  <a:pt x="474" y="338"/>
                  <a:pt x="474" y="338"/>
                  <a:pt x="474" y="338"/>
                </a:cubicBezTo>
                <a:cubicBezTo>
                  <a:pt x="442" y="325"/>
                  <a:pt x="442" y="325"/>
                  <a:pt x="442" y="325"/>
                </a:cubicBezTo>
                <a:cubicBezTo>
                  <a:pt x="445" y="313"/>
                  <a:pt x="448" y="301"/>
                  <a:pt x="449" y="288"/>
                </a:cubicBezTo>
                <a:cubicBezTo>
                  <a:pt x="484" y="288"/>
                  <a:pt x="484" y="288"/>
                  <a:pt x="484" y="288"/>
                </a:cubicBezTo>
                <a:cubicBezTo>
                  <a:pt x="484" y="264"/>
                  <a:pt x="484" y="264"/>
                  <a:pt x="484" y="264"/>
                </a:cubicBezTo>
                <a:cubicBezTo>
                  <a:pt x="449" y="264"/>
                  <a:pt x="449" y="264"/>
                  <a:pt x="449" y="264"/>
                </a:cubicBezTo>
                <a:cubicBezTo>
                  <a:pt x="448" y="250"/>
                  <a:pt x="445" y="237"/>
                  <a:pt x="441" y="224"/>
                </a:cubicBezTo>
                <a:cubicBezTo>
                  <a:pt x="473" y="210"/>
                  <a:pt x="473" y="210"/>
                  <a:pt x="473" y="210"/>
                </a:cubicBezTo>
                <a:cubicBezTo>
                  <a:pt x="463" y="188"/>
                  <a:pt x="463" y="188"/>
                  <a:pt x="463" y="188"/>
                </a:cubicBezTo>
                <a:cubicBezTo>
                  <a:pt x="431" y="201"/>
                  <a:pt x="431" y="201"/>
                  <a:pt x="431" y="201"/>
                </a:cubicBezTo>
                <a:cubicBezTo>
                  <a:pt x="425" y="190"/>
                  <a:pt x="418" y="180"/>
                  <a:pt x="410" y="170"/>
                </a:cubicBezTo>
                <a:cubicBezTo>
                  <a:pt x="435" y="146"/>
                  <a:pt x="435" y="146"/>
                  <a:pt x="435" y="146"/>
                </a:cubicBezTo>
                <a:cubicBezTo>
                  <a:pt x="417" y="128"/>
                  <a:pt x="417" y="128"/>
                  <a:pt x="417" y="128"/>
                </a:cubicBezTo>
                <a:cubicBezTo>
                  <a:pt x="393" y="153"/>
                  <a:pt x="393" y="153"/>
                  <a:pt x="393" y="153"/>
                </a:cubicBezTo>
                <a:cubicBezTo>
                  <a:pt x="382" y="144"/>
                  <a:pt x="371" y="137"/>
                  <a:pt x="359" y="131"/>
                </a:cubicBezTo>
                <a:cubicBezTo>
                  <a:pt x="372" y="98"/>
                  <a:pt x="372" y="98"/>
                  <a:pt x="372" y="98"/>
                </a:cubicBezTo>
                <a:cubicBezTo>
                  <a:pt x="349" y="89"/>
                  <a:pt x="349" y="89"/>
                  <a:pt x="349" y="89"/>
                </a:cubicBezTo>
                <a:cubicBezTo>
                  <a:pt x="336" y="121"/>
                  <a:pt x="336" y="121"/>
                  <a:pt x="336" y="121"/>
                </a:cubicBezTo>
                <a:cubicBezTo>
                  <a:pt x="324" y="118"/>
                  <a:pt x="312" y="115"/>
                  <a:pt x="299" y="114"/>
                </a:cubicBezTo>
                <a:cubicBezTo>
                  <a:pt x="299" y="79"/>
                  <a:pt x="299" y="79"/>
                  <a:pt x="299" y="79"/>
                </a:cubicBezTo>
                <a:cubicBezTo>
                  <a:pt x="275" y="79"/>
                  <a:pt x="275" y="79"/>
                  <a:pt x="275" y="79"/>
                </a:cubicBezTo>
                <a:cubicBezTo>
                  <a:pt x="275" y="114"/>
                  <a:pt x="275" y="114"/>
                  <a:pt x="275" y="114"/>
                </a:cubicBezTo>
                <a:cubicBezTo>
                  <a:pt x="261" y="115"/>
                  <a:pt x="248" y="118"/>
                  <a:pt x="235" y="122"/>
                </a:cubicBezTo>
                <a:cubicBezTo>
                  <a:pt x="221" y="90"/>
                  <a:pt x="221" y="90"/>
                  <a:pt x="221" y="90"/>
                </a:cubicBezTo>
                <a:cubicBezTo>
                  <a:pt x="199" y="100"/>
                  <a:pt x="199" y="100"/>
                  <a:pt x="199" y="100"/>
                </a:cubicBezTo>
                <a:cubicBezTo>
                  <a:pt x="212" y="132"/>
                  <a:pt x="212" y="132"/>
                  <a:pt x="212" y="132"/>
                </a:cubicBezTo>
                <a:cubicBezTo>
                  <a:pt x="201" y="138"/>
                  <a:pt x="191" y="145"/>
                  <a:pt x="181" y="153"/>
                </a:cubicBezTo>
                <a:cubicBezTo>
                  <a:pt x="157" y="128"/>
                  <a:pt x="157" y="128"/>
                  <a:pt x="157" y="128"/>
                </a:cubicBezTo>
                <a:cubicBezTo>
                  <a:pt x="139" y="146"/>
                  <a:pt x="139" y="146"/>
                  <a:pt x="139" y="146"/>
                </a:cubicBezTo>
                <a:cubicBezTo>
                  <a:pt x="164" y="170"/>
                  <a:pt x="164" y="170"/>
                  <a:pt x="164" y="170"/>
                </a:cubicBezTo>
                <a:cubicBezTo>
                  <a:pt x="155" y="181"/>
                  <a:pt x="148" y="192"/>
                  <a:pt x="142" y="204"/>
                </a:cubicBezTo>
                <a:cubicBezTo>
                  <a:pt x="109" y="191"/>
                  <a:pt x="109" y="191"/>
                  <a:pt x="109" y="191"/>
                </a:cubicBezTo>
                <a:cubicBezTo>
                  <a:pt x="100" y="214"/>
                  <a:pt x="100" y="214"/>
                  <a:pt x="100" y="214"/>
                </a:cubicBezTo>
                <a:cubicBezTo>
                  <a:pt x="132" y="227"/>
                  <a:pt x="132" y="227"/>
                  <a:pt x="132" y="227"/>
                </a:cubicBezTo>
                <a:cubicBezTo>
                  <a:pt x="129" y="239"/>
                  <a:pt x="126" y="251"/>
                  <a:pt x="125" y="264"/>
                </a:cubicBezTo>
                <a:cubicBezTo>
                  <a:pt x="90" y="264"/>
                  <a:pt x="90" y="264"/>
                  <a:pt x="90" y="264"/>
                </a:cubicBezTo>
                <a:cubicBezTo>
                  <a:pt x="90" y="288"/>
                  <a:pt x="90" y="288"/>
                  <a:pt x="90" y="288"/>
                </a:cubicBezTo>
                <a:cubicBezTo>
                  <a:pt x="125" y="288"/>
                  <a:pt x="125" y="288"/>
                  <a:pt x="125" y="288"/>
                </a:cubicBezTo>
                <a:cubicBezTo>
                  <a:pt x="126" y="302"/>
                  <a:pt x="129" y="315"/>
                  <a:pt x="133" y="328"/>
                </a:cubicBezTo>
                <a:cubicBezTo>
                  <a:pt x="101" y="342"/>
                  <a:pt x="101" y="342"/>
                  <a:pt x="101" y="342"/>
                </a:cubicBezTo>
                <a:cubicBezTo>
                  <a:pt x="109" y="361"/>
                  <a:pt x="109" y="361"/>
                  <a:pt x="109" y="361"/>
                </a:cubicBezTo>
                <a:cubicBezTo>
                  <a:pt x="83" y="347"/>
                  <a:pt x="51" y="348"/>
                  <a:pt x="25" y="363"/>
                </a:cubicBezTo>
                <a:cubicBezTo>
                  <a:pt x="25" y="25"/>
                  <a:pt x="25" y="25"/>
                  <a:pt x="25" y="25"/>
                </a:cubicBezTo>
                <a:lnTo>
                  <a:pt x="551" y="25"/>
                </a:lnTo>
                <a:close/>
                <a:moveTo>
                  <a:pt x="25" y="551"/>
                </a:moveTo>
                <a:cubicBezTo>
                  <a:pt x="25" y="479"/>
                  <a:pt x="25" y="479"/>
                  <a:pt x="25" y="479"/>
                </a:cubicBezTo>
                <a:cubicBezTo>
                  <a:pt x="50" y="455"/>
                  <a:pt x="89" y="455"/>
                  <a:pt x="115" y="480"/>
                </a:cubicBezTo>
                <a:cubicBezTo>
                  <a:pt x="136" y="500"/>
                  <a:pt x="164" y="510"/>
                  <a:pt x="192" y="510"/>
                </a:cubicBezTo>
                <a:cubicBezTo>
                  <a:pt x="220" y="510"/>
                  <a:pt x="248" y="500"/>
                  <a:pt x="270" y="479"/>
                </a:cubicBezTo>
                <a:cubicBezTo>
                  <a:pt x="296" y="455"/>
                  <a:pt x="336" y="455"/>
                  <a:pt x="361" y="480"/>
                </a:cubicBezTo>
                <a:cubicBezTo>
                  <a:pt x="405" y="520"/>
                  <a:pt x="473" y="520"/>
                  <a:pt x="517" y="479"/>
                </a:cubicBezTo>
                <a:cubicBezTo>
                  <a:pt x="527" y="470"/>
                  <a:pt x="539" y="464"/>
                  <a:pt x="551" y="462"/>
                </a:cubicBezTo>
                <a:cubicBezTo>
                  <a:pt x="551" y="551"/>
                  <a:pt x="551" y="551"/>
                  <a:pt x="551" y="551"/>
                </a:cubicBezTo>
                <a:lnTo>
                  <a:pt x="25" y="551"/>
                </a:lnTo>
                <a:close/>
              </a:path>
            </a:pathLst>
          </a:custGeom>
          <a:solidFill>
            <a:srgbClr val="0070C0"/>
          </a:solidFill>
          <a:ln>
            <a:solidFill>
              <a:srgbClr val="FF9966"/>
            </a:solidFill>
          </a:ln>
        </p:spPr>
        <p:txBody>
          <a:bodyPr vert="horz" wrap="square" lIns="91440" tIns="45720" rIns="91440" bIns="45720" numCol="1" anchor="t" anchorCtr="0" compatLnSpc="1">
            <a:prstTxWarp prst="textNoShape">
              <a:avLst/>
            </a:prstTxWarp>
          </a:bodyPr>
          <a:lstStyle/>
          <a:p>
            <a:endParaRPr lang="en-US" dirty="0">
              <a:solidFill>
                <a:schemeClr val="accent6">
                  <a:lumMod val="75000"/>
                </a:schemeClr>
              </a:solidFill>
            </a:endParaRPr>
          </a:p>
        </p:txBody>
      </p:sp>
      <p:sp>
        <p:nvSpPr>
          <p:cNvPr id="19" name="Rectangle 18">
            <a:extLst>
              <a:ext uri="{FF2B5EF4-FFF2-40B4-BE49-F238E27FC236}">
                <a16:creationId xmlns:a16="http://schemas.microsoft.com/office/drawing/2014/main" id="{DE880429-BFBB-45E7-9F08-26A8731027F8}"/>
              </a:ext>
            </a:extLst>
          </p:cNvPr>
          <p:cNvSpPr/>
          <p:nvPr/>
        </p:nvSpPr>
        <p:spPr>
          <a:xfrm>
            <a:off x="433581" y="5719665"/>
            <a:ext cx="11315508" cy="567253"/>
          </a:xfrm>
          <a:prstGeom prst="rect">
            <a:avLst/>
          </a:prstGeom>
          <a:solidFill>
            <a:schemeClr val="accent1">
              <a:lumMod val="20000"/>
              <a:lumOff val="80000"/>
            </a:schemeClr>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r>
              <a:rPr lang="en-GB" sz="1400" b="1" dirty="0">
                <a:solidFill>
                  <a:schemeClr val="accent6">
                    <a:lumMod val="75000"/>
                  </a:schemeClr>
                </a:solidFill>
              </a:rPr>
              <a:t>All the newly proposed projects benefit from an already performed feasibility study that confirms the project validity and technical specifications</a:t>
            </a:r>
          </a:p>
        </p:txBody>
      </p:sp>
      <p:sp>
        <p:nvSpPr>
          <p:cNvPr id="7" name="Rectangle 6">
            <a:extLst>
              <a:ext uri="{FF2B5EF4-FFF2-40B4-BE49-F238E27FC236}">
                <a16:creationId xmlns:a16="http://schemas.microsoft.com/office/drawing/2014/main" id="{274E246F-4A96-4C24-A0F7-27ED632AB559}"/>
              </a:ext>
            </a:extLst>
          </p:cNvPr>
          <p:cNvSpPr/>
          <p:nvPr/>
        </p:nvSpPr>
        <p:spPr>
          <a:xfrm>
            <a:off x="442912" y="1694434"/>
            <a:ext cx="4091766" cy="3907300"/>
          </a:xfrm>
          <a:prstGeom prst="rect">
            <a:avLst/>
          </a:prstGeom>
          <a:noFill/>
          <a:ln w="38100">
            <a:solidFill>
              <a:srgbClr val="FF9966"/>
            </a:solid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ro-RO" sz="1600" dirty="0"/>
          </a:p>
        </p:txBody>
      </p:sp>
      <p:sp>
        <p:nvSpPr>
          <p:cNvPr id="9" name="TextBox 8">
            <a:extLst>
              <a:ext uri="{FF2B5EF4-FFF2-40B4-BE49-F238E27FC236}">
                <a16:creationId xmlns:a16="http://schemas.microsoft.com/office/drawing/2014/main" id="{5B3C21D1-0A35-42DD-9C7D-9F429B554666}"/>
              </a:ext>
            </a:extLst>
          </p:cNvPr>
          <p:cNvSpPr txBox="1"/>
          <p:nvPr/>
        </p:nvSpPr>
        <p:spPr>
          <a:xfrm>
            <a:off x="1466302" y="1781992"/>
            <a:ext cx="2871895" cy="569387"/>
          </a:xfrm>
          <a:prstGeom prst="rect">
            <a:avLst/>
          </a:prstGeom>
          <a:noFill/>
          <a:ln>
            <a:noFill/>
          </a:ln>
        </p:spPr>
        <p:txBody>
          <a:bodyPr wrap="square" lIns="0" tIns="0" rIns="0" bIns="0" rtlCol="0">
            <a:spAutoFit/>
          </a:bodyPr>
          <a:lstStyle/>
          <a:p>
            <a:pPr>
              <a:lnSpc>
                <a:spcPct val="100000"/>
              </a:lnSpc>
              <a:spcAft>
                <a:spcPts val="600"/>
              </a:spcAft>
              <a:buSzPct val="100000"/>
            </a:pPr>
            <a:r>
              <a:rPr lang="en-US" sz="1600" b="1" dirty="0">
                <a:solidFill>
                  <a:schemeClr val="accent6">
                    <a:lumMod val="75000"/>
                  </a:schemeClr>
                </a:solidFill>
              </a:rPr>
              <a:t>New projects – Natural gas</a:t>
            </a:r>
          </a:p>
          <a:p>
            <a:pPr>
              <a:lnSpc>
                <a:spcPct val="100000"/>
              </a:lnSpc>
              <a:spcAft>
                <a:spcPts val="600"/>
              </a:spcAft>
              <a:buSzPct val="100000"/>
            </a:pPr>
            <a:r>
              <a:rPr lang="en-US" sz="1600" b="1" dirty="0">
                <a:solidFill>
                  <a:schemeClr val="accent6">
                    <a:lumMod val="75000"/>
                  </a:schemeClr>
                </a:solidFill>
              </a:rPr>
              <a:t>1325 MW </a:t>
            </a:r>
            <a:endParaRPr lang="ro-RO" sz="1600" b="1" dirty="0">
              <a:solidFill>
                <a:schemeClr val="accent6">
                  <a:lumMod val="75000"/>
                </a:schemeClr>
              </a:solidFill>
            </a:endParaRPr>
          </a:p>
        </p:txBody>
      </p:sp>
      <p:cxnSp>
        <p:nvCxnSpPr>
          <p:cNvPr id="20" name="Straight Connector 19">
            <a:extLst>
              <a:ext uri="{FF2B5EF4-FFF2-40B4-BE49-F238E27FC236}">
                <a16:creationId xmlns:a16="http://schemas.microsoft.com/office/drawing/2014/main" id="{806FD39D-8831-4240-A81B-A421CAB254FF}"/>
              </a:ext>
            </a:extLst>
          </p:cNvPr>
          <p:cNvCxnSpPr/>
          <p:nvPr/>
        </p:nvCxnSpPr>
        <p:spPr>
          <a:xfrm>
            <a:off x="433581" y="2395772"/>
            <a:ext cx="4101097" cy="0"/>
          </a:xfrm>
          <a:prstGeom prst="line">
            <a:avLst/>
          </a:prstGeom>
          <a:noFill/>
          <a:ln w="38100">
            <a:solidFill>
              <a:srgbClr val="FF9966"/>
            </a:solidFill>
          </a:ln>
        </p:spPr>
        <p:style>
          <a:lnRef idx="0">
            <a:schemeClr val="accent1"/>
          </a:lnRef>
          <a:fillRef idx="1">
            <a:schemeClr val="accent1"/>
          </a:fillRef>
          <a:effectRef idx="0">
            <a:schemeClr val="dk1"/>
          </a:effectRef>
          <a:fontRef idx="minor">
            <a:schemeClr val="lt1"/>
          </a:fontRef>
        </p:style>
      </p:cxnSp>
      <p:sp>
        <p:nvSpPr>
          <p:cNvPr id="21" name="TextBox 20">
            <a:extLst>
              <a:ext uri="{FF2B5EF4-FFF2-40B4-BE49-F238E27FC236}">
                <a16:creationId xmlns:a16="http://schemas.microsoft.com/office/drawing/2014/main" id="{AA2194F0-AC15-42ED-A990-BC0830461312}"/>
              </a:ext>
            </a:extLst>
          </p:cNvPr>
          <p:cNvSpPr txBox="1"/>
          <p:nvPr/>
        </p:nvSpPr>
        <p:spPr>
          <a:xfrm>
            <a:off x="552692" y="2526306"/>
            <a:ext cx="3862874" cy="1446550"/>
          </a:xfrm>
          <a:prstGeom prst="rect">
            <a:avLst/>
          </a:prstGeom>
          <a:noFill/>
          <a:ln>
            <a:noFill/>
          </a:ln>
        </p:spPr>
        <p:txBody>
          <a:bodyPr wrap="square" lIns="0" tIns="0" rIns="0" bIns="0" rtlCol="0">
            <a:spAutoFit/>
          </a:bodyPr>
          <a:lstStyle/>
          <a:p>
            <a:pPr indent="354013">
              <a:lnSpc>
                <a:spcPct val="100000"/>
              </a:lnSpc>
              <a:spcAft>
                <a:spcPts val="600"/>
              </a:spcAft>
              <a:buSzPct val="100000"/>
            </a:pPr>
            <a:r>
              <a:rPr lang="en-GB" sz="1200" b="1" dirty="0">
                <a:solidFill>
                  <a:schemeClr val="accent6">
                    <a:lumMod val="75000"/>
                  </a:schemeClr>
                </a:solidFill>
              </a:rPr>
              <a:t>The development of a 475 MW natural gas power unit at TPP </a:t>
            </a:r>
            <a:r>
              <a:rPr lang="en-GB" sz="1200" b="1" dirty="0" err="1">
                <a:solidFill>
                  <a:schemeClr val="accent6">
                    <a:lumMod val="75000"/>
                  </a:schemeClr>
                </a:solidFill>
              </a:rPr>
              <a:t>Turceni</a:t>
            </a:r>
            <a:endParaRPr lang="en-GB" sz="1200" dirty="0">
              <a:solidFill>
                <a:schemeClr val="accent6">
                  <a:lumMod val="75000"/>
                </a:schemeClr>
              </a:solidFill>
            </a:endParaRPr>
          </a:p>
          <a:p>
            <a:pPr marL="171450" indent="-171450">
              <a:lnSpc>
                <a:spcPct val="100000"/>
              </a:lnSpc>
              <a:spcAft>
                <a:spcPts val="600"/>
              </a:spcAft>
              <a:buSzPct val="100000"/>
              <a:buFont typeface="Arial" panose="020B0604020202020204" pitchFamily="34" charset="0"/>
              <a:buChar char="•"/>
            </a:pPr>
            <a:r>
              <a:rPr lang="en-GB" sz="1100" i="1" dirty="0">
                <a:solidFill>
                  <a:schemeClr val="accent6">
                    <a:lumMod val="75000"/>
                  </a:schemeClr>
                </a:solidFill>
              </a:rPr>
              <a:t>replaces the existing lignite capacity</a:t>
            </a:r>
          </a:p>
          <a:p>
            <a:pPr marL="171450" indent="-171450">
              <a:lnSpc>
                <a:spcPct val="100000"/>
              </a:lnSpc>
              <a:spcAft>
                <a:spcPts val="600"/>
              </a:spcAft>
              <a:buSzPct val="100000"/>
              <a:buFont typeface="Arial" panose="020B0604020202020204" pitchFamily="34" charset="0"/>
              <a:buChar char="•"/>
            </a:pPr>
            <a:r>
              <a:rPr lang="en-GB" sz="1100" i="1" dirty="0">
                <a:solidFill>
                  <a:schemeClr val="accent6">
                    <a:lumMod val="75000"/>
                  </a:schemeClr>
                </a:solidFill>
              </a:rPr>
              <a:t>contributes with &gt;5% of the INECP objective for CO2 emissions reduction</a:t>
            </a:r>
          </a:p>
          <a:p>
            <a:pPr marL="171450" indent="-171450">
              <a:lnSpc>
                <a:spcPct val="100000"/>
              </a:lnSpc>
              <a:spcAft>
                <a:spcPts val="600"/>
              </a:spcAft>
              <a:buSzPct val="100000"/>
              <a:buFont typeface="Arial" panose="020B0604020202020204" pitchFamily="34" charset="0"/>
              <a:buChar char="•"/>
            </a:pPr>
            <a:r>
              <a:rPr lang="en-GB" sz="1100" i="1" dirty="0">
                <a:solidFill>
                  <a:schemeClr val="accent6">
                    <a:lumMod val="75000"/>
                  </a:schemeClr>
                </a:solidFill>
              </a:rPr>
              <a:t>contributes with </a:t>
            </a:r>
            <a:r>
              <a:rPr lang="en-US" sz="1100" i="1" dirty="0">
                <a:solidFill>
                  <a:schemeClr val="accent6">
                    <a:lumMod val="75000"/>
                  </a:schemeClr>
                </a:solidFill>
              </a:rPr>
              <a:t>14% of the INECP objective for gas-fired, flexible capacities to be installed </a:t>
            </a:r>
            <a:endParaRPr lang="en-GB" sz="1100" i="1" dirty="0">
              <a:solidFill>
                <a:schemeClr val="accent6">
                  <a:lumMod val="75000"/>
                </a:schemeClr>
              </a:solidFill>
            </a:endParaRPr>
          </a:p>
        </p:txBody>
      </p:sp>
      <p:sp>
        <p:nvSpPr>
          <p:cNvPr id="22" name="TextBox 21">
            <a:extLst>
              <a:ext uri="{FF2B5EF4-FFF2-40B4-BE49-F238E27FC236}">
                <a16:creationId xmlns:a16="http://schemas.microsoft.com/office/drawing/2014/main" id="{5A24F7E2-5285-4B86-BE26-27846532BEE4}"/>
              </a:ext>
            </a:extLst>
          </p:cNvPr>
          <p:cNvSpPr txBox="1"/>
          <p:nvPr/>
        </p:nvSpPr>
        <p:spPr>
          <a:xfrm>
            <a:off x="552692" y="4137212"/>
            <a:ext cx="3862874" cy="1938992"/>
          </a:xfrm>
          <a:prstGeom prst="rect">
            <a:avLst/>
          </a:prstGeom>
          <a:noFill/>
          <a:ln>
            <a:noFill/>
          </a:ln>
        </p:spPr>
        <p:txBody>
          <a:bodyPr wrap="square" lIns="0" tIns="0" rIns="0" bIns="0" rtlCol="0">
            <a:spAutoFit/>
          </a:bodyPr>
          <a:lstStyle/>
          <a:p>
            <a:pPr indent="354013">
              <a:lnSpc>
                <a:spcPct val="100000"/>
              </a:lnSpc>
              <a:spcAft>
                <a:spcPts val="600"/>
              </a:spcAft>
              <a:buSzPct val="100000"/>
            </a:pPr>
            <a:r>
              <a:rPr lang="en-GB" sz="1200" b="1" dirty="0"/>
              <a:t>The development of an 850 MW natural gas power unit at TPP </a:t>
            </a:r>
            <a:r>
              <a:rPr lang="en-GB" sz="1200" b="1" dirty="0" err="1"/>
              <a:t>Isalnita</a:t>
            </a:r>
            <a:endParaRPr lang="en-GB" sz="1200" dirty="0"/>
          </a:p>
          <a:p>
            <a:pPr marL="171450" indent="-171450">
              <a:lnSpc>
                <a:spcPct val="100000"/>
              </a:lnSpc>
              <a:spcAft>
                <a:spcPts val="600"/>
              </a:spcAft>
              <a:buSzPct val="100000"/>
              <a:buFont typeface="Arial" panose="020B0604020202020204" pitchFamily="34" charset="0"/>
              <a:buChar char="•"/>
            </a:pPr>
            <a:r>
              <a:rPr lang="en-GB" sz="1100" i="1" dirty="0"/>
              <a:t>replaces the existing capacity on lignite</a:t>
            </a:r>
          </a:p>
          <a:p>
            <a:pPr marL="171450" indent="-171450">
              <a:lnSpc>
                <a:spcPct val="100000"/>
              </a:lnSpc>
              <a:spcAft>
                <a:spcPts val="600"/>
              </a:spcAft>
              <a:buSzPct val="100000"/>
              <a:buFont typeface="Arial" panose="020B0604020202020204" pitchFamily="34" charset="0"/>
              <a:buChar char="•"/>
            </a:pPr>
            <a:r>
              <a:rPr lang="en-GB" sz="1100" i="1" dirty="0"/>
              <a:t>contributes with 10% of the INECP objective for CO2 emissions reduction</a:t>
            </a:r>
          </a:p>
          <a:p>
            <a:pPr marL="171450" indent="-171450">
              <a:lnSpc>
                <a:spcPct val="100000"/>
              </a:lnSpc>
              <a:spcAft>
                <a:spcPts val="600"/>
              </a:spcAft>
              <a:buSzPct val="100000"/>
              <a:buFont typeface="Arial" panose="020B0604020202020204" pitchFamily="34" charset="0"/>
              <a:buChar char="•"/>
            </a:pPr>
            <a:r>
              <a:rPr lang="en-GB" sz="1100" i="1" dirty="0"/>
              <a:t>contributes with </a:t>
            </a:r>
            <a:r>
              <a:rPr lang="en-US" sz="1100" i="1" dirty="0"/>
              <a:t>25% of the INECP objective for gas-fired, flexible capacities to be installed </a:t>
            </a:r>
            <a:endParaRPr lang="en-GB" sz="1100" i="1" dirty="0"/>
          </a:p>
          <a:p>
            <a:pPr>
              <a:lnSpc>
                <a:spcPct val="100000"/>
              </a:lnSpc>
              <a:spcAft>
                <a:spcPts val="600"/>
              </a:spcAft>
              <a:buSzPct val="100000"/>
            </a:pPr>
            <a:endParaRPr lang="en-GB" sz="1100" i="1" dirty="0"/>
          </a:p>
          <a:p>
            <a:pPr>
              <a:lnSpc>
                <a:spcPct val="100000"/>
              </a:lnSpc>
              <a:spcAft>
                <a:spcPts val="600"/>
              </a:spcAft>
              <a:buSzPct val="100000"/>
            </a:pPr>
            <a:endParaRPr lang="en-GB" sz="1100" i="1" dirty="0"/>
          </a:p>
        </p:txBody>
      </p:sp>
      <p:sp>
        <p:nvSpPr>
          <p:cNvPr id="23" name="Oval 22">
            <a:extLst>
              <a:ext uri="{FF2B5EF4-FFF2-40B4-BE49-F238E27FC236}">
                <a16:creationId xmlns:a16="http://schemas.microsoft.com/office/drawing/2014/main" id="{DFF9D64D-F135-43DC-AC93-35A461E52FB2}"/>
              </a:ext>
            </a:extLst>
          </p:cNvPr>
          <p:cNvSpPr/>
          <p:nvPr/>
        </p:nvSpPr>
        <p:spPr>
          <a:xfrm>
            <a:off x="599824" y="2482396"/>
            <a:ext cx="252000" cy="252000"/>
          </a:xfrm>
          <a:prstGeom prst="ellipse">
            <a:avLst/>
          </a:prstGeom>
          <a:solidFill>
            <a:schemeClr val="accent1">
              <a:lumMod val="20000"/>
              <a:lumOff val="80000"/>
            </a:schemeClr>
          </a:solidFill>
          <a:ln>
            <a:solidFill>
              <a:srgbClr val="FF9966"/>
            </a:solid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r>
              <a:rPr lang="en-US" sz="1600" b="1" dirty="0">
                <a:solidFill>
                  <a:schemeClr val="accent6">
                    <a:lumMod val="75000"/>
                  </a:schemeClr>
                </a:solidFill>
              </a:rPr>
              <a:t>1</a:t>
            </a:r>
            <a:endParaRPr lang="ro-RO" sz="1600" b="1" dirty="0">
              <a:solidFill>
                <a:schemeClr val="accent6">
                  <a:lumMod val="75000"/>
                </a:schemeClr>
              </a:solidFill>
            </a:endParaRPr>
          </a:p>
        </p:txBody>
      </p:sp>
      <p:sp>
        <p:nvSpPr>
          <p:cNvPr id="24" name="Oval 23">
            <a:extLst>
              <a:ext uri="{FF2B5EF4-FFF2-40B4-BE49-F238E27FC236}">
                <a16:creationId xmlns:a16="http://schemas.microsoft.com/office/drawing/2014/main" id="{EC2B0653-AB17-4843-9319-F56F82F998A3}"/>
              </a:ext>
            </a:extLst>
          </p:cNvPr>
          <p:cNvSpPr/>
          <p:nvPr/>
        </p:nvSpPr>
        <p:spPr>
          <a:xfrm>
            <a:off x="581352" y="4115230"/>
            <a:ext cx="252000" cy="252000"/>
          </a:xfrm>
          <a:prstGeom prst="ellipse">
            <a:avLst/>
          </a:prstGeom>
          <a:solidFill>
            <a:schemeClr val="accent1">
              <a:lumMod val="20000"/>
              <a:lumOff val="80000"/>
            </a:schemeClr>
          </a:solidFill>
          <a:ln>
            <a:solidFill>
              <a:srgbClr val="FF9966"/>
            </a:solid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r>
              <a:rPr lang="en-US" sz="1600" b="1" dirty="0">
                <a:solidFill>
                  <a:schemeClr val="accent6">
                    <a:lumMod val="75000"/>
                  </a:schemeClr>
                </a:solidFill>
              </a:rPr>
              <a:t>2</a:t>
            </a:r>
            <a:endParaRPr lang="ro-RO" sz="1600" b="1" dirty="0">
              <a:solidFill>
                <a:schemeClr val="accent6">
                  <a:lumMod val="75000"/>
                </a:schemeClr>
              </a:solidFill>
            </a:endParaRPr>
          </a:p>
        </p:txBody>
      </p:sp>
      <p:cxnSp>
        <p:nvCxnSpPr>
          <p:cNvPr id="26" name="Straight Connector 25">
            <a:extLst>
              <a:ext uri="{FF2B5EF4-FFF2-40B4-BE49-F238E27FC236}">
                <a16:creationId xmlns:a16="http://schemas.microsoft.com/office/drawing/2014/main" id="{19D8A79F-3D12-40B8-9B0F-3EC242D8D97F}"/>
              </a:ext>
            </a:extLst>
          </p:cNvPr>
          <p:cNvCxnSpPr/>
          <p:nvPr/>
        </p:nvCxnSpPr>
        <p:spPr>
          <a:xfrm>
            <a:off x="433581" y="4094912"/>
            <a:ext cx="4101097" cy="0"/>
          </a:xfrm>
          <a:prstGeom prst="line">
            <a:avLst/>
          </a:prstGeom>
          <a:ln w="12700" cap="sq">
            <a:solidFill>
              <a:srgbClr val="FF9966"/>
            </a:solidFill>
            <a:prstDash val="dash"/>
          </a:ln>
        </p:spPr>
        <p:style>
          <a:lnRef idx="1">
            <a:schemeClr val="accent1"/>
          </a:lnRef>
          <a:fillRef idx="0">
            <a:schemeClr val="accent1"/>
          </a:fillRef>
          <a:effectRef idx="0">
            <a:schemeClr val="dk1"/>
          </a:effectRef>
          <a:fontRef idx="minor">
            <a:schemeClr val="lt1"/>
          </a:fontRef>
        </p:style>
      </p:cxnSp>
      <p:sp>
        <p:nvSpPr>
          <p:cNvPr id="27" name="Rectangle 26">
            <a:extLst>
              <a:ext uri="{FF2B5EF4-FFF2-40B4-BE49-F238E27FC236}">
                <a16:creationId xmlns:a16="http://schemas.microsoft.com/office/drawing/2014/main" id="{FB6A02A5-6677-49F3-857F-1A21D9B391AC}"/>
              </a:ext>
            </a:extLst>
          </p:cNvPr>
          <p:cNvSpPr/>
          <p:nvPr/>
        </p:nvSpPr>
        <p:spPr>
          <a:xfrm>
            <a:off x="4725612" y="1703765"/>
            <a:ext cx="4441761" cy="3907300"/>
          </a:xfrm>
          <a:prstGeom prst="rect">
            <a:avLst/>
          </a:prstGeom>
          <a:noFill/>
          <a:ln w="38100">
            <a:solidFill>
              <a:srgbClr val="FF9966"/>
            </a:solid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ro-RO" sz="1600" dirty="0"/>
          </a:p>
        </p:txBody>
      </p:sp>
      <p:sp>
        <p:nvSpPr>
          <p:cNvPr id="28" name="TextBox 27">
            <a:extLst>
              <a:ext uri="{FF2B5EF4-FFF2-40B4-BE49-F238E27FC236}">
                <a16:creationId xmlns:a16="http://schemas.microsoft.com/office/drawing/2014/main" id="{38BABB6E-E118-40F8-95A8-3A1307D73B0C}"/>
              </a:ext>
            </a:extLst>
          </p:cNvPr>
          <p:cNvSpPr txBox="1"/>
          <p:nvPr/>
        </p:nvSpPr>
        <p:spPr>
          <a:xfrm>
            <a:off x="5675332" y="1796593"/>
            <a:ext cx="2871895" cy="569387"/>
          </a:xfrm>
          <a:prstGeom prst="rect">
            <a:avLst/>
          </a:prstGeom>
          <a:noFill/>
          <a:ln>
            <a:noFill/>
          </a:ln>
        </p:spPr>
        <p:txBody>
          <a:bodyPr wrap="square" lIns="0" tIns="0" rIns="0" bIns="0" rtlCol="0">
            <a:spAutoFit/>
          </a:bodyPr>
          <a:lstStyle/>
          <a:p>
            <a:pPr>
              <a:lnSpc>
                <a:spcPct val="100000"/>
              </a:lnSpc>
              <a:spcAft>
                <a:spcPts val="600"/>
              </a:spcAft>
              <a:buSzPct val="100000"/>
            </a:pPr>
            <a:r>
              <a:rPr lang="en-US" sz="1600" b="1" dirty="0">
                <a:solidFill>
                  <a:schemeClr val="accent6">
                    <a:lumMod val="75000"/>
                  </a:schemeClr>
                </a:solidFill>
              </a:rPr>
              <a:t>New projects – Solar energy</a:t>
            </a:r>
          </a:p>
          <a:p>
            <a:pPr>
              <a:lnSpc>
                <a:spcPct val="100000"/>
              </a:lnSpc>
              <a:spcAft>
                <a:spcPts val="600"/>
              </a:spcAft>
              <a:buSzPct val="100000"/>
            </a:pPr>
            <a:r>
              <a:rPr lang="en-US" sz="1600" b="1" dirty="0">
                <a:solidFill>
                  <a:schemeClr val="accent6">
                    <a:lumMod val="75000"/>
                  </a:schemeClr>
                </a:solidFill>
              </a:rPr>
              <a:t>735 MW</a:t>
            </a:r>
            <a:endParaRPr lang="ro-RO" sz="1600" b="1" dirty="0">
              <a:solidFill>
                <a:schemeClr val="accent6">
                  <a:lumMod val="75000"/>
                </a:schemeClr>
              </a:solidFill>
            </a:endParaRPr>
          </a:p>
        </p:txBody>
      </p:sp>
      <p:cxnSp>
        <p:nvCxnSpPr>
          <p:cNvPr id="29" name="Straight Connector 28">
            <a:extLst>
              <a:ext uri="{FF2B5EF4-FFF2-40B4-BE49-F238E27FC236}">
                <a16:creationId xmlns:a16="http://schemas.microsoft.com/office/drawing/2014/main" id="{73116A9D-4D9D-412D-B428-F666B66C182A}"/>
              </a:ext>
            </a:extLst>
          </p:cNvPr>
          <p:cNvCxnSpPr/>
          <p:nvPr/>
        </p:nvCxnSpPr>
        <p:spPr>
          <a:xfrm>
            <a:off x="4717257" y="2401137"/>
            <a:ext cx="4464000" cy="0"/>
          </a:xfrm>
          <a:prstGeom prst="line">
            <a:avLst/>
          </a:prstGeom>
          <a:noFill/>
          <a:ln w="38100">
            <a:solidFill>
              <a:srgbClr val="FF9966"/>
            </a:solidFill>
          </a:ln>
        </p:spPr>
        <p:style>
          <a:lnRef idx="0">
            <a:schemeClr val="accent1"/>
          </a:lnRef>
          <a:fillRef idx="1">
            <a:schemeClr val="accent1"/>
          </a:fillRef>
          <a:effectRef idx="0">
            <a:schemeClr val="dk1"/>
          </a:effectRef>
          <a:fontRef idx="minor">
            <a:schemeClr val="lt1"/>
          </a:fontRef>
        </p:style>
      </p:cxnSp>
      <p:sp>
        <p:nvSpPr>
          <p:cNvPr id="30" name="Rectangle 29">
            <a:extLst>
              <a:ext uri="{FF2B5EF4-FFF2-40B4-BE49-F238E27FC236}">
                <a16:creationId xmlns:a16="http://schemas.microsoft.com/office/drawing/2014/main" id="{7AA840FD-9B1D-481F-900F-EF90589DA27E}"/>
              </a:ext>
            </a:extLst>
          </p:cNvPr>
          <p:cNvSpPr/>
          <p:nvPr/>
        </p:nvSpPr>
        <p:spPr>
          <a:xfrm>
            <a:off x="9363855" y="1706565"/>
            <a:ext cx="2365843" cy="3907300"/>
          </a:xfrm>
          <a:prstGeom prst="rect">
            <a:avLst/>
          </a:prstGeom>
          <a:noFill/>
          <a:ln w="38100">
            <a:solidFill>
              <a:srgbClr val="FF9966"/>
            </a:solid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ro-RO" sz="1600" dirty="0"/>
          </a:p>
        </p:txBody>
      </p:sp>
      <p:cxnSp>
        <p:nvCxnSpPr>
          <p:cNvPr id="31" name="Straight Connector 30">
            <a:extLst>
              <a:ext uri="{FF2B5EF4-FFF2-40B4-BE49-F238E27FC236}">
                <a16:creationId xmlns:a16="http://schemas.microsoft.com/office/drawing/2014/main" id="{9F0EDC44-212D-46E6-8A85-AC3BD8B85C69}"/>
              </a:ext>
            </a:extLst>
          </p:cNvPr>
          <p:cNvCxnSpPr>
            <a:cxnSpLocks/>
          </p:cNvCxnSpPr>
          <p:nvPr/>
        </p:nvCxnSpPr>
        <p:spPr>
          <a:xfrm>
            <a:off x="9363855" y="2386441"/>
            <a:ext cx="2376000" cy="0"/>
          </a:xfrm>
          <a:prstGeom prst="line">
            <a:avLst/>
          </a:prstGeom>
          <a:noFill/>
          <a:ln w="38100">
            <a:solidFill>
              <a:srgbClr val="FF9966"/>
            </a:solidFill>
          </a:ln>
        </p:spPr>
        <p:style>
          <a:lnRef idx="0">
            <a:schemeClr val="accent1"/>
          </a:lnRef>
          <a:fillRef idx="1">
            <a:schemeClr val="accent1"/>
          </a:fillRef>
          <a:effectRef idx="0">
            <a:schemeClr val="dk1"/>
          </a:effectRef>
          <a:fontRef idx="minor">
            <a:schemeClr val="lt1"/>
          </a:fontRef>
        </p:style>
      </p:cxnSp>
      <p:sp>
        <p:nvSpPr>
          <p:cNvPr id="33" name="TextBox 32">
            <a:extLst>
              <a:ext uri="{FF2B5EF4-FFF2-40B4-BE49-F238E27FC236}">
                <a16:creationId xmlns:a16="http://schemas.microsoft.com/office/drawing/2014/main" id="{31EE0208-1D00-4980-917E-A833325748CD}"/>
              </a:ext>
            </a:extLst>
          </p:cNvPr>
          <p:cNvSpPr txBox="1"/>
          <p:nvPr/>
        </p:nvSpPr>
        <p:spPr>
          <a:xfrm>
            <a:off x="10167580" y="1794602"/>
            <a:ext cx="1440815" cy="569387"/>
          </a:xfrm>
          <a:prstGeom prst="rect">
            <a:avLst/>
          </a:prstGeom>
          <a:noFill/>
          <a:ln>
            <a:noFill/>
          </a:ln>
        </p:spPr>
        <p:txBody>
          <a:bodyPr wrap="square" lIns="0" tIns="0" rIns="0" bIns="0" rtlCol="0">
            <a:spAutoFit/>
          </a:bodyPr>
          <a:lstStyle/>
          <a:p>
            <a:pPr algn="ctr">
              <a:lnSpc>
                <a:spcPct val="100000"/>
              </a:lnSpc>
              <a:spcAft>
                <a:spcPts val="600"/>
              </a:spcAft>
              <a:buSzPct val="100000"/>
            </a:pPr>
            <a:r>
              <a:rPr lang="en-US" sz="1600" b="1" dirty="0">
                <a:solidFill>
                  <a:schemeClr val="accent6">
                    <a:lumMod val="75000"/>
                  </a:schemeClr>
                </a:solidFill>
              </a:rPr>
              <a:t>Hydro rehab.</a:t>
            </a:r>
          </a:p>
          <a:p>
            <a:pPr algn="ctr">
              <a:lnSpc>
                <a:spcPct val="100000"/>
              </a:lnSpc>
              <a:spcAft>
                <a:spcPts val="600"/>
              </a:spcAft>
              <a:buSzPct val="100000"/>
            </a:pPr>
            <a:r>
              <a:rPr lang="en-US" sz="1600" b="1" dirty="0">
                <a:solidFill>
                  <a:schemeClr val="accent6">
                    <a:lumMod val="75000"/>
                  </a:schemeClr>
                </a:solidFill>
              </a:rPr>
              <a:t>10 MW</a:t>
            </a:r>
            <a:endParaRPr lang="ro-RO" sz="1600" b="1" dirty="0">
              <a:solidFill>
                <a:schemeClr val="accent6">
                  <a:lumMod val="75000"/>
                </a:schemeClr>
              </a:solidFill>
            </a:endParaRPr>
          </a:p>
        </p:txBody>
      </p:sp>
      <p:sp>
        <p:nvSpPr>
          <p:cNvPr id="34" name="TextBox 33">
            <a:extLst>
              <a:ext uri="{FF2B5EF4-FFF2-40B4-BE49-F238E27FC236}">
                <a16:creationId xmlns:a16="http://schemas.microsoft.com/office/drawing/2014/main" id="{08F945EC-A4E8-4569-827E-80FA4B9ACE86}"/>
              </a:ext>
            </a:extLst>
          </p:cNvPr>
          <p:cNvSpPr txBox="1"/>
          <p:nvPr/>
        </p:nvSpPr>
        <p:spPr>
          <a:xfrm>
            <a:off x="4924037" y="2546762"/>
            <a:ext cx="4117325" cy="2836674"/>
          </a:xfrm>
          <a:prstGeom prst="rect">
            <a:avLst/>
          </a:prstGeom>
          <a:noFill/>
          <a:ln>
            <a:noFill/>
          </a:ln>
        </p:spPr>
        <p:txBody>
          <a:bodyPr wrap="square" lIns="0" tIns="0" rIns="0" bIns="0" rtlCol="0">
            <a:spAutoFit/>
          </a:bodyPr>
          <a:lstStyle/>
          <a:p>
            <a:pPr>
              <a:lnSpc>
                <a:spcPct val="100000"/>
              </a:lnSpc>
              <a:spcAft>
                <a:spcPts val="600"/>
              </a:spcAft>
              <a:buSzPct val="100000"/>
            </a:pPr>
            <a:r>
              <a:rPr lang="en-GB" sz="1200" b="1" dirty="0"/>
              <a:t>The development of          photovoltaic parks:</a:t>
            </a:r>
          </a:p>
          <a:p>
            <a:pPr marL="177800" indent="-177800">
              <a:lnSpc>
                <a:spcPct val="100000"/>
              </a:lnSpc>
              <a:spcAft>
                <a:spcPts val="400"/>
              </a:spcAft>
              <a:buClr>
                <a:srgbClr val="0070C0"/>
              </a:buClr>
              <a:buSzPct val="100000"/>
              <a:buFont typeface="Wingdings" panose="05000000000000000000" pitchFamily="2" charset="2"/>
              <a:buChar char="Ø"/>
            </a:pPr>
            <a:r>
              <a:rPr lang="en-GB" sz="1200" dirty="0"/>
              <a:t>~75 MW on the closed slag and ash deposits of TPP Rovinari</a:t>
            </a:r>
          </a:p>
          <a:p>
            <a:pPr marL="177800" indent="-177800">
              <a:lnSpc>
                <a:spcPct val="100000"/>
              </a:lnSpc>
              <a:spcAft>
                <a:spcPts val="400"/>
              </a:spcAft>
              <a:buClr>
                <a:srgbClr val="0070C0"/>
              </a:buClr>
              <a:buSzPct val="100000"/>
              <a:buFont typeface="Wingdings" panose="05000000000000000000" pitchFamily="2" charset="2"/>
              <a:buChar char="Ø"/>
            </a:pPr>
            <a:r>
              <a:rPr lang="en-GB" sz="1200" dirty="0"/>
              <a:t>~100 MW on the closed slag and ash deposits of TPP Turceni</a:t>
            </a:r>
          </a:p>
          <a:p>
            <a:pPr marL="177800" indent="-177800">
              <a:lnSpc>
                <a:spcPct val="100000"/>
              </a:lnSpc>
              <a:spcAft>
                <a:spcPts val="400"/>
              </a:spcAft>
              <a:buClr>
                <a:srgbClr val="0070C0"/>
              </a:buClr>
              <a:buSzPct val="100000"/>
              <a:buFont typeface="Wingdings" panose="05000000000000000000" pitchFamily="2" charset="2"/>
              <a:buChar char="Ø"/>
            </a:pPr>
            <a:r>
              <a:rPr lang="en-GB" sz="1200" dirty="0"/>
              <a:t>~85 MW on the closed slag and ash deposits of TPP Isalnita</a:t>
            </a:r>
          </a:p>
          <a:p>
            <a:pPr marL="177800" indent="-177800">
              <a:lnSpc>
                <a:spcPct val="100000"/>
              </a:lnSpc>
              <a:spcAft>
                <a:spcPts val="400"/>
              </a:spcAft>
              <a:buClr>
                <a:srgbClr val="0070C0"/>
              </a:buClr>
              <a:buSzPct val="100000"/>
              <a:buFont typeface="Wingdings" panose="05000000000000000000" pitchFamily="2" charset="2"/>
              <a:buChar char="Ø"/>
            </a:pPr>
            <a:r>
              <a:rPr lang="en-GB" sz="1200" dirty="0"/>
              <a:t>~118 MW on Tismana 2 inner heap – E.M.C. Rosia – Rovinari</a:t>
            </a:r>
          </a:p>
          <a:p>
            <a:pPr marL="177800" indent="-177800">
              <a:lnSpc>
                <a:spcPct val="100000"/>
              </a:lnSpc>
              <a:spcAft>
                <a:spcPts val="400"/>
              </a:spcAft>
              <a:buClr>
                <a:srgbClr val="0070C0"/>
              </a:buClr>
              <a:buSzPct val="100000"/>
              <a:buFont typeface="Wingdings" panose="05000000000000000000" pitchFamily="2" charset="2"/>
              <a:buChar char="Ø"/>
            </a:pPr>
            <a:r>
              <a:rPr lang="en-GB" sz="1200" dirty="0"/>
              <a:t>~115 MW on the inner heap Tismana 1 of TPP Rovinari</a:t>
            </a:r>
          </a:p>
          <a:p>
            <a:pPr marL="177800" indent="-177800">
              <a:lnSpc>
                <a:spcPct val="100000"/>
              </a:lnSpc>
              <a:spcAft>
                <a:spcPts val="400"/>
              </a:spcAft>
              <a:buClr>
                <a:srgbClr val="0070C0"/>
              </a:buClr>
              <a:buSzPct val="100000"/>
              <a:buFont typeface="Wingdings" panose="05000000000000000000" pitchFamily="2" charset="2"/>
              <a:buChar char="Ø"/>
            </a:pPr>
            <a:r>
              <a:rPr lang="en-GB" sz="1200" dirty="0"/>
              <a:t>~60 MW on the outer heap Pinoasa of TPP Rovinari</a:t>
            </a:r>
          </a:p>
          <a:p>
            <a:pPr marL="177800" indent="-177800">
              <a:lnSpc>
                <a:spcPct val="100000"/>
              </a:lnSpc>
              <a:spcAft>
                <a:spcPts val="400"/>
              </a:spcAft>
              <a:buClr>
                <a:srgbClr val="0070C0"/>
              </a:buClr>
              <a:buSzPct val="100000"/>
              <a:buFont typeface="Wingdings" panose="05000000000000000000" pitchFamily="2" charset="2"/>
              <a:buChar char="Ø"/>
            </a:pPr>
            <a:r>
              <a:rPr lang="en-GB" sz="1200" dirty="0"/>
              <a:t>~17 MW on the outer heap Bohorel TPP Rovinari</a:t>
            </a:r>
          </a:p>
          <a:p>
            <a:pPr marL="177800" indent="-177800">
              <a:lnSpc>
                <a:spcPct val="100000"/>
              </a:lnSpc>
              <a:spcAft>
                <a:spcPts val="400"/>
              </a:spcAft>
              <a:buClr>
                <a:srgbClr val="0070C0"/>
              </a:buClr>
              <a:buSzPct val="100000"/>
              <a:buFont typeface="Wingdings" panose="05000000000000000000" pitchFamily="2" charset="2"/>
              <a:buChar char="Ø"/>
            </a:pPr>
            <a:r>
              <a:rPr lang="en-GB" sz="1200" dirty="0"/>
              <a:t>~110 MW on the inner heap Rovinari Est of TPP Rovinari</a:t>
            </a:r>
            <a:endParaRPr lang="en-GB" sz="1200" i="1" dirty="0"/>
          </a:p>
        </p:txBody>
      </p:sp>
      <p:sp>
        <p:nvSpPr>
          <p:cNvPr id="35" name="Oval 34">
            <a:extLst>
              <a:ext uri="{FF2B5EF4-FFF2-40B4-BE49-F238E27FC236}">
                <a16:creationId xmlns:a16="http://schemas.microsoft.com/office/drawing/2014/main" id="{7F8194F0-6386-4739-B593-A061B7019E25}"/>
              </a:ext>
            </a:extLst>
          </p:cNvPr>
          <p:cNvSpPr/>
          <p:nvPr/>
        </p:nvSpPr>
        <p:spPr>
          <a:xfrm>
            <a:off x="6470883" y="2508301"/>
            <a:ext cx="252000" cy="252000"/>
          </a:xfrm>
          <a:prstGeom prst="ellipse">
            <a:avLst/>
          </a:prstGeom>
          <a:solidFill>
            <a:schemeClr val="accent1">
              <a:lumMod val="20000"/>
              <a:lumOff val="80000"/>
            </a:schemeClr>
          </a:solidFill>
          <a:ln>
            <a:solidFill>
              <a:srgbClr val="FF9966"/>
            </a:solid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r>
              <a:rPr lang="en-US" sz="1600" b="1" dirty="0">
                <a:solidFill>
                  <a:schemeClr val="accent6">
                    <a:lumMod val="75000"/>
                  </a:schemeClr>
                </a:solidFill>
              </a:rPr>
              <a:t>8</a:t>
            </a:r>
            <a:endParaRPr lang="ro-RO" sz="1600" b="1" dirty="0">
              <a:solidFill>
                <a:schemeClr val="accent6">
                  <a:lumMod val="75000"/>
                </a:schemeClr>
              </a:solidFill>
            </a:endParaRPr>
          </a:p>
        </p:txBody>
      </p:sp>
      <p:sp>
        <p:nvSpPr>
          <p:cNvPr id="36" name="TextBox 35">
            <a:extLst>
              <a:ext uri="{FF2B5EF4-FFF2-40B4-BE49-F238E27FC236}">
                <a16:creationId xmlns:a16="http://schemas.microsoft.com/office/drawing/2014/main" id="{C1ABAC60-7831-426E-9B34-B1E7FC910DC1}"/>
              </a:ext>
            </a:extLst>
          </p:cNvPr>
          <p:cNvSpPr txBox="1"/>
          <p:nvPr/>
        </p:nvSpPr>
        <p:spPr>
          <a:xfrm>
            <a:off x="9681146" y="2912186"/>
            <a:ext cx="1758189" cy="2215991"/>
          </a:xfrm>
          <a:prstGeom prst="rect">
            <a:avLst/>
          </a:prstGeom>
          <a:noFill/>
          <a:ln>
            <a:noFill/>
          </a:ln>
        </p:spPr>
        <p:txBody>
          <a:bodyPr wrap="square" lIns="0" tIns="0" rIns="0" bIns="0" rtlCol="0">
            <a:spAutoFit/>
          </a:bodyPr>
          <a:lstStyle/>
          <a:p>
            <a:pPr algn="ctr">
              <a:lnSpc>
                <a:spcPct val="200000"/>
              </a:lnSpc>
              <a:spcAft>
                <a:spcPts val="1800"/>
              </a:spcAft>
              <a:buSzPct val="100000"/>
            </a:pPr>
            <a:r>
              <a:rPr lang="en-GB" sz="1200" b="1" dirty="0">
                <a:solidFill>
                  <a:schemeClr val="accent6">
                    <a:lumMod val="75000"/>
                  </a:schemeClr>
                </a:solidFill>
              </a:rPr>
              <a:t>The rehabilitation and modernisation of    cx micro hydropower plant with an installed capacity of 9.9 MW at TPP Turceni</a:t>
            </a:r>
            <a:endParaRPr lang="en-GB" sz="1100" i="1" dirty="0">
              <a:solidFill>
                <a:schemeClr val="accent6">
                  <a:lumMod val="75000"/>
                </a:schemeClr>
              </a:solidFill>
            </a:endParaRPr>
          </a:p>
        </p:txBody>
      </p:sp>
      <p:sp>
        <p:nvSpPr>
          <p:cNvPr id="32" name="Oval 31">
            <a:extLst>
              <a:ext uri="{FF2B5EF4-FFF2-40B4-BE49-F238E27FC236}">
                <a16:creationId xmlns:a16="http://schemas.microsoft.com/office/drawing/2014/main" id="{37ADE5C3-BA14-492A-A9F1-450BE55FAD93}"/>
              </a:ext>
            </a:extLst>
          </p:cNvPr>
          <p:cNvSpPr/>
          <p:nvPr/>
        </p:nvSpPr>
        <p:spPr>
          <a:xfrm>
            <a:off x="11112687" y="3378458"/>
            <a:ext cx="252000" cy="252000"/>
          </a:xfrm>
          <a:prstGeom prst="ellipse">
            <a:avLst/>
          </a:prstGeom>
          <a:solidFill>
            <a:schemeClr val="accent1">
              <a:lumMod val="20000"/>
              <a:lumOff val="80000"/>
            </a:schemeClr>
          </a:solidFill>
          <a:ln>
            <a:solidFill>
              <a:srgbClr val="FF9966"/>
            </a:solid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r>
              <a:rPr lang="en-US" sz="1600" b="1" dirty="0">
                <a:solidFill>
                  <a:schemeClr val="accent6">
                    <a:lumMod val="75000"/>
                  </a:schemeClr>
                </a:solidFill>
              </a:rPr>
              <a:t>1</a:t>
            </a:r>
            <a:endParaRPr lang="ro-RO" sz="1600" b="1" dirty="0">
              <a:solidFill>
                <a:schemeClr val="accent6">
                  <a:lumMod val="75000"/>
                </a:schemeClr>
              </a:solidFill>
            </a:endParaRPr>
          </a:p>
        </p:txBody>
      </p:sp>
      <p:sp>
        <p:nvSpPr>
          <p:cNvPr id="3" name="Slide Number Placeholder 2">
            <a:extLst>
              <a:ext uri="{FF2B5EF4-FFF2-40B4-BE49-F238E27FC236}">
                <a16:creationId xmlns:a16="http://schemas.microsoft.com/office/drawing/2014/main" id="{1802A590-0EBB-42EB-BC65-D6EA200676DC}"/>
              </a:ext>
            </a:extLst>
          </p:cNvPr>
          <p:cNvSpPr>
            <a:spLocks noGrp="1"/>
          </p:cNvSpPr>
          <p:nvPr>
            <p:ph type="sldNum" sz="quarter" idx="19"/>
          </p:nvPr>
        </p:nvSpPr>
        <p:spPr/>
        <p:txBody>
          <a:bodyPr/>
          <a:lstStyle/>
          <a:p>
            <a:fld id="{AB9F4A19-7501-4F29-B272-F75E012C24FB}" type="slidenum">
              <a:rPr lang="en-GB" smtClean="0"/>
              <a:pPr/>
              <a:t>3</a:t>
            </a:fld>
            <a:endParaRPr lang="en-GB"/>
          </a:p>
        </p:txBody>
      </p:sp>
      <p:sp>
        <p:nvSpPr>
          <p:cNvPr id="5" name="Footer Placeholder 4">
            <a:extLst>
              <a:ext uri="{FF2B5EF4-FFF2-40B4-BE49-F238E27FC236}">
                <a16:creationId xmlns:a16="http://schemas.microsoft.com/office/drawing/2014/main" id="{358468C5-6B62-4FDA-9ADD-C0DA1B92C902}"/>
              </a:ext>
            </a:extLst>
          </p:cNvPr>
          <p:cNvSpPr>
            <a:spLocks noGrp="1"/>
          </p:cNvSpPr>
          <p:nvPr>
            <p:ph type="ftr" sz="quarter" idx="18"/>
          </p:nvPr>
        </p:nvSpPr>
        <p:spPr/>
        <p:txBody>
          <a:bodyPr/>
          <a:lstStyle/>
          <a:p>
            <a:r>
              <a:rPr lang="en-GB" dirty="0"/>
              <a:t>Complexul Energetic </a:t>
            </a:r>
            <a:r>
              <a:rPr lang="en-GB" dirty="0" err="1"/>
              <a:t>Oltenia</a:t>
            </a:r>
            <a:r>
              <a:rPr lang="en-GB" dirty="0"/>
              <a:t> – Presentation</a:t>
            </a:r>
          </a:p>
        </p:txBody>
      </p:sp>
      <p:cxnSp>
        <p:nvCxnSpPr>
          <p:cNvPr id="37" name="Straight Connector 36">
            <a:extLst>
              <a:ext uri="{FF2B5EF4-FFF2-40B4-BE49-F238E27FC236}">
                <a16:creationId xmlns:a16="http://schemas.microsoft.com/office/drawing/2014/main" id="{C084D0CF-E658-47A0-9089-C147B833E063}"/>
              </a:ext>
            </a:extLst>
          </p:cNvPr>
          <p:cNvCxnSpPr>
            <a:cxnSpLocks/>
          </p:cNvCxnSpPr>
          <p:nvPr/>
        </p:nvCxnSpPr>
        <p:spPr>
          <a:xfrm>
            <a:off x="442912" y="1495296"/>
            <a:ext cx="11193384" cy="0"/>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83518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A9FC1C73-7CF5-4258-8199-F6D043E91C5D}"/>
              </a:ext>
            </a:extLst>
          </p:cNvPr>
          <p:cNvSpPr/>
          <p:nvPr/>
        </p:nvSpPr>
        <p:spPr>
          <a:xfrm>
            <a:off x="7888604" y="5344507"/>
            <a:ext cx="2733213" cy="936150"/>
          </a:xfrm>
          <a:prstGeom prst="roundRect">
            <a:avLst/>
          </a:prstGeom>
          <a:solidFill>
            <a:schemeClr val="accent4">
              <a:lumMod val="20000"/>
              <a:lumOff val="80000"/>
            </a:schemeClr>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US" sz="1600"/>
          </a:p>
        </p:txBody>
      </p:sp>
      <p:graphicFrame>
        <p:nvGraphicFramePr>
          <p:cNvPr id="9" name="Object 8" hidden="1">
            <a:extLst>
              <a:ext uri="{FF2B5EF4-FFF2-40B4-BE49-F238E27FC236}">
                <a16:creationId xmlns:a16="http://schemas.microsoft.com/office/drawing/2014/main" id="{0BD22B12-2159-40F3-9104-562741F9EE2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7463" name="think-cell Slide" r:id="rId4" imgW="473" imgH="473" progId="TCLayout.ActiveDocument.1">
                  <p:embed/>
                </p:oleObj>
              </mc:Choice>
              <mc:Fallback>
                <p:oleObj name="think-cell Slide" r:id="rId4" imgW="473" imgH="473" progId="TCLayout.ActiveDocument.1">
                  <p:embed/>
                  <p:pic>
                    <p:nvPicPr>
                      <p:cNvPr id="9" name="Object 8" hidden="1">
                        <a:extLst>
                          <a:ext uri="{FF2B5EF4-FFF2-40B4-BE49-F238E27FC236}">
                            <a16:creationId xmlns:a16="http://schemas.microsoft.com/office/drawing/2014/main" id="{0BD22B12-2159-40F3-9104-562741F9EE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93F24CC-E64A-4417-AA30-DC71DDC9839C}"/>
              </a:ext>
            </a:extLst>
          </p:cNvPr>
          <p:cNvSpPr>
            <a:spLocks noGrp="1"/>
          </p:cNvSpPr>
          <p:nvPr>
            <p:ph type="title"/>
          </p:nvPr>
        </p:nvSpPr>
        <p:spPr/>
        <p:txBody>
          <a:bodyPr vert="horz">
            <a:noAutofit/>
          </a:bodyPr>
          <a:lstStyle/>
          <a:p>
            <a:r>
              <a:rPr lang="en-US" sz="2400" dirty="0"/>
              <a:t>State aid and Restructuring Plan of CE </a:t>
            </a:r>
            <a:r>
              <a:rPr lang="en-US" sz="2400" dirty="0" err="1"/>
              <a:t>Oltenia</a:t>
            </a:r>
            <a:r>
              <a:rPr lang="en-US" sz="2400" dirty="0"/>
              <a:t> - Overview</a:t>
            </a:r>
            <a:endParaRPr lang="ro-RO" sz="2400" dirty="0"/>
          </a:p>
        </p:txBody>
      </p:sp>
      <p:sp>
        <p:nvSpPr>
          <p:cNvPr id="4" name="Content Placeholder 3">
            <a:extLst>
              <a:ext uri="{FF2B5EF4-FFF2-40B4-BE49-F238E27FC236}">
                <a16:creationId xmlns:a16="http://schemas.microsoft.com/office/drawing/2014/main" id="{E5E1FFD5-3D33-413D-BA1F-DC7DD4B1F2E8}"/>
              </a:ext>
            </a:extLst>
          </p:cNvPr>
          <p:cNvSpPr>
            <a:spLocks noGrp="1"/>
          </p:cNvSpPr>
          <p:nvPr>
            <p:ph idx="1"/>
          </p:nvPr>
        </p:nvSpPr>
        <p:spPr>
          <a:xfrm>
            <a:off x="442912" y="933434"/>
            <a:ext cx="11306175" cy="1000246"/>
          </a:xfrm>
        </p:spPr>
        <p:txBody>
          <a:bodyPr/>
          <a:lstStyle/>
          <a:p>
            <a:pPr marL="285750" indent="-285750">
              <a:buFont typeface="Wingdings" panose="05000000000000000000" pitchFamily="2" charset="2"/>
              <a:buChar char="ü"/>
            </a:pPr>
            <a:r>
              <a:rPr lang="en-US" sz="1400" b="0" dirty="0">
                <a:solidFill>
                  <a:schemeClr val="tx1"/>
                </a:solidFill>
              </a:rPr>
              <a:t>December 2020: Romania notified European Commission for the State Aid for Restructuring in favor of CE Oltenia</a:t>
            </a:r>
          </a:p>
          <a:p>
            <a:pPr marL="285750" indent="-285750">
              <a:buFont typeface="Wingdings" panose="05000000000000000000" pitchFamily="2" charset="2"/>
              <a:buChar char="ü"/>
            </a:pPr>
            <a:r>
              <a:rPr lang="en-US" sz="1400" b="0" dirty="0">
                <a:solidFill>
                  <a:schemeClr val="tx1"/>
                </a:solidFill>
              </a:rPr>
              <a:t>February 2021: EC/DG Competition opened an investigation </a:t>
            </a:r>
            <a:endParaRPr lang="ro-RO" sz="1400" b="0" dirty="0">
              <a:solidFill>
                <a:schemeClr val="tx1"/>
              </a:solidFill>
            </a:endParaRPr>
          </a:p>
          <a:p>
            <a:pPr marL="285750" indent="-285750">
              <a:buFont typeface="Wingdings" panose="05000000000000000000" pitchFamily="2" charset="2"/>
              <a:buChar char="ü"/>
            </a:pPr>
            <a:r>
              <a:rPr lang="en-GB" sz="1400" b="0" dirty="0">
                <a:solidFill>
                  <a:schemeClr val="tx1"/>
                </a:solidFill>
              </a:rPr>
              <a:t>January 26</a:t>
            </a:r>
            <a:r>
              <a:rPr lang="en-GB" sz="1400" b="0" baseline="30000" dirty="0">
                <a:solidFill>
                  <a:schemeClr val="tx1"/>
                </a:solidFill>
              </a:rPr>
              <a:t>th</a:t>
            </a:r>
            <a:r>
              <a:rPr lang="en-GB" sz="1400" b="0" dirty="0">
                <a:solidFill>
                  <a:schemeClr val="tx1"/>
                </a:solidFill>
              </a:rPr>
              <a:t> 2022: The State aid </a:t>
            </a:r>
            <a:r>
              <a:rPr lang="en-US" sz="1400" b="0" dirty="0">
                <a:solidFill>
                  <a:schemeClr val="tx1"/>
                </a:solidFill>
                <a:cs typeface="Arial" panose="020B0604020202020204" pitchFamily="34" charset="0"/>
              </a:rPr>
              <a:t>and Restructuring Plan 2021-2026 was approved by European Commission by Decision </a:t>
            </a:r>
            <a:r>
              <a:rPr lang="en-US" sz="1400" b="0" dirty="0">
                <a:solidFill>
                  <a:schemeClr val="tx1"/>
                </a:solidFill>
              </a:rPr>
              <a:t>C(2022) 553 final </a:t>
            </a:r>
          </a:p>
        </p:txBody>
      </p:sp>
      <p:sp>
        <p:nvSpPr>
          <p:cNvPr id="3" name="Slide Number Placeholder 2">
            <a:extLst>
              <a:ext uri="{FF2B5EF4-FFF2-40B4-BE49-F238E27FC236}">
                <a16:creationId xmlns:a16="http://schemas.microsoft.com/office/drawing/2014/main" id="{20762B4D-9D98-473F-84B6-FD75B741135A}"/>
              </a:ext>
            </a:extLst>
          </p:cNvPr>
          <p:cNvSpPr>
            <a:spLocks noGrp="1"/>
          </p:cNvSpPr>
          <p:nvPr>
            <p:ph type="sldNum" sz="quarter" idx="19"/>
          </p:nvPr>
        </p:nvSpPr>
        <p:spPr>
          <a:xfrm>
            <a:off x="10233676" y="6566128"/>
            <a:ext cx="1764792" cy="137160"/>
          </a:xfrm>
        </p:spPr>
        <p:txBody>
          <a:bodyPr/>
          <a:lstStyle/>
          <a:p>
            <a:fld id="{D5DAA9B6-6C4D-4276-91D2-0E29B005C0F9}" type="slidenum">
              <a:rPr lang="en-GB" smtClean="0"/>
              <a:pPr/>
              <a:t>4</a:t>
            </a:fld>
            <a:endParaRPr lang="en-GB" dirty="0"/>
          </a:p>
        </p:txBody>
      </p:sp>
      <p:sp>
        <p:nvSpPr>
          <p:cNvPr id="6" name="Footer Placeholder 5">
            <a:extLst>
              <a:ext uri="{FF2B5EF4-FFF2-40B4-BE49-F238E27FC236}">
                <a16:creationId xmlns:a16="http://schemas.microsoft.com/office/drawing/2014/main" id="{9DA458FA-BDB4-4042-8BF6-8DC086AC5838}"/>
              </a:ext>
            </a:extLst>
          </p:cNvPr>
          <p:cNvSpPr>
            <a:spLocks noGrp="1"/>
          </p:cNvSpPr>
          <p:nvPr>
            <p:ph type="ftr" sz="quarter" idx="18"/>
          </p:nvPr>
        </p:nvSpPr>
        <p:spPr>
          <a:xfrm>
            <a:off x="692292" y="6475148"/>
            <a:ext cx="5473701" cy="137160"/>
          </a:xfrm>
        </p:spPr>
        <p:txBody>
          <a:bodyPr/>
          <a:lstStyle/>
          <a:p>
            <a:r>
              <a:rPr lang="en-GB" dirty="0" err="1"/>
              <a:t>Complexul</a:t>
            </a:r>
            <a:r>
              <a:rPr lang="en-GB" dirty="0"/>
              <a:t> Energetic Oltenia – Presentation</a:t>
            </a:r>
          </a:p>
        </p:txBody>
      </p:sp>
      <p:cxnSp>
        <p:nvCxnSpPr>
          <p:cNvPr id="17" name="Straight Connector 16">
            <a:extLst>
              <a:ext uri="{FF2B5EF4-FFF2-40B4-BE49-F238E27FC236}">
                <a16:creationId xmlns:a16="http://schemas.microsoft.com/office/drawing/2014/main" id="{A79CE1C9-3159-4547-B6B4-CCFE13605EC1}"/>
              </a:ext>
            </a:extLst>
          </p:cNvPr>
          <p:cNvCxnSpPr>
            <a:cxnSpLocks/>
          </p:cNvCxnSpPr>
          <p:nvPr/>
        </p:nvCxnSpPr>
        <p:spPr>
          <a:xfrm>
            <a:off x="442912" y="815026"/>
            <a:ext cx="11112394" cy="0"/>
          </a:xfrm>
          <a:prstGeom prst="line">
            <a:avLst/>
          </a:prstGeom>
          <a:ln/>
        </p:spPr>
        <p:style>
          <a:lnRef idx="1">
            <a:schemeClr val="accent2"/>
          </a:lnRef>
          <a:fillRef idx="0">
            <a:schemeClr val="accent2"/>
          </a:fillRef>
          <a:effectRef idx="0">
            <a:schemeClr val="accent2"/>
          </a:effectRef>
          <a:fontRef idx="minor">
            <a:schemeClr val="tx1"/>
          </a:fontRef>
        </p:style>
      </p:cxnSp>
      <p:grpSp>
        <p:nvGrpSpPr>
          <p:cNvPr id="41" name="Group 40">
            <a:extLst>
              <a:ext uri="{FF2B5EF4-FFF2-40B4-BE49-F238E27FC236}">
                <a16:creationId xmlns:a16="http://schemas.microsoft.com/office/drawing/2014/main" id="{874D3B17-1CB5-4D6D-AE55-6D7AC6C69FB1}"/>
              </a:ext>
            </a:extLst>
          </p:cNvPr>
          <p:cNvGrpSpPr/>
          <p:nvPr/>
        </p:nvGrpSpPr>
        <p:grpSpPr>
          <a:xfrm>
            <a:off x="1636208" y="2760829"/>
            <a:ext cx="2864816" cy="2412872"/>
            <a:chOff x="7866005" y="1765472"/>
            <a:chExt cx="2303064" cy="1912663"/>
          </a:xfrm>
        </p:grpSpPr>
        <p:sp>
          <p:nvSpPr>
            <p:cNvPr id="37" name="Rectangle: Rounded Corners 36">
              <a:extLst>
                <a:ext uri="{FF2B5EF4-FFF2-40B4-BE49-F238E27FC236}">
                  <a16:creationId xmlns:a16="http://schemas.microsoft.com/office/drawing/2014/main" id="{D74DC53A-F14C-491C-ABC6-321DFD7CD4C2}"/>
                </a:ext>
              </a:extLst>
            </p:cNvPr>
            <p:cNvSpPr/>
            <p:nvPr/>
          </p:nvSpPr>
          <p:spPr>
            <a:xfrm>
              <a:off x="7866005" y="1765472"/>
              <a:ext cx="2303064" cy="1912663"/>
            </a:xfrm>
            <a:prstGeom prst="roundRect">
              <a:avLst/>
            </a:prstGeom>
            <a:solidFill>
              <a:schemeClr val="accent2">
                <a:lumMod val="40000"/>
                <a:lumOff val="60000"/>
              </a:schemeClr>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US" sz="1600"/>
            </a:p>
          </p:txBody>
        </p:sp>
        <p:sp>
          <p:nvSpPr>
            <p:cNvPr id="5" name="TextBox 4">
              <a:extLst>
                <a:ext uri="{FF2B5EF4-FFF2-40B4-BE49-F238E27FC236}">
                  <a16:creationId xmlns:a16="http://schemas.microsoft.com/office/drawing/2014/main" id="{01D324B8-5ED0-42C5-8820-BC3358B761F2}"/>
                </a:ext>
              </a:extLst>
            </p:cNvPr>
            <p:cNvSpPr txBox="1"/>
            <p:nvPr/>
          </p:nvSpPr>
          <p:spPr>
            <a:xfrm>
              <a:off x="7947554" y="1876251"/>
              <a:ext cx="2104008" cy="1732200"/>
            </a:xfrm>
            <a:prstGeom prst="rect">
              <a:avLst/>
            </a:prstGeom>
            <a:noFill/>
          </p:spPr>
          <p:txBody>
            <a:bodyPr wrap="square" lIns="0" tIns="0" rIns="0" bIns="0" rtlCol="0">
              <a:spAutoFit/>
            </a:bodyPr>
            <a:lstStyle/>
            <a:p>
              <a:pPr>
                <a:lnSpc>
                  <a:spcPct val="100000"/>
                </a:lnSpc>
                <a:spcAft>
                  <a:spcPts val="600"/>
                </a:spcAft>
                <a:buSzPct val="100000"/>
              </a:pPr>
              <a:r>
                <a:rPr lang="en-US" sz="1400" b="1" dirty="0"/>
                <a:t>Restructuring measures: </a:t>
              </a:r>
            </a:p>
            <a:p>
              <a:pPr marL="285750" indent="-285750">
                <a:lnSpc>
                  <a:spcPct val="100000"/>
                </a:lnSpc>
                <a:spcAft>
                  <a:spcPts val="600"/>
                </a:spcAft>
                <a:buSzPct val="100000"/>
                <a:buFont typeface="Arial" panose="020B0604020202020204" pitchFamily="34" charset="0"/>
                <a:buChar char="•"/>
              </a:pPr>
              <a:r>
                <a:rPr lang="en-US" sz="1400" dirty="0"/>
                <a:t>Phaseout of lignite capacities </a:t>
              </a:r>
            </a:p>
            <a:p>
              <a:pPr marL="285750" indent="-285750">
                <a:lnSpc>
                  <a:spcPct val="100000"/>
                </a:lnSpc>
                <a:spcAft>
                  <a:spcPts val="600"/>
                </a:spcAft>
                <a:buSzPct val="100000"/>
                <a:buFont typeface="Arial" panose="020B0604020202020204" pitchFamily="34" charset="0"/>
                <a:buChar char="•"/>
              </a:pPr>
              <a:r>
                <a:rPr lang="en-US" sz="1400" dirty="0"/>
                <a:t>Spin-off of TPP Craiova unit</a:t>
              </a:r>
            </a:p>
            <a:p>
              <a:pPr marL="285750" indent="-285750">
                <a:lnSpc>
                  <a:spcPct val="100000"/>
                </a:lnSpc>
                <a:spcAft>
                  <a:spcPts val="600"/>
                </a:spcAft>
                <a:buSzPct val="100000"/>
                <a:buFont typeface="Arial" panose="020B0604020202020204" pitchFamily="34" charset="0"/>
                <a:buChar char="•"/>
              </a:pPr>
              <a:r>
                <a:rPr lang="en-US" sz="1400" dirty="0"/>
                <a:t>Workforce reduction</a:t>
              </a:r>
            </a:p>
            <a:p>
              <a:pPr marL="285750" indent="-285750">
                <a:lnSpc>
                  <a:spcPct val="100000"/>
                </a:lnSpc>
                <a:spcAft>
                  <a:spcPts val="600"/>
                </a:spcAft>
                <a:buSzPct val="100000"/>
                <a:buFont typeface="Arial" panose="020B0604020202020204" pitchFamily="34" charset="0"/>
                <a:buChar char="•"/>
              </a:pPr>
              <a:r>
                <a:rPr lang="en-US" sz="1400" dirty="0"/>
                <a:t>Operational excellence &amp; Performance management </a:t>
              </a:r>
            </a:p>
            <a:p>
              <a:pPr marL="285750" indent="-285750">
                <a:lnSpc>
                  <a:spcPct val="100000"/>
                </a:lnSpc>
                <a:spcAft>
                  <a:spcPts val="600"/>
                </a:spcAft>
                <a:buSzPct val="100000"/>
                <a:buFont typeface="Arial" panose="020B0604020202020204" pitchFamily="34" charset="0"/>
                <a:buChar char="•"/>
              </a:pPr>
              <a:r>
                <a:rPr lang="en-US" sz="1400" dirty="0"/>
                <a:t>Digitalization</a:t>
              </a:r>
            </a:p>
            <a:p>
              <a:pPr marL="285750" indent="-285750">
                <a:lnSpc>
                  <a:spcPct val="100000"/>
                </a:lnSpc>
                <a:spcAft>
                  <a:spcPts val="600"/>
                </a:spcAft>
                <a:buSzPct val="100000"/>
                <a:buFont typeface="Arial" panose="020B0604020202020204" pitchFamily="34" charset="0"/>
                <a:buChar char="•"/>
              </a:pPr>
              <a:r>
                <a:rPr lang="en-US" sz="1400" dirty="0"/>
                <a:t>Non-core assets divestment</a:t>
              </a:r>
            </a:p>
          </p:txBody>
        </p:sp>
      </p:grpSp>
      <p:grpSp>
        <p:nvGrpSpPr>
          <p:cNvPr id="10" name="Group 9">
            <a:extLst>
              <a:ext uri="{FF2B5EF4-FFF2-40B4-BE49-F238E27FC236}">
                <a16:creationId xmlns:a16="http://schemas.microsoft.com/office/drawing/2014/main" id="{E0C280A1-D997-46AC-AE05-C30B27F70DFA}"/>
              </a:ext>
            </a:extLst>
          </p:cNvPr>
          <p:cNvGrpSpPr/>
          <p:nvPr/>
        </p:nvGrpSpPr>
        <p:grpSpPr>
          <a:xfrm>
            <a:off x="5126866" y="3337506"/>
            <a:ext cx="2425459" cy="1910523"/>
            <a:chOff x="4054135" y="2448000"/>
            <a:chExt cx="2248053" cy="1910523"/>
          </a:xfrm>
        </p:grpSpPr>
        <p:sp>
          <p:nvSpPr>
            <p:cNvPr id="8" name="Plaque 7">
              <a:extLst>
                <a:ext uri="{FF2B5EF4-FFF2-40B4-BE49-F238E27FC236}">
                  <a16:creationId xmlns:a16="http://schemas.microsoft.com/office/drawing/2014/main" id="{D6C787A5-9F59-40BD-80E3-1EA1D18EFE70}"/>
                </a:ext>
              </a:extLst>
            </p:cNvPr>
            <p:cNvSpPr/>
            <p:nvPr/>
          </p:nvSpPr>
          <p:spPr>
            <a:xfrm>
              <a:off x="4054135" y="2448000"/>
              <a:ext cx="2248053" cy="1910523"/>
            </a:xfrm>
            <a:prstGeom prst="plaque">
              <a:avLst/>
            </a:prstGeom>
            <a:solidFill>
              <a:schemeClr val="accent2"/>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US" sz="1600"/>
            </a:p>
          </p:txBody>
        </p:sp>
        <p:sp>
          <p:nvSpPr>
            <p:cNvPr id="19" name="TextBox 18">
              <a:extLst>
                <a:ext uri="{FF2B5EF4-FFF2-40B4-BE49-F238E27FC236}">
                  <a16:creationId xmlns:a16="http://schemas.microsoft.com/office/drawing/2014/main" id="{6D82DA03-F43F-4130-81AA-90339F1BD7B8}"/>
                </a:ext>
              </a:extLst>
            </p:cNvPr>
            <p:cNvSpPr txBox="1"/>
            <p:nvPr/>
          </p:nvSpPr>
          <p:spPr>
            <a:xfrm>
              <a:off x="4141173" y="3063000"/>
              <a:ext cx="2104008" cy="630942"/>
            </a:xfrm>
            <a:prstGeom prst="rect">
              <a:avLst/>
            </a:prstGeom>
            <a:noFill/>
          </p:spPr>
          <p:txBody>
            <a:bodyPr wrap="square" lIns="0" tIns="0" rIns="0" bIns="0" rtlCol="0">
              <a:spAutoFit/>
            </a:bodyPr>
            <a:lstStyle/>
            <a:p>
              <a:pPr algn="ctr">
                <a:lnSpc>
                  <a:spcPct val="100000"/>
                </a:lnSpc>
                <a:spcAft>
                  <a:spcPts val="600"/>
                </a:spcAft>
                <a:buSzPct val="100000"/>
              </a:pPr>
              <a:r>
                <a:rPr lang="en-US" b="1" dirty="0"/>
                <a:t>CE </a:t>
              </a:r>
              <a:r>
                <a:rPr lang="en-US" b="1" dirty="0" err="1"/>
                <a:t>Oltenia</a:t>
              </a:r>
              <a:r>
                <a:rPr lang="en-US" b="1" dirty="0"/>
                <a:t> </a:t>
              </a:r>
            </a:p>
            <a:p>
              <a:pPr algn="ctr">
                <a:lnSpc>
                  <a:spcPct val="100000"/>
                </a:lnSpc>
                <a:spcAft>
                  <a:spcPts val="600"/>
                </a:spcAft>
                <a:buSzPct val="100000"/>
              </a:pPr>
              <a:r>
                <a:rPr lang="en-US" b="1" dirty="0"/>
                <a:t>Restructuring Plan</a:t>
              </a:r>
            </a:p>
          </p:txBody>
        </p:sp>
      </p:grpSp>
      <p:sp>
        <p:nvSpPr>
          <p:cNvPr id="20" name="TextBox 19">
            <a:extLst>
              <a:ext uri="{FF2B5EF4-FFF2-40B4-BE49-F238E27FC236}">
                <a16:creationId xmlns:a16="http://schemas.microsoft.com/office/drawing/2014/main" id="{3AFDB7D3-BE35-4647-89F2-408F274ACE16}"/>
              </a:ext>
            </a:extLst>
          </p:cNvPr>
          <p:cNvSpPr txBox="1"/>
          <p:nvPr/>
        </p:nvSpPr>
        <p:spPr>
          <a:xfrm>
            <a:off x="7926180" y="5594883"/>
            <a:ext cx="2492438" cy="430887"/>
          </a:xfrm>
          <a:prstGeom prst="rect">
            <a:avLst/>
          </a:prstGeom>
          <a:noFill/>
        </p:spPr>
        <p:txBody>
          <a:bodyPr wrap="square" lIns="0" tIns="0" rIns="0" bIns="0" rtlCol="0">
            <a:spAutoFit/>
          </a:bodyPr>
          <a:lstStyle/>
          <a:p>
            <a:pPr algn="ctr">
              <a:lnSpc>
                <a:spcPct val="100000"/>
              </a:lnSpc>
              <a:spcAft>
                <a:spcPts val="600"/>
              </a:spcAft>
              <a:buSzPct val="100000"/>
            </a:pPr>
            <a:r>
              <a:rPr lang="en-US" sz="1400" dirty="0" err="1"/>
              <a:t>Fondul</a:t>
            </a:r>
            <a:r>
              <a:rPr lang="en-US" sz="1400" dirty="0"/>
              <a:t> </a:t>
            </a:r>
            <a:r>
              <a:rPr lang="en-US" sz="1400" dirty="0" err="1"/>
              <a:t>Proprietatea</a:t>
            </a:r>
            <a:r>
              <a:rPr lang="en-US" sz="1400" dirty="0"/>
              <a:t> contribution</a:t>
            </a:r>
          </a:p>
        </p:txBody>
      </p:sp>
      <p:grpSp>
        <p:nvGrpSpPr>
          <p:cNvPr id="38" name="Group 37">
            <a:extLst>
              <a:ext uri="{FF2B5EF4-FFF2-40B4-BE49-F238E27FC236}">
                <a16:creationId xmlns:a16="http://schemas.microsoft.com/office/drawing/2014/main" id="{B3E10D0E-99E9-4728-A42B-67475C014C00}"/>
              </a:ext>
            </a:extLst>
          </p:cNvPr>
          <p:cNvGrpSpPr/>
          <p:nvPr/>
        </p:nvGrpSpPr>
        <p:grpSpPr>
          <a:xfrm>
            <a:off x="4928676" y="2024925"/>
            <a:ext cx="2736093" cy="1186073"/>
            <a:chOff x="2127758" y="1721224"/>
            <a:chExt cx="2118290" cy="1013011"/>
          </a:xfrm>
          <a:solidFill>
            <a:schemeClr val="accent1">
              <a:lumMod val="60000"/>
              <a:lumOff val="40000"/>
            </a:schemeClr>
          </a:solidFill>
        </p:grpSpPr>
        <p:sp>
          <p:nvSpPr>
            <p:cNvPr id="12" name="Rectangle: Rounded Corners 11">
              <a:extLst>
                <a:ext uri="{FF2B5EF4-FFF2-40B4-BE49-F238E27FC236}">
                  <a16:creationId xmlns:a16="http://schemas.microsoft.com/office/drawing/2014/main" id="{840158EE-A402-44CA-82BF-F6D8CA6AACF6}"/>
                </a:ext>
              </a:extLst>
            </p:cNvPr>
            <p:cNvSpPr/>
            <p:nvPr/>
          </p:nvSpPr>
          <p:spPr>
            <a:xfrm>
              <a:off x="2127758" y="1721224"/>
              <a:ext cx="2118290" cy="1013011"/>
            </a:xfrm>
            <a:prstGeom prst="roundRect">
              <a:avLst/>
            </a:prstGeom>
            <a:grp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US" sz="1600"/>
            </a:p>
          </p:txBody>
        </p:sp>
        <p:sp>
          <p:nvSpPr>
            <p:cNvPr id="21" name="TextBox 20">
              <a:extLst>
                <a:ext uri="{FF2B5EF4-FFF2-40B4-BE49-F238E27FC236}">
                  <a16:creationId xmlns:a16="http://schemas.microsoft.com/office/drawing/2014/main" id="{6FDC6CFC-E0D8-4707-A075-332EC108A096}"/>
                </a:ext>
              </a:extLst>
            </p:cNvPr>
            <p:cNvSpPr txBox="1"/>
            <p:nvPr/>
          </p:nvSpPr>
          <p:spPr>
            <a:xfrm>
              <a:off x="2224703" y="1799464"/>
              <a:ext cx="1958084" cy="683458"/>
            </a:xfrm>
            <a:prstGeom prst="rect">
              <a:avLst/>
            </a:prstGeom>
            <a:grpFill/>
          </p:spPr>
          <p:txBody>
            <a:bodyPr wrap="square" lIns="0" tIns="0" rIns="0" bIns="0" rtlCol="0">
              <a:spAutoFit/>
            </a:bodyPr>
            <a:lstStyle/>
            <a:p>
              <a:pPr>
                <a:spcAft>
                  <a:spcPts val="600"/>
                </a:spcAft>
                <a:buSzPct val="100000"/>
              </a:pPr>
              <a:r>
                <a:rPr lang="en-US" sz="1400" b="1" dirty="0"/>
                <a:t>Restructuring cost</a:t>
              </a:r>
            </a:p>
            <a:p>
              <a:pPr marL="285750" indent="-285750">
                <a:lnSpc>
                  <a:spcPct val="100000"/>
                </a:lnSpc>
                <a:spcAft>
                  <a:spcPts val="600"/>
                </a:spcAft>
                <a:buSzPct val="100000"/>
                <a:buFont typeface="Arial" panose="020B0604020202020204" pitchFamily="34" charset="0"/>
                <a:buChar char="•"/>
              </a:pPr>
              <a:r>
                <a:rPr lang="en-US" sz="1400" dirty="0"/>
                <a:t>State aid </a:t>
              </a:r>
            </a:p>
            <a:p>
              <a:pPr marL="285750" indent="-285750">
                <a:lnSpc>
                  <a:spcPct val="100000"/>
                </a:lnSpc>
                <a:spcAft>
                  <a:spcPts val="600"/>
                </a:spcAft>
                <a:buSzPct val="100000"/>
                <a:buFont typeface="Arial" panose="020B0604020202020204" pitchFamily="34" charset="0"/>
                <a:buChar char="•"/>
              </a:pPr>
              <a:r>
                <a:rPr lang="en-US" sz="1400" dirty="0"/>
                <a:t>CE Oltenia own contribution</a:t>
              </a:r>
            </a:p>
          </p:txBody>
        </p:sp>
      </p:grpSp>
      <p:grpSp>
        <p:nvGrpSpPr>
          <p:cNvPr id="43" name="Group 42">
            <a:extLst>
              <a:ext uri="{FF2B5EF4-FFF2-40B4-BE49-F238E27FC236}">
                <a16:creationId xmlns:a16="http://schemas.microsoft.com/office/drawing/2014/main" id="{873B07CC-A49D-4BEB-AAC6-7DDA0D28C9A5}"/>
              </a:ext>
            </a:extLst>
          </p:cNvPr>
          <p:cNvGrpSpPr/>
          <p:nvPr/>
        </p:nvGrpSpPr>
        <p:grpSpPr>
          <a:xfrm>
            <a:off x="7857535" y="2787161"/>
            <a:ext cx="3321334" cy="2349589"/>
            <a:chOff x="7960234" y="5152575"/>
            <a:chExt cx="2118290" cy="1494621"/>
          </a:xfrm>
        </p:grpSpPr>
        <p:sp>
          <p:nvSpPr>
            <p:cNvPr id="32" name="Rectangle: Rounded Corners 31">
              <a:extLst>
                <a:ext uri="{FF2B5EF4-FFF2-40B4-BE49-F238E27FC236}">
                  <a16:creationId xmlns:a16="http://schemas.microsoft.com/office/drawing/2014/main" id="{6DFD84B1-8CBE-4E65-A17D-373361C6140E}"/>
                </a:ext>
              </a:extLst>
            </p:cNvPr>
            <p:cNvSpPr/>
            <p:nvPr/>
          </p:nvSpPr>
          <p:spPr>
            <a:xfrm>
              <a:off x="7960234" y="5152575"/>
              <a:ext cx="2118290" cy="1494621"/>
            </a:xfrm>
            <a:prstGeom prst="roundRect">
              <a:avLst/>
            </a:prstGeom>
            <a:solidFill>
              <a:schemeClr val="accent2">
                <a:lumMod val="40000"/>
                <a:lumOff val="60000"/>
              </a:schemeClr>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US" sz="1600"/>
            </a:p>
          </p:txBody>
        </p:sp>
        <p:sp>
          <p:nvSpPr>
            <p:cNvPr id="22" name="TextBox 21">
              <a:extLst>
                <a:ext uri="{FF2B5EF4-FFF2-40B4-BE49-F238E27FC236}">
                  <a16:creationId xmlns:a16="http://schemas.microsoft.com/office/drawing/2014/main" id="{DA71E9E9-4D76-4024-AB14-7C50B87177C3}"/>
                </a:ext>
              </a:extLst>
            </p:cNvPr>
            <p:cNvSpPr txBox="1"/>
            <p:nvPr/>
          </p:nvSpPr>
          <p:spPr>
            <a:xfrm>
              <a:off x="8106201" y="5232014"/>
              <a:ext cx="1917476" cy="1155119"/>
            </a:xfrm>
            <a:prstGeom prst="rect">
              <a:avLst/>
            </a:prstGeom>
            <a:noFill/>
          </p:spPr>
          <p:txBody>
            <a:bodyPr wrap="square" lIns="0" tIns="0" rIns="0" bIns="0" rtlCol="0">
              <a:spAutoFit/>
            </a:bodyPr>
            <a:lstStyle/>
            <a:p>
              <a:pPr>
                <a:spcAft>
                  <a:spcPts val="600"/>
                </a:spcAft>
                <a:buSzPct val="100000"/>
              </a:pPr>
              <a:r>
                <a:rPr lang="en-US" sz="1400" b="1" dirty="0"/>
                <a:t>New business (projects): </a:t>
              </a:r>
            </a:p>
            <a:p>
              <a:pPr marL="285750" indent="-285750">
                <a:spcAft>
                  <a:spcPts val="600"/>
                </a:spcAft>
                <a:buSzPct val="100000"/>
                <a:buFont typeface="Arial" panose="020B0604020202020204" pitchFamily="34" charset="0"/>
                <a:buChar char="•"/>
              </a:pPr>
              <a:r>
                <a:rPr lang="en-US" sz="1400" dirty="0"/>
                <a:t>Development of a new business based </a:t>
              </a:r>
              <a:r>
                <a:rPr lang="en-US" sz="1400"/>
                <a:t>on renewables </a:t>
              </a:r>
              <a:r>
                <a:rPr lang="en-US" sz="1400" dirty="0"/>
                <a:t>and CCGTs</a:t>
              </a:r>
            </a:p>
            <a:p>
              <a:pPr marL="285750" indent="-285750">
                <a:spcAft>
                  <a:spcPts val="600"/>
                </a:spcAft>
                <a:buSzPct val="100000"/>
                <a:buFont typeface="Arial" panose="020B0604020202020204" pitchFamily="34" charset="0"/>
                <a:buChar char="•"/>
              </a:pPr>
              <a:r>
                <a:rPr lang="en-US" sz="1400" dirty="0"/>
                <a:t>partnerships with private investors (SPVs) </a:t>
              </a:r>
            </a:p>
            <a:p>
              <a:pPr marL="285750" indent="-285750">
                <a:spcAft>
                  <a:spcPts val="600"/>
                </a:spcAft>
                <a:buSzPct val="100000"/>
                <a:buFont typeface="Arial" panose="020B0604020202020204" pitchFamily="34" charset="0"/>
                <a:buChar char="•"/>
              </a:pPr>
              <a:r>
                <a:rPr lang="en-US" sz="1400" dirty="0" err="1"/>
                <a:t>Modernisation</a:t>
              </a:r>
              <a:r>
                <a:rPr lang="en-US" sz="1400" dirty="0"/>
                <a:t> Fund financing</a:t>
              </a:r>
            </a:p>
            <a:p>
              <a:pPr marL="285750" indent="-285750">
                <a:lnSpc>
                  <a:spcPct val="100000"/>
                </a:lnSpc>
                <a:spcAft>
                  <a:spcPts val="600"/>
                </a:spcAft>
                <a:buSzPct val="100000"/>
                <a:buFont typeface="Arial" panose="020B0604020202020204" pitchFamily="34" charset="0"/>
                <a:buChar char="•"/>
              </a:pPr>
              <a:r>
                <a:rPr lang="en-US" sz="1400" dirty="0"/>
                <a:t>Bank financing</a:t>
              </a:r>
            </a:p>
          </p:txBody>
        </p:sp>
      </p:grpSp>
      <p:grpSp>
        <p:nvGrpSpPr>
          <p:cNvPr id="39" name="Group 38">
            <a:extLst>
              <a:ext uri="{FF2B5EF4-FFF2-40B4-BE49-F238E27FC236}">
                <a16:creationId xmlns:a16="http://schemas.microsoft.com/office/drawing/2014/main" id="{C89E863D-3F7A-4C5A-A950-53C548FBD823}"/>
              </a:ext>
            </a:extLst>
          </p:cNvPr>
          <p:cNvGrpSpPr/>
          <p:nvPr/>
        </p:nvGrpSpPr>
        <p:grpSpPr>
          <a:xfrm>
            <a:off x="4928676" y="5368192"/>
            <a:ext cx="2736093" cy="912465"/>
            <a:chOff x="2142042" y="3419445"/>
            <a:chExt cx="2118290" cy="1013011"/>
          </a:xfrm>
          <a:solidFill>
            <a:schemeClr val="accent4">
              <a:lumMod val="20000"/>
              <a:lumOff val="80000"/>
            </a:schemeClr>
          </a:solidFill>
        </p:grpSpPr>
        <p:sp>
          <p:nvSpPr>
            <p:cNvPr id="34" name="Rectangle: Rounded Corners 33">
              <a:extLst>
                <a:ext uri="{FF2B5EF4-FFF2-40B4-BE49-F238E27FC236}">
                  <a16:creationId xmlns:a16="http://schemas.microsoft.com/office/drawing/2014/main" id="{10E0D175-4A4A-415F-8201-306E8B82EC1D}"/>
                </a:ext>
              </a:extLst>
            </p:cNvPr>
            <p:cNvSpPr/>
            <p:nvPr/>
          </p:nvSpPr>
          <p:spPr>
            <a:xfrm>
              <a:off x="2142042" y="3419445"/>
              <a:ext cx="2118290" cy="1013011"/>
            </a:xfrm>
            <a:prstGeom prst="roundRect">
              <a:avLst/>
            </a:prstGeom>
            <a:grp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US" sz="1600"/>
            </a:p>
          </p:txBody>
        </p:sp>
        <p:sp>
          <p:nvSpPr>
            <p:cNvPr id="25" name="TextBox 24">
              <a:extLst>
                <a:ext uri="{FF2B5EF4-FFF2-40B4-BE49-F238E27FC236}">
                  <a16:creationId xmlns:a16="http://schemas.microsoft.com/office/drawing/2014/main" id="{9DDAC245-70B5-49BE-8924-3DDEA29D89FC}"/>
                </a:ext>
              </a:extLst>
            </p:cNvPr>
            <p:cNvSpPr txBox="1"/>
            <p:nvPr/>
          </p:nvSpPr>
          <p:spPr>
            <a:xfrm>
              <a:off x="2144139" y="3643892"/>
              <a:ext cx="2104008" cy="444587"/>
            </a:xfrm>
            <a:prstGeom prst="rect">
              <a:avLst/>
            </a:prstGeom>
            <a:grpFill/>
          </p:spPr>
          <p:txBody>
            <a:bodyPr wrap="square" lIns="0" tIns="0" rIns="0" bIns="0" rtlCol="0">
              <a:spAutoFit/>
            </a:bodyPr>
            <a:lstStyle/>
            <a:p>
              <a:pPr algn="ctr">
                <a:lnSpc>
                  <a:spcPct val="100000"/>
                </a:lnSpc>
                <a:spcAft>
                  <a:spcPts val="600"/>
                </a:spcAft>
                <a:buSzPct val="100000"/>
              </a:pPr>
              <a:r>
                <a:rPr lang="en-GB" sz="1400" dirty="0"/>
                <a:t>Share capital </a:t>
              </a:r>
            </a:p>
            <a:p>
              <a:pPr algn="ctr">
                <a:lnSpc>
                  <a:spcPct val="100000"/>
                </a:lnSpc>
                <a:spcAft>
                  <a:spcPts val="600"/>
                </a:spcAft>
                <a:buSzPct val="100000"/>
              </a:pPr>
              <a:r>
                <a:rPr lang="en-GB" sz="1400" dirty="0"/>
                <a:t>&amp; reorganization operations</a:t>
              </a:r>
              <a:endParaRPr lang="en-US" sz="1400" dirty="0"/>
            </a:p>
          </p:txBody>
        </p:sp>
      </p:grpSp>
      <p:grpSp>
        <p:nvGrpSpPr>
          <p:cNvPr id="40" name="Group 39">
            <a:extLst>
              <a:ext uri="{FF2B5EF4-FFF2-40B4-BE49-F238E27FC236}">
                <a16:creationId xmlns:a16="http://schemas.microsoft.com/office/drawing/2014/main" id="{7D20C01D-6B49-4F71-9D2B-4F38F14A157D}"/>
              </a:ext>
            </a:extLst>
          </p:cNvPr>
          <p:cNvGrpSpPr/>
          <p:nvPr/>
        </p:nvGrpSpPr>
        <p:grpSpPr>
          <a:xfrm>
            <a:off x="2076559" y="5404566"/>
            <a:ext cx="2423059" cy="876091"/>
            <a:chOff x="2142042" y="5201648"/>
            <a:chExt cx="2118290" cy="1013011"/>
          </a:xfrm>
          <a:solidFill>
            <a:schemeClr val="accent4">
              <a:lumMod val="20000"/>
              <a:lumOff val="80000"/>
            </a:schemeClr>
          </a:solidFill>
        </p:grpSpPr>
        <p:sp>
          <p:nvSpPr>
            <p:cNvPr id="35" name="Rectangle: Rounded Corners 34">
              <a:extLst>
                <a:ext uri="{FF2B5EF4-FFF2-40B4-BE49-F238E27FC236}">
                  <a16:creationId xmlns:a16="http://schemas.microsoft.com/office/drawing/2014/main" id="{7C1BF6F4-C16B-4BB8-97C3-6DDBD7D8A291}"/>
                </a:ext>
              </a:extLst>
            </p:cNvPr>
            <p:cNvSpPr/>
            <p:nvPr/>
          </p:nvSpPr>
          <p:spPr>
            <a:xfrm>
              <a:off x="2142042" y="5201648"/>
              <a:ext cx="2118290" cy="1013011"/>
            </a:xfrm>
            <a:prstGeom prst="roundRect">
              <a:avLst/>
            </a:prstGeom>
            <a:grp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US" sz="1600"/>
            </a:p>
          </p:txBody>
        </p:sp>
        <p:sp>
          <p:nvSpPr>
            <p:cNvPr id="26" name="TextBox 25">
              <a:extLst>
                <a:ext uri="{FF2B5EF4-FFF2-40B4-BE49-F238E27FC236}">
                  <a16:creationId xmlns:a16="http://schemas.microsoft.com/office/drawing/2014/main" id="{A3177213-6FB8-4375-A2A2-5845D323A213}"/>
                </a:ext>
              </a:extLst>
            </p:cNvPr>
            <p:cNvSpPr txBox="1"/>
            <p:nvPr/>
          </p:nvSpPr>
          <p:spPr>
            <a:xfrm>
              <a:off x="2309091" y="5393332"/>
              <a:ext cx="1690254" cy="646331"/>
            </a:xfrm>
            <a:prstGeom prst="rect">
              <a:avLst/>
            </a:prstGeom>
            <a:grpFill/>
          </p:spPr>
          <p:txBody>
            <a:bodyPr wrap="square" lIns="0" tIns="0" rIns="0" bIns="0" rtlCol="0">
              <a:spAutoFit/>
            </a:bodyPr>
            <a:lstStyle/>
            <a:p>
              <a:pPr algn="ctr">
                <a:lnSpc>
                  <a:spcPct val="100000"/>
                </a:lnSpc>
                <a:spcAft>
                  <a:spcPts val="600"/>
                </a:spcAft>
                <a:buSzPct val="100000"/>
              </a:pPr>
              <a:r>
                <a:rPr lang="en-GB" sz="1400" dirty="0"/>
                <a:t>Partial divestment of the Romanian state share </a:t>
              </a:r>
              <a:endParaRPr lang="en-US" sz="1400" dirty="0"/>
            </a:p>
          </p:txBody>
        </p:sp>
      </p:grpSp>
    </p:spTree>
    <p:extLst>
      <p:ext uri="{BB962C8B-B14F-4D97-AF65-F5344CB8AC3E}">
        <p14:creationId xmlns:p14="http://schemas.microsoft.com/office/powerpoint/2010/main" val="1322304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0BD22B12-2159-40F3-9104-562741F9EE2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8481" name="think-cell Slide" r:id="rId4" imgW="473" imgH="473" progId="TCLayout.ActiveDocument.1">
                  <p:embed/>
                </p:oleObj>
              </mc:Choice>
              <mc:Fallback>
                <p:oleObj name="think-cell Slide" r:id="rId4" imgW="473" imgH="473" progId="TCLayout.ActiveDocument.1">
                  <p:embed/>
                  <p:pic>
                    <p:nvPicPr>
                      <p:cNvPr id="9" name="Object 8" hidden="1">
                        <a:extLst>
                          <a:ext uri="{FF2B5EF4-FFF2-40B4-BE49-F238E27FC236}">
                            <a16:creationId xmlns:a16="http://schemas.microsoft.com/office/drawing/2014/main" id="{0BD22B12-2159-40F3-9104-562741F9EE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93F24CC-E64A-4417-AA30-DC71DDC9839C}"/>
              </a:ext>
            </a:extLst>
          </p:cNvPr>
          <p:cNvSpPr>
            <a:spLocks noGrp="1"/>
          </p:cNvSpPr>
          <p:nvPr>
            <p:ph type="title"/>
          </p:nvPr>
        </p:nvSpPr>
        <p:spPr/>
        <p:txBody>
          <a:bodyPr vert="horz">
            <a:noAutofit/>
          </a:bodyPr>
          <a:lstStyle/>
          <a:p>
            <a:r>
              <a:rPr lang="en-US" sz="2400" dirty="0"/>
              <a:t>Restructuring cost, State aid and CE </a:t>
            </a:r>
            <a:r>
              <a:rPr lang="en-US" sz="2400" dirty="0" err="1"/>
              <a:t>Oltenia</a:t>
            </a:r>
            <a:r>
              <a:rPr lang="en-US" sz="2400" dirty="0"/>
              <a:t> own contribution</a:t>
            </a:r>
            <a:endParaRPr lang="ro-RO" sz="2400" dirty="0"/>
          </a:p>
        </p:txBody>
      </p:sp>
      <p:sp>
        <p:nvSpPr>
          <p:cNvPr id="4" name="Content Placeholder 3">
            <a:extLst>
              <a:ext uri="{FF2B5EF4-FFF2-40B4-BE49-F238E27FC236}">
                <a16:creationId xmlns:a16="http://schemas.microsoft.com/office/drawing/2014/main" id="{E5E1FFD5-3D33-413D-BA1F-DC7DD4B1F2E8}"/>
              </a:ext>
            </a:extLst>
          </p:cNvPr>
          <p:cNvSpPr>
            <a:spLocks noGrp="1"/>
          </p:cNvSpPr>
          <p:nvPr>
            <p:ph idx="1"/>
          </p:nvPr>
        </p:nvSpPr>
        <p:spPr>
          <a:xfrm>
            <a:off x="346021" y="871298"/>
            <a:ext cx="11306175" cy="691174"/>
          </a:xfrm>
        </p:spPr>
        <p:txBody>
          <a:bodyPr/>
          <a:lstStyle/>
          <a:p>
            <a:r>
              <a:rPr lang="en-US" sz="1400" b="0" dirty="0">
                <a:solidFill>
                  <a:schemeClr val="tx1"/>
                </a:solidFill>
              </a:rPr>
              <a:t>According with </a:t>
            </a:r>
            <a:r>
              <a:rPr lang="en-US" sz="1400" b="0" dirty="0">
                <a:solidFill>
                  <a:schemeClr val="tx1"/>
                </a:solidFill>
                <a:cs typeface="Arial" panose="020B0604020202020204" pitchFamily="34" charset="0"/>
              </a:rPr>
              <a:t>EC Decision </a:t>
            </a:r>
            <a:r>
              <a:rPr lang="en-US" sz="1400" b="0" dirty="0">
                <a:solidFill>
                  <a:schemeClr val="tx1"/>
                </a:solidFill>
              </a:rPr>
              <a:t>C(2022) 553 final /26.01.2022 the restructuring cost amounts to 3.94 </a:t>
            </a:r>
            <a:r>
              <a:rPr lang="en-US" sz="1400" b="0" dirty="0" err="1">
                <a:solidFill>
                  <a:schemeClr val="tx1"/>
                </a:solidFill>
              </a:rPr>
              <a:t>bln</a:t>
            </a:r>
            <a:r>
              <a:rPr lang="en-US" sz="1400" b="0" dirty="0">
                <a:solidFill>
                  <a:schemeClr val="tx1"/>
                </a:solidFill>
              </a:rPr>
              <a:t> EUR out of which the State aid 2.67 </a:t>
            </a:r>
            <a:r>
              <a:rPr lang="en-US" sz="1400" b="0" dirty="0" err="1">
                <a:solidFill>
                  <a:schemeClr val="tx1"/>
                </a:solidFill>
              </a:rPr>
              <a:t>bln</a:t>
            </a:r>
            <a:r>
              <a:rPr lang="en-US" sz="1400" b="0" dirty="0">
                <a:solidFill>
                  <a:schemeClr val="tx1"/>
                </a:solidFill>
              </a:rPr>
              <a:t> EUR and CE Oltenia own contribution 1.27 </a:t>
            </a:r>
            <a:r>
              <a:rPr lang="en-US" sz="1400" b="0" dirty="0" err="1">
                <a:solidFill>
                  <a:schemeClr val="tx1"/>
                </a:solidFill>
              </a:rPr>
              <a:t>bln</a:t>
            </a:r>
            <a:r>
              <a:rPr lang="en-US" sz="1400" b="0" dirty="0">
                <a:solidFill>
                  <a:schemeClr val="tx1"/>
                </a:solidFill>
              </a:rPr>
              <a:t> EUR</a:t>
            </a:r>
          </a:p>
        </p:txBody>
      </p:sp>
      <p:sp>
        <p:nvSpPr>
          <p:cNvPr id="3" name="Slide Number Placeholder 2">
            <a:extLst>
              <a:ext uri="{FF2B5EF4-FFF2-40B4-BE49-F238E27FC236}">
                <a16:creationId xmlns:a16="http://schemas.microsoft.com/office/drawing/2014/main" id="{20762B4D-9D98-473F-84B6-FD75B741135A}"/>
              </a:ext>
            </a:extLst>
          </p:cNvPr>
          <p:cNvSpPr>
            <a:spLocks noGrp="1"/>
          </p:cNvSpPr>
          <p:nvPr>
            <p:ph type="sldNum" sz="quarter" idx="19"/>
          </p:nvPr>
        </p:nvSpPr>
        <p:spPr>
          <a:xfrm>
            <a:off x="10295014" y="6355080"/>
            <a:ext cx="1764792" cy="137160"/>
          </a:xfrm>
        </p:spPr>
        <p:txBody>
          <a:bodyPr/>
          <a:lstStyle/>
          <a:p>
            <a:fld id="{D5DAA9B6-6C4D-4276-91D2-0E29B005C0F9}" type="slidenum">
              <a:rPr lang="en-GB" smtClean="0"/>
              <a:pPr/>
              <a:t>5</a:t>
            </a:fld>
            <a:endParaRPr lang="en-GB"/>
          </a:p>
        </p:txBody>
      </p:sp>
      <p:sp>
        <p:nvSpPr>
          <p:cNvPr id="6" name="Footer Placeholder 5">
            <a:extLst>
              <a:ext uri="{FF2B5EF4-FFF2-40B4-BE49-F238E27FC236}">
                <a16:creationId xmlns:a16="http://schemas.microsoft.com/office/drawing/2014/main" id="{9DA458FA-BDB4-4042-8BF6-8DC086AC5838}"/>
              </a:ext>
            </a:extLst>
          </p:cNvPr>
          <p:cNvSpPr>
            <a:spLocks noGrp="1"/>
          </p:cNvSpPr>
          <p:nvPr>
            <p:ph type="ftr" sz="quarter" idx="18"/>
          </p:nvPr>
        </p:nvSpPr>
        <p:spPr/>
        <p:txBody>
          <a:bodyPr/>
          <a:lstStyle/>
          <a:p>
            <a:r>
              <a:rPr lang="en-GB"/>
              <a:t>Complexul Energetic Oltenia – Presentation</a:t>
            </a:r>
          </a:p>
        </p:txBody>
      </p:sp>
      <p:cxnSp>
        <p:nvCxnSpPr>
          <p:cNvPr id="17" name="Straight Connector 16">
            <a:extLst>
              <a:ext uri="{FF2B5EF4-FFF2-40B4-BE49-F238E27FC236}">
                <a16:creationId xmlns:a16="http://schemas.microsoft.com/office/drawing/2014/main" id="{A79CE1C9-3159-4547-B6B4-CCFE13605EC1}"/>
              </a:ext>
            </a:extLst>
          </p:cNvPr>
          <p:cNvCxnSpPr>
            <a:cxnSpLocks/>
          </p:cNvCxnSpPr>
          <p:nvPr/>
        </p:nvCxnSpPr>
        <p:spPr>
          <a:xfrm>
            <a:off x="442912" y="815026"/>
            <a:ext cx="11112394" cy="0"/>
          </a:xfrm>
          <a:prstGeom prst="line">
            <a:avLst/>
          </a:prstGeom>
          <a:ln/>
        </p:spPr>
        <p:style>
          <a:lnRef idx="1">
            <a:schemeClr val="accent2"/>
          </a:lnRef>
          <a:fillRef idx="0">
            <a:schemeClr val="accent2"/>
          </a:fillRef>
          <a:effectRef idx="0">
            <a:schemeClr val="accent2"/>
          </a:effectRef>
          <a:fontRef idx="minor">
            <a:schemeClr val="tx1"/>
          </a:fontRef>
        </p:style>
      </p:cxnSp>
      <p:graphicFrame>
        <p:nvGraphicFramePr>
          <p:cNvPr id="7" name="Table 6">
            <a:extLst>
              <a:ext uri="{FF2B5EF4-FFF2-40B4-BE49-F238E27FC236}">
                <a16:creationId xmlns:a16="http://schemas.microsoft.com/office/drawing/2014/main" id="{6299578B-80ED-415B-9429-D5D58CCF7061}"/>
              </a:ext>
            </a:extLst>
          </p:cNvPr>
          <p:cNvGraphicFramePr>
            <a:graphicFrameLocks noGrp="1"/>
          </p:cNvGraphicFramePr>
          <p:nvPr>
            <p:extLst>
              <p:ext uri="{D42A27DB-BD31-4B8C-83A1-F6EECF244321}">
                <p14:modId xmlns:p14="http://schemas.microsoft.com/office/powerpoint/2010/main" val="1404093326"/>
              </p:ext>
            </p:extLst>
          </p:nvPr>
        </p:nvGraphicFramePr>
        <p:xfrm>
          <a:off x="3459163" y="1441083"/>
          <a:ext cx="4914900" cy="2872740"/>
        </p:xfrm>
        <a:graphic>
          <a:graphicData uri="http://schemas.openxmlformats.org/drawingml/2006/table">
            <a:tbl>
              <a:tblPr>
                <a:tableStyleId>{5DA37D80-6434-44D0-A028-1B22A696006F}</a:tableStyleId>
              </a:tblPr>
              <a:tblGrid>
                <a:gridCol w="3644900">
                  <a:extLst>
                    <a:ext uri="{9D8B030D-6E8A-4147-A177-3AD203B41FA5}">
                      <a16:colId xmlns:a16="http://schemas.microsoft.com/office/drawing/2014/main" val="3861192411"/>
                    </a:ext>
                  </a:extLst>
                </a:gridCol>
                <a:gridCol w="1270000">
                  <a:extLst>
                    <a:ext uri="{9D8B030D-6E8A-4147-A177-3AD203B41FA5}">
                      <a16:colId xmlns:a16="http://schemas.microsoft.com/office/drawing/2014/main" val="4074102068"/>
                    </a:ext>
                  </a:extLst>
                </a:gridCol>
              </a:tblGrid>
              <a:tr h="220980">
                <a:tc>
                  <a:txBody>
                    <a:bodyPr/>
                    <a:lstStyle/>
                    <a:p>
                      <a:pPr algn="l" fontAlgn="b"/>
                      <a:r>
                        <a:rPr lang="en-US" sz="1400" b="1" u="none" strike="noStrike" dirty="0">
                          <a:effectLst/>
                        </a:rPr>
                        <a:t>Restructuring costs</a:t>
                      </a:r>
                      <a:endParaRPr lang="en-US" sz="1400" b="1" i="0" u="none" strike="noStrike" dirty="0">
                        <a:solidFill>
                          <a:srgbClr val="000000"/>
                        </a:solidFill>
                        <a:effectLst/>
                        <a:latin typeface="Arial" panose="020B0604020202020204" pitchFamily="34" charset="0"/>
                      </a:endParaRPr>
                    </a:p>
                  </a:txBody>
                  <a:tcPr marL="7620" marR="7620" marT="7620" marB="0" anchor="b">
                    <a:solidFill>
                      <a:schemeClr val="accent1">
                        <a:lumMod val="60000"/>
                        <a:lumOff val="40000"/>
                      </a:schemeClr>
                    </a:solidFill>
                  </a:tcPr>
                </a:tc>
                <a:tc>
                  <a:txBody>
                    <a:bodyPr/>
                    <a:lstStyle/>
                    <a:p>
                      <a:pPr algn="ctr" fontAlgn="b"/>
                      <a:r>
                        <a:rPr lang="en-US" sz="1400" b="1" u="none" strike="noStrike" dirty="0">
                          <a:effectLst/>
                        </a:rPr>
                        <a:t>Mil EUR</a:t>
                      </a:r>
                      <a:endParaRPr lang="en-US" sz="1400" b="1" i="0" u="none" strike="noStrike" dirty="0">
                        <a:solidFill>
                          <a:srgbClr val="000000"/>
                        </a:solidFill>
                        <a:effectLst/>
                        <a:latin typeface="Arial" panose="020B0604020202020204" pitchFamily="34" charset="0"/>
                      </a:endParaRPr>
                    </a:p>
                  </a:txBody>
                  <a:tcPr marL="7620" marR="7620" marT="7620" marB="0" anchor="b">
                    <a:solidFill>
                      <a:schemeClr val="accent1">
                        <a:lumMod val="60000"/>
                        <a:lumOff val="40000"/>
                      </a:schemeClr>
                    </a:solidFill>
                  </a:tcPr>
                </a:tc>
                <a:extLst>
                  <a:ext uri="{0D108BD9-81ED-4DB2-BD59-A6C34878D82A}">
                    <a16:rowId xmlns:a16="http://schemas.microsoft.com/office/drawing/2014/main" val="2901553482"/>
                  </a:ext>
                </a:extLst>
              </a:tr>
              <a:tr h="220980">
                <a:tc>
                  <a:txBody>
                    <a:bodyPr/>
                    <a:lstStyle/>
                    <a:p>
                      <a:pPr algn="l" fontAlgn="b"/>
                      <a:r>
                        <a:rPr lang="en-US" sz="1400" b="1" i="1" u="none" strike="noStrike" dirty="0">
                          <a:effectLst/>
                        </a:rPr>
                        <a:t>1. Technical and technological measures</a:t>
                      </a:r>
                      <a:endParaRPr lang="en-US" sz="1400" b="1" i="1"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400" b="1" i="1" u="none" strike="noStrike" dirty="0">
                          <a:effectLst/>
                        </a:rPr>
                        <a:t>1,780</a:t>
                      </a:r>
                      <a:endParaRPr lang="en-US" sz="1400" b="1" i="1"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314468852"/>
                  </a:ext>
                </a:extLst>
              </a:tr>
              <a:tr h="220980">
                <a:tc>
                  <a:txBody>
                    <a:bodyPr/>
                    <a:lstStyle/>
                    <a:p>
                      <a:pPr algn="l" fontAlgn="b"/>
                      <a:r>
                        <a:rPr lang="en-US" sz="1200" u="none" strike="noStrike" dirty="0">
                          <a:effectLst/>
                        </a:rPr>
                        <a:t>1.1.Investment plan SPVs</a:t>
                      </a:r>
                      <a:endParaRPr lang="en-US" sz="12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200" u="none" strike="noStrike" dirty="0">
                          <a:effectLst/>
                        </a:rPr>
                        <a:t>1522</a:t>
                      </a:r>
                      <a:endParaRPr lang="en-US" sz="1200" b="0"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3657089966"/>
                  </a:ext>
                </a:extLst>
              </a:tr>
              <a:tr h="220980">
                <a:tc>
                  <a:txBody>
                    <a:bodyPr/>
                    <a:lstStyle/>
                    <a:p>
                      <a:pPr algn="l" fontAlgn="b"/>
                      <a:r>
                        <a:rPr lang="en-US" sz="1200" u="none" strike="noStrike" dirty="0">
                          <a:effectLst/>
                        </a:rPr>
                        <a:t>1.2. Mine closure</a:t>
                      </a:r>
                      <a:endParaRPr lang="en-US" sz="12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200" u="none" strike="noStrike">
                          <a:effectLst/>
                        </a:rPr>
                        <a:t>48</a:t>
                      </a:r>
                      <a:endParaRPr lang="en-US" sz="12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3955730664"/>
                  </a:ext>
                </a:extLst>
              </a:tr>
              <a:tr h="220980">
                <a:tc>
                  <a:txBody>
                    <a:bodyPr/>
                    <a:lstStyle/>
                    <a:p>
                      <a:pPr algn="l" fontAlgn="b"/>
                      <a:r>
                        <a:rPr lang="en-US" sz="1200" u="none" strike="noStrike" dirty="0">
                          <a:effectLst/>
                        </a:rPr>
                        <a:t>1.3.Investment in current assets</a:t>
                      </a:r>
                      <a:endParaRPr lang="en-US" sz="12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200" u="none" strike="noStrike" dirty="0">
                          <a:effectLst/>
                        </a:rPr>
                        <a:t>210</a:t>
                      </a:r>
                      <a:endParaRPr lang="en-US" sz="1200" b="0"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1085822263"/>
                  </a:ext>
                </a:extLst>
              </a:tr>
              <a:tr h="220980">
                <a:tc>
                  <a:txBody>
                    <a:bodyPr/>
                    <a:lstStyle/>
                    <a:p>
                      <a:pPr algn="l" fontAlgn="b"/>
                      <a:r>
                        <a:rPr lang="en-US" sz="1400" b="1" i="1" u="none" strike="noStrike" dirty="0">
                          <a:effectLst/>
                        </a:rPr>
                        <a:t>2. </a:t>
                      </a:r>
                      <a:r>
                        <a:rPr lang="en-US" sz="1400" b="1" i="1" u="none" strike="noStrike" dirty="0" err="1">
                          <a:effectLst/>
                        </a:rPr>
                        <a:t>Organisational</a:t>
                      </a:r>
                      <a:r>
                        <a:rPr lang="en-US" sz="1400" b="1" i="1" u="none" strike="noStrike" dirty="0">
                          <a:effectLst/>
                        </a:rPr>
                        <a:t>/ managerial measures</a:t>
                      </a:r>
                      <a:endParaRPr lang="en-US" sz="1400" b="1" i="1"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400" b="1" i="1" u="none" strike="noStrike" dirty="0">
                          <a:effectLst/>
                        </a:rPr>
                        <a:t>67</a:t>
                      </a:r>
                      <a:endParaRPr lang="en-US" sz="1400" b="1" i="1"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1675073749"/>
                  </a:ext>
                </a:extLst>
              </a:tr>
              <a:tr h="220980">
                <a:tc>
                  <a:txBody>
                    <a:bodyPr/>
                    <a:lstStyle/>
                    <a:p>
                      <a:pPr algn="l" fontAlgn="b"/>
                      <a:r>
                        <a:rPr lang="en-US" sz="1200" u="none" strike="noStrike" dirty="0">
                          <a:effectLst/>
                        </a:rPr>
                        <a:t>2.1. Personnel restructuring</a:t>
                      </a:r>
                      <a:endParaRPr lang="en-US" sz="12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200" u="none" strike="noStrike">
                          <a:effectLst/>
                        </a:rPr>
                        <a:t>51</a:t>
                      </a:r>
                      <a:endParaRPr lang="en-US" sz="12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1704319609"/>
                  </a:ext>
                </a:extLst>
              </a:tr>
              <a:tr h="220980">
                <a:tc>
                  <a:txBody>
                    <a:bodyPr/>
                    <a:lstStyle/>
                    <a:p>
                      <a:pPr algn="l" fontAlgn="b"/>
                      <a:r>
                        <a:rPr lang="en-US" sz="1200" u="none" strike="noStrike" dirty="0">
                          <a:effectLst/>
                        </a:rPr>
                        <a:t>2.2.  Other organizational measures</a:t>
                      </a:r>
                      <a:endParaRPr lang="en-US" sz="12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200" u="none" strike="noStrike" dirty="0">
                          <a:effectLst/>
                        </a:rPr>
                        <a:t>16</a:t>
                      </a:r>
                      <a:endParaRPr lang="en-US" sz="1200" b="0"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54574709"/>
                  </a:ext>
                </a:extLst>
              </a:tr>
              <a:tr h="220980">
                <a:tc>
                  <a:txBody>
                    <a:bodyPr/>
                    <a:lstStyle/>
                    <a:p>
                      <a:pPr algn="l" fontAlgn="b"/>
                      <a:r>
                        <a:rPr lang="en-US" sz="1400" b="1" i="1" u="none" strike="noStrike">
                          <a:effectLst/>
                        </a:rPr>
                        <a:t>3.Environmental measures</a:t>
                      </a:r>
                      <a:endParaRPr lang="en-US" sz="1400" b="1" i="1"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b="1" i="1" u="none" strike="noStrike" dirty="0">
                          <a:effectLst/>
                        </a:rPr>
                        <a:t>1,771</a:t>
                      </a:r>
                      <a:endParaRPr lang="en-US" sz="1400" b="1" i="1"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280110718"/>
                  </a:ext>
                </a:extLst>
              </a:tr>
              <a:tr h="220980">
                <a:tc>
                  <a:txBody>
                    <a:bodyPr/>
                    <a:lstStyle/>
                    <a:p>
                      <a:pPr algn="l" fontAlgn="b"/>
                      <a:r>
                        <a:rPr lang="en-US" sz="1400" b="1" i="1" u="none" strike="noStrike">
                          <a:effectLst/>
                        </a:rPr>
                        <a:t>4. Financial measures</a:t>
                      </a:r>
                      <a:endParaRPr lang="en-US" sz="1400" b="1" i="1"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b="1" i="1" u="none" strike="noStrike" dirty="0">
                          <a:effectLst/>
                        </a:rPr>
                        <a:t>319</a:t>
                      </a:r>
                      <a:endParaRPr lang="en-US" sz="1400" b="1" i="1"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793917938"/>
                  </a:ext>
                </a:extLst>
              </a:tr>
              <a:tr h="220980">
                <a:tc>
                  <a:txBody>
                    <a:bodyPr/>
                    <a:lstStyle/>
                    <a:p>
                      <a:pPr algn="l" fontAlgn="b"/>
                      <a:r>
                        <a:rPr lang="en-US" sz="1200" u="none" strike="noStrike" dirty="0">
                          <a:effectLst/>
                        </a:rPr>
                        <a:t>4.1. Liquidity needs</a:t>
                      </a:r>
                      <a:endParaRPr lang="en-US" sz="12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200" u="none" strike="noStrike">
                          <a:effectLst/>
                        </a:rPr>
                        <a:t>259</a:t>
                      </a:r>
                      <a:endParaRPr lang="en-US" sz="12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950305200"/>
                  </a:ext>
                </a:extLst>
              </a:tr>
              <a:tr h="220980">
                <a:tc>
                  <a:txBody>
                    <a:bodyPr/>
                    <a:lstStyle/>
                    <a:p>
                      <a:pPr algn="l" fontAlgn="b"/>
                      <a:r>
                        <a:rPr lang="en-US" sz="1200" u="none" strike="noStrike" dirty="0">
                          <a:effectLst/>
                        </a:rPr>
                        <a:t>4.2. Rest of financial measures</a:t>
                      </a:r>
                      <a:endParaRPr lang="en-US" sz="12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200" u="none" strike="noStrike" dirty="0">
                          <a:effectLst/>
                        </a:rPr>
                        <a:t>60</a:t>
                      </a:r>
                      <a:endParaRPr lang="en-US" sz="1200" b="0"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2384599097"/>
                  </a:ext>
                </a:extLst>
              </a:tr>
              <a:tr h="220980">
                <a:tc>
                  <a:txBody>
                    <a:bodyPr/>
                    <a:lstStyle/>
                    <a:p>
                      <a:pPr algn="l" fontAlgn="b"/>
                      <a:r>
                        <a:rPr lang="en-US" sz="1400" b="1" u="none" strike="noStrike">
                          <a:effectLst/>
                        </a:rPr>
                        <a:t>Total restructuring costs</a:t>
                      </a:r>
                      <a:endParaRPr lang="en-US" sz="1400" b="1"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b="1" u="none" strike="noStrike" dirty="0">
                          <a:effectLst/>
                        </a:rPr>
                        <a:t>3,937</a:t>
                      </a:r>
                      <a:endParaRPr lang="en-US" sz="1400" b="1"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3089369864"/>
                  </a:ext>
                </a:extLst>
              </a:tr>
            </a:tbl>
          </a:graphicData>
        </a:graphic>
      </p:graphicFrame>
      <p:graphicFrame>
        <p:nvGraphicFramePr>
          <p:cNvPr id="13" name="Table 12">
            <a:extLst>
              <a:ext uri="{FF2B5EF4-FFF2-40B4-BE49-F238E27FC236}">
                <a16:creationId xmlns:a16="http://schemas.microsoft.com/office/drawing/2014/main" id="{933A694B-DE8B-49C1-B64D-8846A35477E5}"/>
              </a:ext>
            </a:extLst>
          </p:cNvPr>
          <p:cNvGraphicFramePr>
            <a:graphicFrameLocks noGrp="1"/>
          </p:cNvGraphicFramePr>
          <p:nvPr>
            <p:extLst>
              <p:ext uri="{D42A27DB-BD31-4B8C-83A1-F6EECF244321}">
                <p14:modId xmlns:p14="http://schemas.microsoft.com/office/powerpoint/2010/main" val="2105998357"/>
              </p:ext>
            </p:extLst>
          </p:nvPr>
        </p:nvGraphicFramePr>
        <p:xfrm>
          <a:off x="1599028" y="4561021"/>
          <a:ext cx="3365500" cy="1546860"/>
        </p:xfrm>
        <a:graphic>
          <a:graphicData uri="http://schemas.openxmlformats.org/drawingml/2006/table">
            <a:tbl>
              <a:tblPr>
                <a:tableStyleId>{9DCAF9ED-07DC-4A11-8D7F-57B35C25682E}</a:tableStyleId>
              </a:tblPr>
              <a:tblGrid>
                <a:gridCol w="2095500">
                  <a:extLst>
                    <a:ext uri="{9D8B030D-6E8A-4147-A177-3AD203B41FA5}">
                      <a16:colId xmlns:a16="http://schemas.microsoft.com/office/drawing/2014/main" val="2269313939"/>
                    </a:ext>
                  </a:extLst>
                </a:gridCol>
                <a:gridCol w="1270000">
                  <a:extLst>
                    <a:ext uri="{9D8B030D-6E8A-4147-A177-3AD203B41FA5}">
                      <a16:colId xmlns:a16="http://schemas.microsoft.com/office/drawing/2014/main" val="3855604882"/>
                    </a:ext>
                  </a:extLst>
                </a:gridCol>
              </a:tblGrid>
              <a:tr h="220980">
                <a:tc>
                  <a:txBody>
                    <a:bodyPr/>
                    <a:lstStyle/>
                    <a:p>
                      <a:pPr algn="l" fontAlgn="b"/>
                      <a:r>
                        <a:rPr lang="en-US" sz="1400" b="1" u="none" strike="noStrike" dirty="0">
                          <a:effectLst/>
                        </a:rPr>
                        <a:t>State aid instruments</a:t>
                      </a:r>
                      <a:endParaRPr lang="en-US" sz="1400" b="1" i="0" u="none" strike="noStrike" dirty="0">
                        <a:solidFill>
                          <a:srgbClr val="000000"/>
                        </a:solidFill>
                        <a:effectLst/>
                        <a:latin typeface="Arial" panose="020B0604020202020204" pitchFamily="34" charset="0"/>
                      </a:endParaRPr>
                    </a:p>
                  </a:txBody>
                  <a:tcPr marL="7620" marR="7620" marT="7620" marB="0" anchor="b">
                    <a:solidFill>
                      <a:schemeClr val="accent1">
                        <a:lumMod val="60000"/>
                        <a:lumOff val="40000"/>
                      </a:schemeClr>
                    </a:solidFill>
                  </a:tcPr>
                </a:tc>
                <a:tc>
                  <a:txBody>
                    <a:bodyPr/>
                    <a:lstStyle/>
                    <a:p>
                      <a:pPr algn="ctr" fontAlgn="b"/>
                      <a:r>
                        <a:rPr lang="en-US" sz="1400" b="1" u="none" strike="noStrike" dirty="0">
                          <a:effectLst/>
                        </a:rPr>
                        <a:t>Mil EUR</a:t>
                      </a:r>
                      <a:endParaRPr lang="en-US" sz="1400" b="1" i="0" u="none" strike="noStrike" dirty="0">
                        <a:solidFill>
                          <a:srgbClr val="000000"/>
                        </a:solidFill>
                        <a:effectLst/>
                        <a:latin typeface="Arial" panose="020B0604020202020204" pitchFamily="34" charset="0"/>
                      </a:endParaRPr>
                    </a:p>
                  </a:txBody>
                  <a:tcPr marL="7620" marR="7620" marT="7620" marB="0" anchor="b">
                    <a:solidFill>
                      <a:schemeClr val="accent1">
                        <a:lumMod val="60000"/>
                        <a:lumOff val="40000"/>
                      </a:schemeClr>
                    </a:solidFill>
                  </a:tcPr>
                </a:tc>
                <a:extLst>
                  <a:ext uri="{0D108BD9-81ED-4DB2-BD59-A6C34878D82A}">
                    <a16:rowId xmlns:a16="http://schemas.microsoft.com/office/drawing/2014/main" val="3630784913"/>
                  </a:ext>
                </a:extLst>
              </a:tr>
              <a:tr h="220980">
                <a:tc>
                  <a:txBody>
                    <a:bodyPr/>
                    <a:lstStyle/>
                    <a:p>
                      <a:pPr algn="l" fontAlgn="b"/>
                      <a:r>
                        <a:rPr lang="en-US" sz="1400" u="none" strike="noStrike">
                          <a:effectLst/>
                        </a:rPr>
                        <a:t>Loan with state guarantee</a:t>
                      </a:r>
                      <a:endParaRPr lang="en-US"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a:effectLst/>
                        </a:rPr>
                        <a:t>196</a:t>
                      </a:r>
                      <a:endParaRPr lang="en-US" sz="14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1916655443"/>
                  </a:ext>
                </a:extLst>
              </a:tr>
              <a:tr h="220980">
                <a:tc>
                  <a:txBody>
                    <a:bodyPr/>
                    <a:lstStyle/>
                    <a:p>
                      <a:pPr algn="l" fontAlgn="b"/>
                      <a:r>
                        <a:rPr lang="en-US" sz="1400" u="none" strike="noStrike">
                          <a:effectLst/>
                        </a:rPr>
                        <a:t>Grants</a:t>
                      </a:r>
                      <a:endParaRPr lang="en-US"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dirty="0">
                          <a:effectLst/>
                        </a:rPr>
                        <a:t>1,090</a:t>
                      </a:r>
                      <a:endParaRPr lang="en-US" sz="1400" b="0"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539161483"/>
                  </a:ext>
                </a:extLst>
              </a:tr>
              <a:tr h="220980">
                <a:tc>
                  <a:txBody>
                    <a:bodyPr/>
                    <a:lstStyle/>
                    <a:p>
                      <a:pPr algn="l" fontAlgn="b"/>
                      <a:r>
                        <a:rPr lang="en-US" sz="1400" u="none" strike="noStrike">
                          <a:effectLst/>
                        </a:rPr>
                        <a:t>Rescue aid loan</a:t>
                      </a:r>
                      <a:endParaRPr lang="en-US"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a:effectLst/>
                        </a:rPr>
                        <a:t>251</a:t>
                      </a:r>
                      <a:endParaRPr lang="en-US" sz="14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1002212089"/>
                  </a:ext>
                </a:extLst>
              </a:tr>
              <a:tr h="220980">
                <a:tc>
                  <a:txBody>
                    <a:bodyPr/>
                    <a:lstStyle/>
                    <a:p>
                      <a:pPr algn="l" fontAlgn="b"/>
                      <a:r>
                        <a:rPr lang="en-US" sz="1400" u="none" strike="noStrike">
                          <a:effectLst/>
                        </a:rPr>
                        <a:t>Modernisation Fund</a:t>
                      </a:r>
                      <a:endParaRPr lang="en-US"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a:effectLst/>
                        </a:rPr>
                        <a:t>896</a:t>
                      </a:r>
                      <a:endParaRPr lang="en-US" sz="14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1591946704"/>
                  </a:ext>
                </a:extLst>
              </a:tr>
              <a:tr h="220980">
                <a:tc>
                  <a:txBody>
                    <a:bodyPr/>
                    <a:lstStyle/>
                    <a:p>
                      <a:pPr algn="l" fontAlgn="b"/>
                      <a:r>
                        <a:rPr lang="en-US" sz="1400" u="none" strike="noStrike">
                          <a:effectLst/>
                        </a:rPr>
                        <a:t>Capital increase </a:t>
                      </a:r>
                      <a:endParaRPr lang="en-US"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a:effectLst/>
                        </a:rPr>
                        <a:t>226</a:t>
                      </a:r>
                      <a:endParaRPr lang="en-US" sz="14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1016569437"/>
                  </a:ext>
                </a:extLst>
              </a:tr>
              <a:tr h="220980">
                <a:tc>
                  <a:txBody>
                    <a:bodyPr/>
                    <a:lstStyle/>
                    <a:p>
                      <a:pPr algn="l" fontAlgn="b"/>
                      <a:r>
                        <a:rPr lang="en-US" sz="1400" b="1" u="none" strike="noStrike">
                          <a:effectLst/>
                        </a:rPr>
                        <a:t>Total</a:t>
                      </a:r>
                      <a:endParaRPr lang="en-US" sz="1400" b="1"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b="1" u="none" strike="noStrike" dirty="0">
                          <a:effectLst/>
                        </a:rPr>
                        <a:t>2,659</a:t>
                      </a:r>
                      <a:endParaRPr lang="en-US" sz="1400" b="1"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1705893922"/>
                  </a:ext>
                </a:extLst>
              </a:tr>
            </a:tbl>
          </a:graphicData>
        </a:graphic>
      </p:graphicFrame>
      <p:graphicFrame>
        <p:nvGraphicFramePr>
          <p:cNvPr id="14" name="Table 13">
            <a:extLst>
              <a:ext uri="{FF2B5EF4-FFF2-40B4-BE49-F238E27FC236}">
                <a16:creationId xmlns:a16="http://schemas.microsoft.com/office/drawing/2014/main" id="{78B14E3A-D602-425A-929D-4921D3F5602C}"/>
              </a:ext>
            </a:extLst>
          </p:cNvPr>
          <p:cNvGraphicFramePr>
            <a:graphicFrameLocks noGrp="1"/>
          </p:cNvGraphicFramePr>
          <p:nvPr>
            <p:extLst>
              <p:ext uri="{D42A27DB-BD31-4B8C-83A1-F6EECF244321}">
                <p14:modId xmlns:p14="http://schemas.microsoft.com/office/powerpoint/2010/main" val="1449749481"/>
              </p:ext>
            </p:extLst>
          </p:nvPr>
        </p:nvGraphicFramePr>
        <p:xfrm>
          <a:off x="6761018" y="4561021"/>
          <a:ext cx="4416392" cy="1325880"/>
        </p:xfrm>
        <a:graphic>
          <a:graphicData uri="http://schemas.openxmlformats.org/drawingml/2006/table">
            <a:tbl>
              <a:tblPr>
                <a:tableStyleId>{9DCAF9ED-07DC-4A11-8D7F-57B35C25682E}</a:tableStyleId>
              </a:tblPr>
              <a:tblGrid>
                <a:gridCol w="3094182">
                  <a:extLst>
                    <a:ext uri="{9D8B030D-6E8A-4147-A177-3AD203B41FA5}">
                      <a16:colId xmlns:a16="http://schemas.microsoft.com/office/drawing/2014/main" val="2582049342"/>
                    </a:ext>
                  </a:extLst>
                </a:gridCol>
                <a:gridCol w="1322210">
                  <a:extLst>
                    <a:ext uri="{9D8B030D-6E8A-4147-A177-3AD203B41FA5}">
                      <a16:colId xmlns:a16="http://schemas.microsoft.com/office/drawing/2014/main" val="1801199005"/>
                    </a:ext>
                  </a:extLst>
                </a:gridCol>
              </a:tblGrid>
              <a:tr h="220980">
                <a:tc>
                  <a:txBody>
                    <a:bodyPr/>
                    <a:lstStyle/>
                    <a:p>
                      <a:pPr algn="l" fontAlgn="b"/>
                      <a:r>
                        <a:rPr lang="en-US" sz="1400" b="1" u="none" strike="noStrike" dirty="0">
                          <a:effectLst/>
                        </a:rPr>
                        <a:t>Sources of own contribution</a:t>
                      </a:r>
                      <a:endParaRPr lang="en-US" sz="1400" b="1" i="0" u="none" strike="noStrike" dirty="0">
                        <a:solidFill>
                          <a:srgbClr val="000000"/>
                        </a:solidFill>
                        <a:effectLst/>
                        <a:latin typeface="Arial" panose="020B0604020202020204" pitchFamily="34" charset="0"/>
                      </a:endParaRPr>
                    </a:p>
                  </a:txBody>
                  <a:tcPr marL="7620" marR="7620" marT="7620" marB="0" anchor="b">
                    <a:solidFill>
                      <a:schemeClr val="accent1">
                        <a:lumMod val="60000"/>
                        <a:lumOff val="40000"/>
                      </a:schemeClr>
                    </a:solidFill>
                  </a:tcPr>
                </a:tc>
                <a:tc>
                  <a:txBody>
                    <a:bodyPr/>
                    <a:lstStyle/>
                    <a:p>
                      <a:pPr algn="ctr" fontAlgn="b"/>
                      <a:r>
                        <a:rPr lang="en-US" sz="1400" b="1" u="none" strike="noStrike" dirty="0">
                          <a:effectLst/>
                        </a:rPr>
                        <a:t>Mil EUR</a:t>
                      </a:r>
                      <a:endParaRPr lang="en-US" sz="1400" b="1" i="0" u="none" strike="noStrike" dirty="0">
                        <a:solidFill>
                          <a:srgbClr val="000000"/>
                        </a:solidFill>
                        <a:effectLst/>
                        <a:latin typeface="Arial" panose="020B0604020202020204" pitchFamily="34" charset="0"/>
                      </a:endParaRPr>
                    </a:p>
                  </a:txBody>
                  <a:tcPr marL="7620" marR="7620" marT="7620" marB="0" anchor="b">
                    <a:solidFill>
                      <a:schemeClr val="accent1">
                        <a:lumMod val="60000"/>
                        <a:lumOff val="40000"/>
                      </a:schemeClr>
                    </a:solidFill>
                  </a:tcPr>
                </a:tc>
                <a:extLst>
                  <a:ext uri="{0D108BD9-81ED-4DB2-BD59-A6C34878D82A}">
                    <a16:rowId xmlns:a16="http://schemas.microsoft.com/office/drawing/2014/main" val="616167475"/>
                  </a:ext>
                </a:extLst>
              </a:tr>
              <a:tr h="220980">
                <a:tc>
                  <a:txBody>
                    <a:bodyPr/>
                    <a:lstStyle/>
                    <a:p>
                      <a:pPr algn="l" fontAlgn="b"/>
                      <a:r>
                        <a:rPr lang="en-US" sz="1400" u="none" strike="noStrike" dirty="0">
                          <a:effectLst/>
                        </a:rPr>
                        <a:t>Cashed in sales </a:t>
                      </a:r>
                      <a:endParaRPr lang="en-US" sz="14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a:effectLst/>
                        </a:rPr>
                        <a:t>574</a:t>
                      </a:r>
                      <a:endParaRPr lang="en-US" sz="14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2363843276"/>
                  </a:ext>
                </a:extLst>
              </a:tr>
              <a:tr h="220980">
                <a:tc>
                  <a:txBody>
                    <a:bodyPr/>
                    <a:lstStyle/>
                    <a:p>
                      <a:pPr algn="l" fontAlgn="b"/>
                      <a:r>
                        <a:rPr lang="en-US" sz="1400" u="none" strike="noStrike" dirty="0">
                          <a:effectLst/>
                        </a:rPr>
                        <a:t>Bank loans (CCGTs – 250; PVs – 100)</a:t>
                      </a:r>
                      <a:endParaRPr lang="en-US" sz="14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dirty="0">
                          <a:effectLst/>
                        </a:rPr>
                        <a:t>350</a:t>
                      </a:r>
                      <a:endParaRPr lang="en-US" sz="1400" b="0"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3612006157"/>
                  </a:ext>
                </a:extLst>
              </a:tr>
              <a:tr h="220980">
                <a:tc>
                  <a:txBody>
                    <a:bodyPr/>
                    <a:lstStyle/>
                    <a:p>
                      <a:pPr algn="l" fontAlgn="b"/>
                      <a:r>
                        <a:rPr lang="en-US" sz="1400" u="none" strike="noStrike" dirty="0">
                          <a:effectLst/>
                        </a:rPr>
                        <a:t>Private investors - SPVs</a:t>
                      </a:r>
                      <a:endParaRPr lang="en-US" sz="1400" b="0" i="0" u="none" strike="noStrike" dirty="0">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a:effectLst/>
                        </a:rPr>
                        <a:t>250</a:t>
                      </a:r>
                      <a:endParaRPr lang="en-US" sz="14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2838746933"/>
                  </a:ext>
                </a:extLst>
              </a:tr>
              <a:tr h="220980">
                <a:tc>
                  <a:txBody>
                    <a:bodyPr/>
                    <a:lstStyle/>
                    <a:p>
                      <a:pPr algn="l" fontAlgn="b"/>
                      <a:r>
                        <a:rPr lang="en-US" sz="1400" u="none" strike="noStrike">
                          <a:effectLst/>
                        </a:rPr>
                        <a:t>CE Oltenia in kind contribution</a:t>
                      </a:r>
                      <a:endParaRPr lang="en-US" sz="1400" b="0"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u="none" strike="noStrike">
                          <a:effectLst/>
                        </a:rPr>
                        <a:t>104</a:t>
                      </a:r>
                      <a:endParaRPr lang="en-US" sz="1400" b="0" i="0" u="none" strike="noStrike">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484809397"/>
                  </a:ext>
                </a:extLst>
              </a:tr>
              <a:tr h="220980">
                <a:tc>
                  <a:txBody>
                    <a:bodyPr/>
                    <a:lstStyle/>
                    <a:p>
                      <a:pPr algn="l" fontAlgn="b"/>
                      <a:r>
                        <a:rPr lang="en-US" sz="1400" b="1" u="none" strike="noStrike">
                          <a:effectLst/>
                        </a:rPr>
                        <a:t>Total</a:t>
                      </a:r>
                      <a:endParaRPr lang="en-US" sz="1400" b="1" i="0" u="none" strike="noStrike">
                        <a:solidFill>
                          <a:srgbClr val="000000"/>
                        </a:solidFill>
                        <a:effectLst/>
                        <a:latin typeface="Arial" panose="020B0604020202020204" pitchFamily="34" charset="0"/>
                      </a:endParaRPr>
                    </a:p>
                  </a:txBody>
                  <a:tcPr marL="7620" marR="7620" marT="7620" marB="0" anchor="b"/>
                </a:tc>
                <a:tc>
                  <a:txBody>
                    <a:bodyPr/>
                    <a:lstStyle/>
                    <a:p>
                      <a:pPr algn="r" fontAlgn="b"/>
                      <a:r>
                        <a:rPr lang="en-US" sz="1400" b="1" u="none" strike="noStrike" dirty="0">
                          <a:effectLst/>
                        </a:rPr>
                        <a:t>1,278</a:t>
                      </a:r>
                      <a:endParaRPr lang="en-US" sz="1400" b="1" i="0" u="none" strike="noStrike" dirty="0">
                        <a:solidFill>
                          <a:srgbClr val="000000"/>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3815611369"/>
                  </a:ext>
                </a:extLst>
              </a:tr>
            </a:tbl>
          </a:graphicData>
        </a:graphic>
      </p:graphicFrame>
      <p:cxnSp>
        <p:nvCxnSpPr>
          <p:cNvPr id="8" name="Connector: Elbow 7">
            <a:extLst>
              <a:ext uri="{FF2B5EF4-FFF2-40B4-BE49-F238E27FC236}">
                <a16:creationId xmlns:a16="http://schemas.microsoft.com/office/drawing/2014/main" id="{41C47903-8B8F-47DD-B1D1-F3A106673B8F}"/>
              </a:ext>
            </a:extLst>
          </p:cNvPr>
          <p:cNvCxnSpPr>
            <a:cxnSpLocks/>
          </p:cNvCxnSpPr>
          <p:nvPr/>
        </p:nvCxnSpPr>
        <p:spPr>
          <a:xfrm rot="16200000" flipH="1">
            <a:off x="8042425" y="3314983"/>
            <a:ext cx="1577676" cy="914400"/>
          </a:xfrm>
          <a:prstGeom prst="bentConnector3">
            <a:avLst>
              <a:gd name="adj1" fmla="val 238"/>
            </a:avLst>
          </a:prstGeom>
          <a:ln w="12700" cap="sq">
            <a:tailEnd type="triangle"/>
          </a:ln>
        </p:spPr>
        <p:style>
          <a:lnRef idx="1">
            <a:schemeClr val="accent1"/>
          </a:lnRef>
          <a:fillRef idx="0">
            <a:schemeClr val="accent1"/>
          </a:fillRef>
          <a:effectRef idx="0">
            <a:schemeClr val="dk1"/>
          </a:effectRef>
          <a:fontRef idx="minor">
            <a:schemeClr val="lt1"/>
          </a:fontRef>
        </p:style>
      </p:cxnSp>
      <p:cxnSp>
        <p:nvCxnSpPr>
          <p:cNvPr id="15" name="Connector: Elbow 14">
            <a:extLst>
              <a:ext uri="{FF2B5EF4-FFF2-40B4-BE49-F238E27FC236}">
                <a16:creationId xmlns:a16="http://schemas.microsoft.com/office/drawing/2014/main" id="{45D1F1EE-63BB-46FF-A2FC-3E0180F62BCC}"/>
              </a:ext>
            </a:extLst>
          </p:cNvPr>
          <p:cNvCxnSpPr>
            <a:cxnSpLocks/>
          </p:cNvCxnSpPr>
          <p:nvPr/>
        </p:nvCxnSpPr>
        <p:spPr>
          <a:xfrm rot="5400000">
            <a:off x="2312344" y="3414202"/>
            <a:ext cx="1577676" cy="715963"/>
          </a:xfrm>
          <a:prstGeom prst="bentConnector3">
            <a:avLst>
              <a:gd name="adj1" fmla="val 238"/>
            </a:avLst>
          </a:prstGeom>
          <a:ln w="12700" cap="sq">
            <a:tailEnd type="triangle"/>
          </a:ln>
        </p:spPr>
        <p:style>
          <a:lnRef idx="1">
            <a:schemeClr val="accent1"/>
          </a:lnRef>
          <a:fillRef idx="0">
            <a:schemeClr val="accent1"/>
          </a:fillRef>
          <a:effectRef idx="0">
            <a:schemeClr val="dk1"/>
          </a:effectRef>
          <a:fontRef idx="minor">
            <a:schemeClr val="lt1"/>
          </a:fontRef>
        </p:style>
      </p:cxnSp>
    </p:spTree>
    <p:extLst>
      <p:ext uri="{BB962C8B-B14F-4D97-AF65-F5344CB8AC3E}">
        <p14:creationId xmlns:p14="http://schemas.microsoft.com/office/powerpoint/2010/main" val="4016762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591DCBFD-735A-4200-ABCF-DD08A13AD459}"/>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2361" name="think-cell Slide" r:id="rId4" imgW="473" imgH="473" progId="TCLayout.ActiveDocument.1">
                  <p:embed/>
                </p:oleObj>
              </mc:Choice>
              <mc:Fallback>
                <p:oleObj name="think-cell Slide" r:id="rId4" imgW="473" imgH="47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220D830-5E35-4B92-A4AF-9DC327002314}"/>
              </a:ext>
            </a:extLst>
          </p:cNvPr>
          <p:cNvSpPr>
            <a:spLocks noGrp="1"/>
          </p:cNvSpPr>
          <p:nvPr>
            <p:ph type="title"/>
          </p:nvPr>
        </p:nvSpPr>
        <p:spPr/>
        <p:txBody>
          <a:bodyPr vert="horz">
            <a:noAutofit/>
          </a:bodyPr>
          <a:lstStyle/>
          <a:p>
            <a:pPr>
              <a:lnSpc>
                <a:spcPct val="100000"/>
              </a:lnSpc>
              <a:spcAft>
                <a:spcPts val="600"/>
              </a:spcAft>
              <a:buSzPct val="100000"/>
            </a:pPr>
            <a:r>
              <a:rPr lang="en-US" sz="2400" dirty="0"/>
              <a:t>Closing lignite capacities and new investments calendar</a:t>
            </a:r>
          </a:p>
        </p:txBody>
      </p:sp>
      <p:graphicFrame>
        <p:nvGraphicFramePr>
          <p:cNvPr id="11" name="Table 10">
            <a:extLst>
              <a:ext uri="{FF2B5EF4-FFF2-40B4-BE49-F238E27FC236}">
                <a16:creationId xmlns:a16="http://schemas.microsoft.com/office/drawing/2014/main" id="{A20C54D4-1982-4EBD-B60C-AAB0708305D1}"/>
              </a:ext>
            </a:extLst>
          </p:cNvPr>
          <p:cNvGraphicFramePr>
            <a:graphicFrameLocks noGrp="1"/>
          </p:cNvGraphicFramePr>
          <p:nvPr>
            <p:extLst>
              <p:ext uri="{D42A27DB-BD31-4B8C-83A1-F6EECF244321}">
                <p14:modId xmlns:p14="http://schemas.microsoft.com/office/powerpoint/2010/main" val="3960890885"/>
              </p:ext>
            </p:extLst>
          </p:nvPr>
        </p:nvGraphicFramePr>
        <p:xfrm>
          <a:off x="442909" y="933434"/>
          <a:ext cx="11306179" cy="3997504"/>
        </p:xfrm>
        <a:graphic>
          <a:graphicData uri="http://schemas.openxmlformats.org/drawingml/2006/table">
            <a:tbl>
              <a:tblPr/>
              <a:tblGrid>
                <a:gridCol w="1387864">
                  <a:extLst>
                    <a:ext uri="{9D8B030D-6E8A-4147-A177-3AD203B41FA5}">
                      <a16:colId xmlns:a16="http://schemas.microsoft.com/office/drawing/2014/main" val="2987402173"/>
                    </a:ext>
                  </a:extLst>
                </a:gridCol>
                <a:gridCol w="792063">
                  <a:extLst>
                    <a:ext uri="{9D8B030D-6E8A-4147-A177-3AD203B41FA5}">
                      <a16:colId xmlns:a16="http://schemas.microsoft.com/office/drawing/2014/main" val="386953374"/>
                    </a:ext>
                  </a:extLst>
                </a:gridCol>
                <a:gridCol w="792063">
                  <a:extLst>
                    <a:ext uri="{9D8B030D-6E8A-4147-A177-3AD203B41FA5}">
                      <a16:colId xmlns:a16="http://schemas.microsoft.com/office/drawing/2014/main" val="1794892923"/>
                    </a:ext>
                  </a:extLst>
                </a:gridCol>
                <a:gridCol w="792063">
                  <a:extLst>
                    <a:ext uri="{9D8B030D-6E8A-4147-A177-3AD203B41FA5}">
                      <a16:colId xmlns:a16="http://schemas.microsoft.com/office/drawing/2014/main" val="918920009"/>
                    </a:ext>
                  </a:extLst>
                </a:gridCol>
                <a:gridCol w="792063">
                  <a:extLst>
                    <a:ext uri="{9D8B030D-6E8A-4147-A177-3AD203B41FA5}">
                      <a16:colId xmlns:a16="http://schemas.microsoft.com/office/drawing/2014/main" val="635601472"/>
                    </a:ext>
                  </a:extLst>
                </a:gridCol>
                <a:gridCol w="792063">
                  <a:extLst>
                    <a:ext uri="{9D8B030D-6E8A-4147-A177-3AD203B41FA5}">
                      <a16:colId xmlns:a16="http://schemas.microsoft.com/office/drawing/2014/main" val="1359418127"/>
                    </a:ext>
                  </a:extLst>
                </a:gridCol>
                <a:gridCol w="993000">
                  <a:extLst>
                    <a:ext uri="{9D8B030D-6E8A-4147-A177-3AD203B41FA5}">
                      <a16:colId xmlns:a16="http://schemas.microsoft.com/office/drawing/2014/main" val="1518155544"/>
                    </a:ext>
                  </a:extLst>
                </a:gridCol>
                <a:gridCol w="993000">
                  <a:extLst>
                    <a:ext uri="{9D8B030D-6E8A-4147-A177-3AD203B41FA5}">
                      <a16:colId xmlns:a16="http://schemas.microsoft.com/office/drawing/2014/main" val="580948774"/>
                    </a:ext>
                  </a:extLst>
                </a:gridCol>
                <a:gridCol w="993000">
                  <a:extLst>
                    <a:ext uri="{9D8B030D-6E8A-4147-A177-3AD203B41FA5}">
                      <a16:colId xmlns:a16="http://schemas.microsoft.com/office/drawing/2014/main" val="1778187592"/>
                    </a:ext>
                  </a:extLst>
                </a:gridCol>
                <a:gridCol w="993000">
                  <a:extLst>
                    <a:ext uri="{9D8B030D-6E8A-4147-A177-3AD203B41FA5}">
                      <a16:colId xmlns:a16="http://schemas.microsoft.com/office/drawing/2014/main" val="1389063930"/>
                    </a:ext>
                  </a:extLst>
                </a:gridCol>
                <a:gridCol w="993000">
                  <a:extLst>
                    <a:ext uri="{9D8B030D-6E8A-4147-A177-3AD203B41FA5}">
                      <a16:colId xmlns:a16="http://schemas.microsoft.com/office/drawing/2014/main" val="3814799652"/>
                    </a:ext>
                  </a:extLst>
                </a:gridCol>
                <a:gridCol w="993000">
                  <a:extLst>
                    <a:ext uri="{9D8B030D-6E8A-4147-A177-3AD203B41FA5}">
                      <a16:colId xmlns:a16="http://schemas.microsoft.com/office/drawing/2014/main" val="409732573"/>
                    </a:ext>
                  </a:extLst>
                </a:gridCol>
              </a:tblGrid>
              <a:tr h="188631">
                <a:tc gridSpan="12">
                  <a:txBody>
                    <a:bodyPr/>
                    <a:lstStyle/>
                    <a:p>
                      <a:pPr algn="l" fontAlgn="b"/>
                      <a:r>
                        <a:rPr lang="en-GB" sz="1400" b="1" i="0" u="none" strike="noStrike" dirty="0">
                          <a:solidFill>
                            <a:schemeClr val="tx1"/>
                          </a:solidFill>
                          <a:effectLst/>
                          <a:latin typeface="Arial" panose="020B0604020202020204" pitchFamily="34" charset="0"/>
                        </a:rPr>
                        <a:t>The revised timeline for the commissioning of the new capacities, respectively for the closing/ conservation of the existing ones </a:t>
                      </a:r>
                    </a:p>
                  </a:txBody>
                  <a:tcPr marL="5264" marR="5264" marT="5264" marB="0" anchor="b">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endParaRPr lang="en-GB" sz="800" b="0" i="0" u="none" strike="noStrike" dirty="0">
                        <a:solidFill>
                          <a:srgbClr val="000000"/>
                        </a:solidFill>
                        <a:effectLst/>
                        <a:latin typeface="Calibri" panose="020F0502020204030204" pitchFamily="34" charset="0"/>
                      </a:endParaRPr>
                    </a:p>
                  </a:txBody>
                  <a:tcPr marL="5264" marR="5264" marT="5264" marB="0" anchor="b">
                    <a:lnL>
                      <a:noFill/>
                    </a:lnL>
                    <a:lnR>
                      <a:noFill/>
                    </a:lnR>
                    <a:lnT>
                      <a:noFill/>
                    </a:lnT>
                    <a:lnB>
                      <a:noFill/>
                    </a:lnB>
                  </a:tcPr>
                </a:tc>
                <a:tc hMerge="1">
                  <a:txBody>
                    <a:bodyPr/>
                    <a:lstStyle/>
                    <a:p>
                      <a:pPr algn="l" fontAlgn="b"/>
                      <a:endParaRPr lang="en-GB" sz="800" b="0" i="0" u="none" strike="noStrike" dirty="0">
                        <a:solidFill>
                          <a:srgbClr val="000000"/>
                        </a:solidFill>
                        <a:effectLst/>
                        <a:latin typeface="Calibri" panose="020F0502020204030204" pitchFamily="34" charset="0"/>
                      </a:endParaRPr>
                    </a:p>
                  </a:txBody>
                  <a:tcPr marL="5264" marR="5264" marT="5264" marB="0" anchor="b">
                    <a:lnL>
                      <a:noFill/>
                    </a:lnL>
                    <a:lnR>
                      <a:noFill/>
                    </a:lnR>
                    <a:lnT>
                      <a:noFill/>
                    </a:lnT>
                    <a:lnB>
                      <a:noFill/>
                    </a:lnB>
                  </a:tcPr>
                </a:tc>
                <a:tc hMerge="1">
                  <a:txBody>
                    <a:bodyPr/>
                    <a:lstStyle/>
                    <a:p>
                      <a:pPr algn="l" fontAlgn="b"/>
                      <a:endParaRPr lang="en-GB" sz="800" b="0" i="0" u="none" strike="noStrike" dirty="0">
                        <a:solidFill>
                          <a:srgbClr val="000000"/>
                        </a:solidFill>
                        <a:effectLst/>
                        <a:latin typeface="Calibri" panose="020F0502020204030204" pitchFamily="34" charset="0"/>
                      </a:endParaRPr>
                    </a:p>
                  </a:txBody>
                  <a:tcPr marL="5264" marR="5264" marT="5264" marB="0" anchor="b">
                    <a:lnL>
                      <a:noFill/>
                    </a:lnL>
                    <a:lnR>
                      <a:noFill/>
                    </a:lnR>
                    <a:lnT>
                      <a:noFill/>
                    </a:lnT>
                    <a:lnB>
                      <a:noFill/>
                    </a:lnB>
                  </a:tcPr>
                </a:tc>
                <a:tc hMerge="1">
                  <a:txBody>
                    <a:bodyPr/>
                    <a:lstStyle/>
                    <a:p>
                      <a:pPr algn="l" fontAlgn="b"/>
                      <a:endParaRPr lang="en-GB" sz="800" b="0" i="0" u="none" strike="noStrike" dirty="0">
                        <a:solidFill>
                          <a:srgbClr val="000000"/>
                        </a:solidFill>
                        <a:effectLst/>
                        <a:latin typeface="Calibri" panose="020F0502020204030204" pitchFamily="34" charset="0"/>
                      </a:endParaRPr>
                    </a:p>
                  </a:txBody>
                  <a:tcPr marL="5264" marR="5264" marT="5264" marB="0" anchor="b">
                    <a:lnL>
                      <a:noFill/>
                    </a:lnL>
                    <a:lnR>
                      <a:noFill/>
                    </a:lnR>
                    <a:lnT>
                      <a:noFill/>
                    </a:lnT>
                    <a:lnB>
                      <a:noFill/>
                    </a:lnB>
                  </a:tcPr>
                </a:tc>
                <a:tc hMerge="1">
                  <a:txBody>
                    <a:bodyPr/>
                    <a:lstStyle/>
                    <a:p>
                      <a:pPr algn="l" fontAlgn="b"/>
                      <a:endParaRPr lang="en-GB" sz="800" b="0" i="0" u="none" strike="noStrike" dirty="0">
                        <a:solidFill>
                          <a:srgbClr val="000000"/>
                        </a:solidFill>
                        <a:effectLst/>
                        <a:latin typeface="Calibri" panose="020F0502020204030204" pitchFamily="34" charset="0"/>
                      </a:endParaRPr>
                    </a:p>
                  </a:txBody>
                  <a:tcPr marL="5264" marR="5264" marT="5264" marB="0" anchor="b">
                    <a:lnL>
                      <a:noFill/>
                    </a:lnL>
                    <a:lnR>
                      <a:noFill/>
                    </a:lnR>
                    <a:lnT>
                      <a:noFill/>
                    </a:lnT>
                    <a:lnB>
                      <a:noFill/>
                    </a:lnB>
                  </a:tcPr>
                </a:tc>
                <a:tc hMerge="1">
                  <a:txBody>
                    <a:bodyPr/>
                    <a:lstStyle/>
                    <a:p>
                      <a:pPr algn="l" fontAlgn="b"/>
                      <a:endParaRPr lang="en-GB" sz="800" b="0" i="0" u="none" strike="noStrike" dirty="0">
                        <a:solidFill>
                          <a:srgbClr val="000000"/>
                        </a:solidFill>
                        <a:effectLst/>
                        <a:latin typeface="Calibri" panose="020F0502020204030204" pitchFamily="34" charset="0"/>
                      </a:endParaRPr>
                    </a:p>
                  </a:txBody>
                  <a:tcPr marL="5264" marR="5264" marT="5264" marB="0" anchor="b">
                    <a:lnL>
                      <a:noFill/>
                    </a:lnL>
                    <a:lnR>
                      <a:noFill/>
                    </a:lnR>
                    <a:lnT>
                      <a:noFill/>
                    </a:lnT>
                    <a:lnB>
                      <a:noFill/>
                    </a:lnB>
                  </a:tcPr>
                </a:tc>
                <a:extLst>
                  <a:ext uri="{0D108BD9-81ED-4DB2-BD59-A6C34878D82A}">
                    <a16:rowId xmlns:a16="http://schemas.microsoft.com/office/drawing/2014/main" val="4033287721"/>
                  </a:ext>
                </a:extLst>
              </a:tr>
              <a:tr h="123186">
                <a:tc>
                  <a:txBody>
                    <a:bodyPr/>
                    <a:lstStyle/>
                    <a:p>
                      <a:pPr algn="l" fontAlgn="b"/>
                      <a:endParaRPr lang="en-GB" sz="800" b="0" i="0" u="none" strike="noStrike" dirty="0">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dirty="0">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tc>
                  <a:txBody>
                    <a:bodyPr/>
                    <a:lstStyle/>
                    <a:p>
                      <a:pPr algn="l" fontAlgn="b"/>
                      <a:endParaRPr lang="en-GB" sz="800" b="0" i="0" u="none" strike="noStrike">
                        <a:solidFill>
                          <a:srgbClr val="000000"/>
                        </a:solidFill>
                        <a:effectLst/>
                        <a:latin typeface="Calibri" panose="020F0502020204030204" pitchFamily="34" charset="0"/>
                      </a:endParaRPr>
                    </a:p>
                  </a:txBody>
                  <a:tcPr marL="5264" marR="5264" marT="5264" marB="0" anchor="b">
                    <a:lnL>
                      <a:noFill/>
                    </a:lnL>
                    <a:lnR>
                      <a:noFill/>
                    </a:lnR>
                    <a:lnT>
                      <a:noFill/>
                    </a:lnT>
                    <a:lnB w="6350" cap="flat" cmpd="sng" algn="ctr">
                      <a:solidFill>
                        <a:srgbClr val="D9D9D9"/>
                      </a:solidFill>
                      <a:prstDash val="dash"/>
                      <a:round/>
                      <a:headEnd type="none" w="med" len="med"/>
                      <a:tailEnd type="none" w="med" len="med"/>
                    </a:lnB>
                  </a:tcPr>
                </a:tc>
                <a:extLst>
                  <a:ext uri="{0D108BD9-81ED-4DB2-BD59-A6C34878D82A}">
                    <a16:rowId xmlns:a16="http://schemas.microsoft.com/office/drawing/2014/main" val="2855253254"/>
                  </a:ext>
                </a:extLst>
              </a:tr>
              <a:tr h="122355">
                <a:tc>
                  <a:txBody>
                    <a:bodyPr/>
                    <a:lstStyle/>
                    <a:p>
                      <a:pPr algn="l" fontAlgn="ctr"/>
                      <a:r>
                        <a:rPr lang="en-GB" sz="750" b="1" i="0" u="none" strike="noStrike" dirty="0">
                          <a:solidFill>
                            <a:srgbClr val="000000"/>
                          </a:solidFill>
                          <a:effectLst/>
                          <a:latin typeface="Arial" panose="020B0604020202020204" pitchFamily="34" charset="0"/>
                        </a:rPr>
                        <a:t>Production capacities</a:t>
                      </a:r>
                    </a:p>
                  </a:txBody>
                  <a:tcPr marL="5264" marR="5264" marT="5264" marB="0" anchor="ctr">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2020</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2021</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2022</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2023</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2024</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2025</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2026</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2027</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2028</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2029</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D9D9D9"/>
                      </a:solidFill>
                      <a:prstDash val="dash"/>
                      <a:round/>
                      <a:headEnd type="none" w="med" len="med"/>
                      <a:tailEnd type="none" w="med" len="med"/>
                    </a:lnT>
                    <a:lnB>
                      <a:noFill/>
                    </a:lnB>
                  </a:tcPr>
                </a:tc>
                <a:tc>
                  <a:txBody>
                    <a:bodyPr/>
                    <a:lstStyle/>
                    <a:p>
                      <a:pPr algn="ctr" fontAlgn="ctr"/>
                      <a:r>
                        <a:rPr lang="en-GB" sz="700" b="1" i="0" u="none" strike="noStrike">
                          <a:solidFill>
                            <a:srgbClr val="000000"/>
                          </a:solidFill>
                          <a:effectLst/>
                          <a:latin typeface="Arial" panose="020B0604020202020204" pitchFamily="34" charset="0"/>
                        </a:rPr>
                        <a:t>2030</a:t>
                      </a:r>
                    </a:p>
                  </a:txBody>
                  <a:tcPr marL="5264" marR="5264" marT="5264" marB="0" anchor="ctr">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w="6350" cap="flat" cmpd="sng" algn="ctr">
                      <a:solidFill>
                        <a:srgbClr val="D9D9D9"/>
                      </a:solidFill>
                      <a:prstDash val="dash"/>
                      <a:round/>
                      <a:headEnd type="none" w="med" len="med"/>
                      <a:tailEnd type="none" w="med" len="med"/>
                    </a:lnT>
                    <a:lnB>
                      <a:noFill/>
                    </a:lnB>
                  </a:tcPr>
                </a:tc>
                <a:extLst>
                  <a:ext uri="{0D108BD9-81ED-4DB2-BD59-A6C34878D82A}">
                    <a16:rowId xmlns:a16="http://schemas.microsoft.com/office/drawing/2014/main" val="3518624504"/>
                  </a:ext>
                </a:extLst>
              </a:tr>
              <a:tr h="122355">
                <a:tc>
                  <a:txBody>
                    <a:bodyPr/>
                    <a:lstStyle/>
                    <a:p>
                      <a:pPr algn="l" fontAlgn="b"/>
                      <a:r>
                        <a:rPr lang="en-GB" sz="750" b="0" i="0" u="none" strike="noStrike" dirty="0">
                          <a:solidFill>
                            <a:srgbClr val="000000"/>
                          </a:solidFill>
                          <a:effectLst/>
                          <a:latin typeface="Arial" panose="020B0604020202020204" pitchFamily="34" charset="0"/>
                        </a:rPr>
                        <a:t>SE ROVINARI - Group 3</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ot"/>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a:noFill/>
                    </a:lnB>
                  </a:tcPr>
                </a:tc>
                <a:extLst>
                  <a:ext uri="{0D108BD9-81ED-4DB2-BD59-A6C34878D82A}">
                    <a16:rowId xmlns:a16="http://schemas.microsoft.com/office/drawing/2014/main" val="2780919461"/>
                  </a:ext>
                </a:extLst>
              </a:tr>
              <a:tr h="122355">
                <a:tc>
                  <a:txBody>
                    <a:bodyPr/>
                    <a:lstStyle/>
                    <a:p>
                      <a:pPr algn="l" fontAlgn="b"/>
                      <a:r>
                        <a:rPr lang="en-GB" sz="750" b="0" i="0" u="none" strike="noStrike" dirty="0">
                          <a:solidFill>
                            <a:srgbClr val="000000"/>
                          </a:solidFill>
                          <a:effectLst/>
                          <a:latin typeface="Arial" panose="020B0604020202020204" pitchFamily="34" charset="0"/>
                        </a:rPr>
                        <a:t>SE ROVINARI - Group 4*)</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808080"/>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rgbClr val="757171"/>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w="6350" cap="flat" cmpd="sng" algn="ctr">
                      <a:solidFill>
                        <a:srgbClr val="808080"/>
                      </a:solidFill>
                      <a:prstDash val="dash"/>
                      <a:round/>
                      <a:headEnd type="none" w="med" len="med"/>
                      <a:tailEnd type="none" w="med" len="med"/>
                    </a:lnB>
                  </a:tcPr>
                </a:tc>
                <a:extLst>
                  <a:ext uri="{0D108BD9-81ED-4DB2-BD59-A6C34878D82A}">
                    <a16:rowId xmlns:a16="http://schemas.microsoft.com/office/drawing/2014/main" val="2464097191"/>
                  </a:ext>
                </a:extLst>
              </a:tr>
              <a:tr h="122355">
                <a:tc>
                  <a:txBody>
                    <a:bodyPr/>
                    <a:lstStyle/>
                    <a:p>
                      <a:pPr algn="l" fontAlgn="b"/>
                      <a:r>
                        <a:rPr lang="en-GB" sz="750" b="0" i="0" u="none" strike="noStrike" dirty="0">
                          <a:solidFill>
                            <a:srgbClr val="000000"/>
                          </a:solidFill>
                          <a:effectLst/>
                          <a:latin typeface="Arial" panose="020B0604020202020204" pitchFamily="34" charset="0"/>
                        </a:rPr>
                        <a:t>SE ROVINARI - Group 5**)</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extLst>
                  <a:ext uri="{0D108BD9-81ED-4DB2-BD59-A6C34878D82A}">
                    <a16:rowId xmlns:a16="http://schemas.microsoft.com/office/drawing/2014/main" val="2226029817"/>
                  </a:ext>
                </a:extLst>
              </a:tr>
              <a:tr h="122355">
                <a:tc>
                  <a:txBody>
                    <a:bodyPr/>
                    <a:lstStyle/>
                    <a:p>
                      <a:pPr algn="l" fontAlgn="b"/>
                      <a:r>
                        <a:rPr lang="en-GB" sz="750" b="0" i="0" u="none" strike="noStrike">
                          <a:solidFill>
                            <a:srgbClr val="000000"/>
                          </a:solidFill>
                          <a:effectLst/>
                          <a:latin typeface="Arial" panose="020B0604020202020204" pitchFamily="34" charset="0"/>
                        </a:rPr>
                        <a:t>SE ROVINARI - Group 6**)</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extLst>
                  <a:ext uri="{0D108BD9-81ED-4DB2-BD59-A6C34878D82A}">
                    <a16:rowId xmlns:a16="http://schemas.microsoft.com/office/drawing/2014/main" val="3624023463"/>
                  </a:ext>
                </a:extLst>
              </a:tr>
              <a:tr h="122355">
                <a:tc>
                  <a:txBody>
                    <a:bodyPr/>
                    <a:lstStyle/>
                    <a:p>
                      <a:pPr algn="l" fontAlgn="b"/>
                      <a:r>
                        <a:rPr lang="en-GB" sz="750" b="0" i="0" u="none" strike="noStrike" dirty="0">
                          <a:solidFill>
                            <a:srgbClr val="000000"/>
                          </a:solidFill>
                          <a:effectLst/>
                          <a:latin typeface="Arial" panose="020B0604020202020204" pitchFamily="34" charset="0"/>
                        </a:rPr>
                        <a:t>SE TURCENI - Group 3</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808080"/>
                      </a:solidFill>
                      <a:prstDash val="dot"/>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808080"/>
                      </a:solidFill>
                      <a:prstDash val="dot"/>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808080"/>
                      </a:solidFill>
                      <a:prstDash val="dot"/>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w="6350" cap="flat" cmpd="sng" algn="ctr">
                      <a:solidFill>
                        <a:srgbClr val="808080"/>
                      </a:solidFill>
                      <a:prstDash val="dash"/>
                      <a:round/>
                      <a:headEnd type="none" w="med" len="med"/>
                      <a:tailEnd type="none" w="med" len="med"/>
                    </a:lnT>
                    <a:lnB>
                      <a:noFill/>
                    </a:lnB>
                  </a:tcPr>
                </a:tc>
                <a:extLst>
                  <a:ext uri="{0D108BD9-81ED-4DB2-BD59-A6C34878D82A}">
                    <a16:rowId xmlns:a16="http://schemas.microsoft.com/office/drawing/2014/main" val="735250988"/>
                  </a:ext>
                </a:extLst>
              </a:tr>
              <a:tr h="122355">
                <a:tc>
                  <a:txBody>
                    <a:bodyPr/>
                    <a:lstStyle/>
                    <a:p>
                      <a:pPr algn="l" fontAlgn="b"/>
                      <a:r>
                        <a:rPr lang="en-GB" sz="750" b="0" i="0" u="none" strike="noStrike" dirty="0">
                          <a:solidFill>
                            <a:srgbClr val="000000"/>
                          </a:solidFill>
                          <a:effectLst/>
                          <a:latin typeface="Arial" panose="020B0604020202020204" pitchFamily="34" charset="0"/>
                        </a:rPr>
                        <a:t>SE TURCENI - Group 4*)</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808080"/>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ot"/>
                      <a:round/>
                      <a:headEnd type="none" w="med" len="med"/>
                      <a:tailEnd type="none" w="med" len="med"/>
                    </a:lnL>
                    <a:lnR w="6350" cap="flat" cmpd="sng" algn="ctr">
                      <a:solidFill>
                        <a:srgbClr val="808080"/>
                      </a:solidFill>
                      <a:prstDash val="dot"/>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rgbClr val="757171"/>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ot"/>
                      <a:round/>
                      <a:headEnd type="none" w="med" len="med"/>
                      <a:tailEnd type="none" w="med" len="med"/>
                    </a:lnL>
                    <a:lnR w="6350" cap="flat" cmpd="sng" algn="ctr">
                      <a:solidFill>
                        <a:srgbClr val="808080"/>
                      </a:solidFill>
                      <a:prstDash val="dot"/>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rgbClr val="757171"/>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rgbClr val="757171"/>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808080"/>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a:noFill/>
                    </a:lnB>
                  </a:tcPr>
                </a:tc>
                <a:extLst>
                  <a:ext uri="{0D108BD9-81ED-4DB2-BD59-A6C34878D82A}">
                    <a16:rowId xmlns:a16="http://schemas.microsoft.com/office/drawing/2014/main" val="1954734893"/>
                  </a:ext>
                </a:extLst>
              </a:tr>
              <a:tr h="122355">
                <a:tc>
                  <a:txBody>
                    <a:bodyPr/>
                    <a:lstStyle/>
                    <a:p>
                      <a:pPr algn="l" fontAlgn="b"/>
                      <a:r>
                        <a:rPr lang="en-GB" sz="750" b="0" i="0" u="none" strike="noStrike" dirty="0">
                          <a:solidFill>
                            <a:srgbClr val="000000"/>
                          </a:solidFill>
                          <a:effectLst/>
                          <a:latin typeface="Arial" panose="020B0604020202020204" pitchFamily="34" charset="0"/>
                        </a:rPr>
                        <a:t>SE TURCENI - Group 5**)</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808080"/>
                      </a:solidFill>
                      <a:prstDash val="dash"/>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ash"/>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w="6350" cap="flat" cmpd="sng" algn="ctr">
                      <a:solidFill>
                        <a:srgbClr val="808080"/>
                      </a:solidFill>
                      <a:prstDash val="dash"/>
                      <a:round/>
                      <a:headEnd type="none" w="med" len="med"/>
                      <a:tailEnd type="none" w="med" len="med"/>
                    </a:lnB>
                    <a:solidFill>
                      <a:srgbClr val="D0CECE"/>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a:noFill/>
                    </a:lnB>
                  </a:tcPr>
                </a:tc>
                <a:extLst>
                  <a:ext uri="{0D108BD9-81ED-4DB2-BD59-A6C34878D82A}">
                    <a16:rowId xmlns:a16="http://schemas.microsoft.com/office/drawing/2014/main" val="1647864860"/>
                  </a:ext>
                </a:extLst>
              </a:tr>
              <a:tr h="122355">
                <a:tc>
                  <a:txBody>
                    <a:bodyPr/>
                    <a:lstStyle/>
                    <a:p>
                      <a:pPr algn="l" fontAlgn="b"/>
                      <a:r>
                        <a:rPr lang="en-GB" sz="750" b="0" i="0" u="none" strike="noStrike" dirty="0">
                          <a:solidFill>
                            <a:srgbClr val="000000"/>
                          </a:solidFill>
                          <a:effectLst/>
                          <a:latin typeface="Arial" panose="020B0604020202020204" pitchFamily="34" charset="0"/>
                        </a:rPr>
                        <a:t>SE TURCENI - Group 7</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808080"/>
                      </a:solidFill>
                      <a:prstDash val="dot"/>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808080"/>
                      </a:solidFill>
                      <a:prstDash val="dot"/>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a:noFill/>
                    </a:lnB>
                  </a:tcPr>
                </a:tc>
                <a:extLst>
                  <a:ext uri="{0D108BD9-81ED-4DB2-BD59-A6C34878D82A}">
                    <a16:rowId xmlns:a16="http://schemas.microsoft.com/office/drawing/2014/main" val="1359017900"/>
                  </a:ext>
                </a:extLst>
              </a:tr>
              <a:tr h="122355">
                <a:tc>
                  <a:txBody>
                    <a:bodyPr/>
                    <a:lstStyle/>
                    <a:p>
                      <a:pPr algn="l" fontAlgn="b"/>
                      <a:r>
                        <a:rPr lang="en-GB" sz="750" b="0" i="0" u="none" strike="noStrike" dirty="0">
                          <a:solidFill>
                            <a:srgbClr val="000000"/>
                          </a:solidFill>
                          <a:effectLst/>
                          <a:latin typeface="Arial" panose="020B0604020202020204" pitchFamily="34" charset="0"/>
                        </a:rPr>
                        <a:t>SE ISALNITA - Group 7*)</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808080"/>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ot"/>
                      <a:round/>
                      <a:headEnd type="none" w="med" len="med"/>
                      <a:tailEnd type="none" w="med" len="med"/>
                    </a:lnL>
                    <a:lnR w="6350" cap="flat" cmpd="sng" algn="ctr">
                      <a:solidFill>
                        <a:srgbClr val="808080"/>
                      </a:solidFill>
                      <a:prstDash val="dot"/>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rgbClr val="757171"/>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808080"/>
                      </a:solidFill>
                      <a:prstDash val="dot"/>
                      <a:round/>
                      <a:headEnd type="none" w="med" len="med"/>
                      <a:tailEnd type="none" w="med" len="med"/>
                    </a:lnL>
                    <a:lnR w="6350" cap="flat" cmpd="sng" algn="ctr">
                      <a:solidFill>
                        <a:srgbClr val="808080"/>
                      </a:solidFill>
                      <a:prstDash val="dot"/>
                      <a:round/>
                      <a:headEnd type="none" w="med" len="med"/>
                      <a:tailEnd type="none" w="med" len="med"/>
                    </a:lnR>
                    <a:lnT w="6350" cap="flat" cmpd="sng" algn="ctr">
                      <a:solidFill>
                        <a:srgbClr val="808080"/>
                      </a:solidFill>
                      <a:prstDash val="dot"/>
                      <a:round/>
                      <a:headEnd type="none" w="med" len="med"/>
                      <a:tailEnd type="none" w="med" len="med"/>
                    </a:lnT>
                    <a:lnB w="6350" cap="flat" cmpd="sng" algn="ctr">
                      <a:solidFill>
                        <a:srgbClr val="808080"/>
                      </a:solidFill>
                      <a:prstDash val="dot"/>
                      <a:round/>
                      <a:headEnd type="none" w="med" len="med"/>
                      <a:tailEnd type="none" w="med" len="med"/>
                    </a:lnB>
                    <a:solidFill>
                      <a:srgbClr val="757171"/>
                    </a:solidFill>
                  </a:tcPr>
                </a:tc>
                <a:tc>
                  <a:txBody>
                    <a:bodyPr/>
                    <a:lstStyle/>
                    <a:p>
                      <a:pPr algn="ctr" fontAlgn="b"/>
                      <a:endParaRPr lang="en-GB" sz="700" b="0" i="0" u="none" strike="noStrike">
                        <a:solidFill>
                          <a:srgbClr val="000000"/>
                        </a:solidFill>
                        <a:effectLst/>
                        <a:latin typeface="Arial" panose="020B0604020202020204" pitchFamily="34" charset="0"/>
                      </a:endParaRPr>
                    </a:p>
                  </a:txBody>
                  <a:tcPr marL="5264" marR="5264" marT="5264" marB="0" anchor="b">
                    <a:lnL w="6350" cap="flat" cmpd="sng" algn="ctr">
                      <a:solidFill>
                        <a:srgbClr val="808080"/>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a:noFill/>
                    </a:lnB>
                  </a:tcPr>
                </a:tc>
                <a:extLst>
                  <a:ext uri="{0D108BD9-81ED-4DB2-BD59-A6C34878D82A}">
                    <a16:rowId xmlns:a16="http://schemas.microsoft.com/office/drawing/2014/main" val="3877715070"/>
                  </a:ext>
                </a:extLst>
              </a:tr>
              <a:tr h="122355">
                <a:tc>
                  <a:txBody>
                    <a:bodyPr/>
                    <a:lstStyle/>
                    <a:p>
                      <a:pPr algn="l" fontAlgn="b"/>
                      <a:r>
                        <a:rPr lang="en-GB" sz="750" b="0" i="0" u="none" strike="noStrike">
                          <a:solidFill>
                            <a:srgbClr val="000000"/>
                          </a:solidFill>
                          <a:effectLst/>
                          <a:latin typeface="Arial" panose="020B0604020202020204" pitchFamily="34" charset="0"/>
                        </a:rPr>
                        <a:t>SE ISALNITA - Group 8</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ot"/>
                      <a:round/>
                      <a:headEnd type="none" w="med" len="med"/>
                      <a:tailEnd type="none" w="med" len="med"/>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808080"/>
                      </a:solidFill>
                      <a:prstDash val="dot"/>
                      <a:round/>
                      <a:headEnd type="none" w="med" len="med"/>
                      <a:tailEnd type="none" w="med" len="med"/>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a:noFill/>
                    </a:lnB>
                  </a:tcPr>
                </a:tc>
                <a:extLst>
                  <a:ext uri="{0D108BD9-81ED-4DB2-BD59-A6C34878D82A}">
                    <a16:rowId xmlns:a16="http://schemas.microsoft.com/office/drawing/2014/main" val="3223707982"/>
                  </a:ext>
                </a:extLst>
              </a:tr>
              <a:tr h="122355">
                <a:tc>
                  <a:txBody>
                    <a:bodyPr/>
                    <a:lstStyle/>
                    <a:p>
                      <a:pPr algn="l" fontAlgn="b"/>
                      <a:r>
                        <a:rPr lang="en-GB" sz="750" b="0" i="0" u="none" strike="noStrike" dirty="0">
                          <a:solidFill>
                            <a:srgbClr val="000000"/>
                          </a:solidFill>
                          <a:effectLst/>
                          <a:latin typeface="Arial" panose="020B0604020202020204" pitchFamily="34" charset="0"/>
                        </a:rPr>
                        <a:t>SE CRAIOVA - Group 1</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a:noFill/>
                    </a:lnB>
                  </a:tcPr>
                </a:tc>
                <a:extLst>
                  <a:ext uri="{0D108BD9-81ED-4DB2-BD59-A6C34878D82A}">
                    <a16:rowId xmlns:a16="http://schemas.microsoft.com/office/drawing/2014/main" val="2062279054"/>
                  </a:ext>
                </a:extLst>
              </a:tr>
              <a:tr h="122355">
                <a:tc>
                  <a:txBody>
                    <a:bodyPr/>
                    <a:lstStyle/>
                    <a:p>
                      <a:pPr algn="l" fontAlgn="b"/>
                      <a:r>
                        <a:rPr lang="en-GB" sz="750" b="0" i="0" u="none" strike="noStrike">
                          <a:solidFill>
                            <a:srgbClr val="000000"/>
                          </a:solidFill>
                          <a:effectLst/>
                          <a:latin typeface="Arial" panose="020B0604020202020204" pitchFamily="34" charset="0"/>
                        </a:rPr>
                        <a:t>SE CRAIOVA - Group 2</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741910"/>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a:noFill/>
                    </a:lnT>
                    <a:lnB>
                      <a:noFill/>
                    </a:lnB>
                  </a:tcPr>
                </a:tc>
                <a:extLst>
                  <a:ext uri="{0D108BD9-81ED-4DB2-BD59-A6C34878D82A}">
                    <a16:rowId xmlns:a16="http://schemas.microsoft.com/office/drawing/2014/main" val="1810551307"/>
                  </a:ext>
                </a:extLst>
              </a:tr>
              <a:tr h="211752">
                <a:tc>
                  <a:txBody>
                    <a:bodyPr/>
                    <a:lstStyle/>
                    <a:p>
                      <a:pPr algn="l" fontAlgn="b"/>
                      <a:r>
                        <a:rPr lang="en-GB" sz="750" b="0" i="0" u="none" strike="noStrike" dirty="0">
                          <a:solidFill>
                            <a:srgbClr val="000000"/>
                          </a:solidFill>
                          <a:effectLst/>
                          <a:latin typeface="Arial" panose="020B0604020202020204" pitchFamily="34" charset="0"/>
                        </a:rPr>
                        <a:t>SE ROVINARI - Photovoltaic 1</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a:noFill/>
                    </a:lnT>
                    <a:lnB w="6350" cap="flat" cmpd="sng" algn="ctr">
                      <a:solidFill>
                        <a:srgbClr val="F2F2F2"/>
                      </a:solidFill>
                      <a:prstDash val="dash"/>
                      <a:round/>
                      <a:headEnd type="none" w="med" len="med"/>
                      <a:tailEnd type="none" w="med" len="med"/>
                    </a:lnB>
                    <a:solidFill>
                      <a:srgbClr val="DB536A"/>
                    </a:solidFill>
                  </a:tcPr>
                </a:tc>
                <a:extLst>
                  <a:ext uri="{0D108BD9-81ED-4DB2-BD59-A6C34878D82A}">
                    <a16:rowId xmlns:a16="http://schemas.microsoft.com/office/drawing/2014/main" val="1156859473"/>
                  </a:ext>
                </a:extLst>
              </a:tr>
              <a:tr h="211752">
                <a:tc>
                  <a:txBody>
                    <a:bodyPr/>
                    <a:lstStyle/>
                    <a:p>
                      <a:pPr algn="l" fontAlgn="b"/>
                      <a:r>
                        <a:rPr lang="en-GB" sz="750" b="0" i="0" u="none" strike="noStrike" dirty="0">
                          <a:solidFill>
                            <a:srgbClr val="000000"/>
                          </a:solidFill>
                          <a:effectLst/>
                          <a:latin typeface="Arial" panose="020B0604020202020204" pitchFamily="34" charset="0"/>
                        </a:rPr>
                        <a:t>SE ROVINARI - Photovoltaic 2</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extLst>
                  <a:ext uri="{0D108BD9-81ED-4DB2-BD59-A6C34878D82A}">
                    <a16:rowId xmlns:a16="http://schemas.microsoft.com/office/drawing/2014/main" val="1161873491"/>
                  </a:ext>
                </a:extLst>
              </a:tr>
              <a:tr h="211752">
                <a:tc>
                  <a:txBody>
                    <a:bodyPr/>
                    <a:lstStyle/>
                    <a:p>
                      <a:pPr algn="l" fontAlgn="b"/>
                      <a:r>
                        <a:rPr lang="en-GB" sz="750" b="0" i="0" u="none" strike="noStrike" dirty="0">
                          <a:solidFill>
                            <a:srgbClr val="000000"/>
                          </a:solidFill>
                          <a:effectLst/>
                          <a:latin typeface="Arial" panose="020B0604020202020204" pitchFamily="34" charset="0"/>
                        </a:rPr>
                        <a:t>SE TURCENI -  Photovoltaic 3</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dirty="0">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extLst>
                  <a:ext uri="{0D108BD9-81ED-4DB2-BD59-A6C34878D82A}">
                    <a16:rowId xmlns:a16="http://schemas.microsoft.com/office/drawing/2014/main" val="1980519006"/>
                  </a:ext>
                </a:extLst>
              </a:tr>
              <a:tr h="211752">
                <a:tc>
                  <a:txBody>
                    <a:bodyPr/>
                    <a:lstStyle/>
                    <a:p>
                      <a:pPr algn="l" fontAlgn="b"/>
                      <a:r>
                        <a:rPr lang="en-GB" sz="750" b="0" i="0" u="none" strike="noStrike" dirty="0">
                          <a:solidFill>
                            <a:srgbClr val="000000"/>
                          </a:solidFill>
                          <a:effectLst/>
                          <a:latin typeface="Arial" panose="020B0604020202020204" pitchFamily="34" charset="0"/>
                        </a:rPr>
                        <a:t>SE ISALNITA -  Photovoltaic 4</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extLst>
                  <a:ext uri="{0D108BD9-81ED-4DB2-BD59-A6C34878D82A}">
                    <a16:rowId xmlns:a16="http://schemas.microsoft.com/office/drawing/2014/main" val="1721928592"/>
                  </a:ext>
                </a:extLst>
              </a:tr>
              <a:tr h="211752">
                <a:tc>
                  <a:txBody>
                    <a:bodyPr/>
                    <a:lstStyle/>
                    <a:p>
                      <a:pPr algn="l" fontAlgn="b"/>
                      <a:r>
                        <a:rPr lang="en-GB" sz="750" b="0" i="0" u="none" strike="noStrike" dirty="0">
                          <a:solidFill>
                            <a:srgbClr val="000000"/>
                          </a:solidFill>
                          <a:effectLst/>
                          <a:latin typeface="Arial" panose="020B0604020202020204" pitchFamily="34" charset="0"/>
                        </a:rPr>
                        <a:t>SE ROVINARI - Photovoltaic 5</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extLst>
                  <a:ext uri="{0D108BD9-81ED-4DB2-BD59-A6C34878D82A}">
                    <a16:rowId xmlns:a16="http://schemas.microsoft.com/office/drawing/2014/main" val="3715774594"/>
                  </a:ext>
                </a:extLst>
              </a:tr>
              <a:tr h="211752">
                <a:tc>
                  <a:txBody>
                    <a:bodyPr/>
                    <a:lstStyle/>
                    <a:p>
                      <a:pPr algn="l" fontAlgn="b"/>
                      <a:r>
                        <a:rPr lang="en-GB" sz="750" b="0" i="0" u="none" strike="noStrike" dirty="0">
                          <a:solidFill>
                            <a:srgbClr val="000000"/>
                          </a:solidFill>
                          <a:effectLst/>
                          <a:latin typeface="Arial" panose="020B0604020202020204" pitchFamily="34" charset="0"/>
                        </a:rPr>
                        <a:t>SE ROVINARI - Photovoltaic 6</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extLst>
                  <a:ext uri="{0D108BD9-81ED-4DB2-BD59-A6C34878D82A}">
                    <a16:rowId xmlns:a16="http://schemas.microsoft.com/office/drawing/2014/main" val="878846447"/>
                  </a:ext>
                </a:extLst>
              </a:tr>
              <a:tr h="211752">
                <a:tc>
                  <a:txBody>
                    <a:bodyPr/>
                    <a:lstStyle/>
                    <a:p>
                      <a:pPr algn="l" fontAlgn="b"/>
                      <a:r>
                        <a:rPr lang="en-GB" sz="750" b="0" i="0" u="none" strike="noStrike" dirty="0">
                          <a:solidFill>
                            <a:srgbClr val="000000"/>
                          </a:solidFill>
                          <a:effectLst/>
                          <a:latin typeface="Arial" panose="020B0604020202020204" pitchFamily="34" charset="0"/>
                        </a:rPr>
                        <a:t>SE ROVINARI - Photovoltaic 7</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extLst>
                  <a:ext uri="{0D108BD9-81ED-4DB2-BD59-A6C34878D82A}">
                    <a16:rowId xmlns:a16="http://schemas.microsoft.com/office/drawing/2014/main" val="4029248562"/>
                  </a:ext>
                </a:extLst>
              </a:tr>
              <a:tr h="211752">
                <a:tc>
                  <a:txBody>
                    <a:bodyPr/>
                    <a:lstStyle/>
                    <a:p>
                      <a:pPr algn="l" fontAlgn="b"/>
                      <a:r>
                        <a:rPr lang="en-GB" sz="750" b="0" i="0" u="none" strike="noStrike" dirty="0">
                          <a:solidFill>
                            <a:srgbClr val="000000"/>
                          </a:solidFill>
                          <a:effectLst/>
                          <a:latin typeface="Arial" panose="020B0604020202020204" pitchFamily="34" charset="0"/>
                        </a:rPr>
                        <a:t>SE ROVINARI - Photovoltaic 8</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w="6350" cap="flat" cmpd="sng" algn="ctr">
                      <a:solidFill>
                        <a:srgbClr val="F2F2F2"/>
                      </a:solidFill>
                      <a:prstDash val="dash"/>
                      <a:round/>
                      <a:headEnd type="none" w="med" len="med"/>
                      <a:tailEnd type="none" w="med" len="med"/>
                    </a:lnT>
                    <a:lnB w="6350" cap="flat" cmpd="sng" algn="ctr">
                      <a:solidFill>
                        <a:srgbClr val="F2F2F2"/>
                      </a:solidFill>
                      <a:prstDash val="dash"/>
                      <a:round/>
                      <a:headEnd type="none" w="med" len="med"/>
                      <a:tailEnd type="none" w="med" len="med"/>
                    </a:lnB>
                    <a:solidFill>
                      <a:srgbClr val="DB536A"/>
                    </a:solidFill>
                  </a:tcPr>
                </a:tc>
                <a:extLst>
                  <a:ext uri="{0D108BD9-81ED-4DB2-BD59-A6C34878D82A}">
                    <a16:rowId xmlns:a16="http://schemas.microsoft.com/office/drawing/2014/main" val="883678267"/>
                  </a:ext>
                </a:extLst>
              </a:tr>
              <a:tr h="122355">
                <a:tc>
                  <a:txBody>
                    <a:bodyPr/>
                    <a:lstStyle/>
                    <a:p>
                      <a:pPr algn="l" fontAlgn="b"/>
                      <a:r>
                        <a:rPr lang="en-GB" sz="750" b="0" i="0" u="none" strike="noStrike" dirty="0">
                          <a:solidFill>
                            <a:srgbClr val="000000"/>
                          </a:solidFill>
                          <a:effectLst/>
                          <a:latin typeface="Arial" panose="020B0604020202020204" pitchFamily="34" charset="0"/>
                        </a:rPr>
                        <a:t>SE TURCENI - Micro hydro</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solidFill>
                      <a:srgbClr val="E27588"/>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solidFill>
                      <a:srgbClr val="E27588"/>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solidFill>
                      <a:srgbClr val="E27588"/>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solidFill>
                      <a:srgbClr val="E27588"/>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solidFill>
                      <a:srgbClr val="E27588"/>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solidFill>
                      <a:srgbClr val="E27588"/>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a:noFill/>
                    </a:lnB>
                    <a:solidFill>
                      <a:srgbClr val="E27588"/>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w="6350" cap="flat" cmpd="sng" algn="ctr">
                      <a:solidFill>
                        <a:srgbClr val="F2F2F2"/>
                      </a:solidFill>
                      <a:prstDash val="dash"/>
                      <a:round/>
                      <a:headEnd type="none" w="med" len="med"/>
                      <a:tailEnd type="none" w="med" len="med"/>
                    </a:lnT>
                    <a:lnB>
                      <a:noFill/>
                    </a:lnB>
                    <a:solidFill>
                      <a:srgbClr val="E27588"/>
                    </a:solidFill>
                  </a:tcPr>
                </a:tc>
                <a:extLst>
                  <a:ext uri="{0D108BD9-81ED-4DB2-BD59-A6C34878D82A}">
                    <a16:rowId xmlns:a16="http://schemas.microsoft.com/office/drawing/2014/main" val="3330419474"/>
                  </a:ext>
                </a:extLst>
              </a:tr>
              <a:tr h="122355">
                <a:tc>
                  <a:txBody>
                    <a:bodyPr/>
                    <a:lstStyle/>
                    <a:p>
                      <a:pPr algn="l" fontAlgn="b"/>
                      <a:r>
                        <a:rPr lang="en-GB" sz="750" b="0" i="0" u="none" strike="noStrike" dirty="0">
                          <a:solidFill>
                            <a:srgbClr val="000000"/>
                          </a:solidFill>
                          <a:effectLst/>
                          <a:latin typeface="Arial" panose="020B0604020202020204" pitchFamily="34" charset="0"/>
                        </a:rPr>
                        <a:t>SE ISALNITA - Gas 1</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a:noFill/>
                    </a:lnB>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F1BAC3"/>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F1BAC3"/>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F1BAC3"/>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F2F2F2"/>
                      </a:solidFill>
                      <a:prstDash val="dash"/>
                      <a:round/>
                      <a:headEnd type="none" w="med" len="med"/>
                      <a:tailEnd type="none" w="med" len="med"/>
                    </a:lnB>
                    <a:solidFill>
                      <a:srgbClr val="F1BAC3"/>
                    </a:solidFill>
                  </a:tcPr>
                </a:tc>
                <a:tc>
                  <a:txBody>
                    <a:bodyPr/>
                    <a:lstStyle/>
                    <a:p>
                      <a:pPr algn="ctr" fontAlgn="b"/>
                      <a:r>
                        <a:rPr lang="en-GB" sz="700" b="1" i="0" u="none" strike="noStrike">
                          <a:solidFill>
                            <a:srgbClr val="FFFFFF"/>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a:noFill/>
                    </a:lnR>
                    <a:lnT>
                      <a:noFill/>
                    </a:lnT>
                    <a:lnB w="6350" cap="flat" cmpd="sng" algn="ctr">
                      <a:solidFill>
                        <a:srgbClr val="F2F2F2"/>
                      </a:solidFill>
                      <a:prstDash val="dash"/>
                      <a:round/>
                      <a:headEnd type="none" w="med" len="med"/>
                      <a:tailEnd type="none" w="med" len="med"/>
                    </a:lnB>
                    <a:solidFill>
                      <a:srgbClr val="F1BAC3"/>
                    </a:solidFill>
                  </a:tcPr>
                </a:tc>
                <a:extLst>
                  <a:ext uri="{0D108BD9-81ED-4DB2-BD59-A6C34878D82A}">
                    <a16:rowId xmlns:a16="http://schemas.microsoft.com/office/drawing/2014/main" val="741927102"/>
                  </a:ext>
                </a:extLst>
              </a:tr>
              <a:tr h="122355">
                <a:tc>
                  <a:txBody>
                    <a:bodyPr/>
                    <a:lstStyle/>
                    <a:p>
                      <a:pPr algn="l" fontAlgn="b"/>
                      <a:r>
                        <a:rPr lang="en-GB" sz="750" b="0" i="0" u="none" strike="noStrike" dirty="0">
                          <a:solidFill>
                            <a:srgbClr val="000000"/>
                          </a:solidFill>
                          <a:effectLst/>
                          <a:latin typeface="Arial" panose="020B0604020202020204" pitchFamily="34" charset="0"/>
                        </a:rPr>
                        <a:t>SE TURCENI - Gas 2</a:t>
                      </a:r>
                    </a:p>
                  </a:txBody>
                  <a:tcPr marL="5264" marR="5264" marT="5264" marB="0" anchor="b">
                    <a:lnL w="6350" cap="flat" cmpd="sng" algn="ctr">
                      <a:solidFill>
                        <a:srgbClr val="D9D9D9"/>
                      </a:solidFill>
                      <a:prstDash val="dash"/>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D9D9D9"/>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D9D9D9"/>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D9D9D9"/>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D9D9D9"/>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D9D9D9"/>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D9D9D9"/>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a:noFill/>
                    </a:lnT>
                    <a:lnB w="6350" cap="flat" cmpd="sng" algn="ctr">
                      <a:solidFill>
                        <a:srgbClr val="D9D9D9"/>
                      </a:solidFill>
                      <a:prstDash val="dash"/>
                      <a:round/>
                      <a:headEnd type="none" w="med" len="med"/>
                      <a:tailEnd type="none" w="med" len="med"/>
                    </a:lnB>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D9D9D9"/>
                      </a:solidFill>
                      <a:prstDash val="dash"/>
                      <a:round/>
                      <a:headEnd type="none" w="med" len="med"/>
                      <a:tailEnd type="none" w="med" len="med"/>
                    </a:lnB>
                    <a:solidFill>
                      <a:srgbClr val="F1BAC3"/>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D9D9D9"/>
                      </a:solidFill>
                      <a:prstDash val="dash"/>
                      <a:round/>
                      <a:headEnd type="none" w="med" len="med"/>
                      <a:tailEnd type="none" w="med" len="med"/>
                    </a:lnB>
                    <a:solidFill>
                      <a:srgbClr val="F1BAC3"/>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D9D9D9"/>
                      </a:solidFill>
                      <a:prstDash val="dash"/>
                      <a:round/>
                      <a:headEnd type="none" w="med" len="med"/>
                      <a:tailEnd type="none" w="med" len="med"/>
                    </a:lnB>
                    <a:solidFill>
                      <a:srgbClr val="F1BAC3"/>
                    </a:solidFill>
                  </a:tcPr>
                </a:tc>
                <a:tc>
                  <a:txBody>
                    <a:bodyPr/>
                    <a:lstStyle/>
                    <a:p>
                      <a:pPr algn="ctr" fontAlgn="b"/>
                      <a:r>
                        <a:rPr lang="en-GB" sz="700" b="0" i="0" u="none" strike="noStrike">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BFBFBF"/>
                      </a:solidFill>
                      <a:prstDash val="dot"/>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D9D9D9"/>
                      </a:solidFill>
                      <a:prstDash val="dash"/>
                      <a:round/>
                      <a:headEnd type="none" w="med" len="med"/>
                      <a:tailEnd type="none" w="med" len="med"/>
                    </a:lnB>
                    <a:solidFill>
                      <a:srgbClr val="F1BAC3"/>
                    </a:solidFill>
                  </a:tcPr>
                </a:tc>
                <a:tc>
                  <a:txBody>
                    <a:bodyPr/>
                    <a:lstStyle/>
                    <a:p>
                      <a:pPr algn="ctr" fontAlgn="b"/>
                      <a:r>
                        <a:rPr lang="en-GB" sz="700" b="0" i="0" u="none" strike="noStrike" dirty="0">
                          <a:solidFill>
                            <a:srgbClr val="000000"/>
                          </a:solidFill>
                          <a:effectLst/>
                          <a:latin typeface="Arial" panose="020B0604020202020204" pitchFamily="34" charset="0"/>
                        </a:rPr>
                        <a:t> </a:t>
                      </a:r>
                    </a:p>
                  </a:txBody>
                  <a:tcPr marL="5264" marR="5264" marT="5264" marB="0" anchor="b">
                    <a:lnL w="6350" cap="flat" cmpd="sng" algn="ctr">
                      <a:solidFill>
                        <a:srgbClr val="BFBFBF"/>
                      </a:solidFill>
                      <a:prstDash val="dot"/>
                      <a:round/>
                      <a:headEnd type="none" w="med" len="med"/>
                      <a:tailEnd type="none" w="med" len="med"/>
                    </a:lnL>
                    <a:lnR w="6350" cap="flat" cmpd="sng" algn="ctr">
                      <a:solidFill>
                        <a:srgbClr val="D9D9D9"/>
                      </a:solidFill>
                      <a:prstDash val="dash"/>
                      <a:round/>
                      <a:headEnd type="none" w="med" len="med"/>
                      <a:tailEnd type="none" w="med" len="med"/>
                    </a:lnR>
                    <a:lnT w="6350" cap="flat" cmpd="sng" algn="ctr">
                      <a:solidFill>
                        <a:srgbClr val="F2F2F2"/>
                      </a:solidFill>
                      <a:prstDash val="dash"/>
                      <a:round/>
                      <a:headEnd type="none" w="med" len="med"/>
                      <a:tailEnd type="none" w="med" len="med"/>
                    </a:lnT>
                    <a:lnB w="6350" cap="flat" cmpd="sng" algn="ctr">
                      <a:solidFill>
                        <a:srgbClr val="D9D9D9"/>
                      </a:solidFill>
                      <a:prstDash val="dash"/>
                      <a:round/>
                      <a:headEnd type="none" w="med" len="med"/>
                      <a:tailEnd type="none" w="med" len="med"/>
                    </a:lnB>
                    <a:solidFill>
                      <a:srgbClr val="F1BAC3"/>
                    </a:solidFill>
                  </a:tcPr>
                </a:tc>
                <a:extLst>
                  <a:ext uri="{0D108BD9-81ED-4DB2-BD59-A6C34878D82A}">
                    <a16:rowId xmlns:a16="http://schemas.microsoft.com/office/drawing/2014/main" val="2656941886"/>
                  </a:ext>
                </a:extLst>
              </a:tr>
            </a:tbl>
          </a:graphicData>
        </a:graphic>
      </p:graphicFrame>
      <p:sp>
        <p:nvSpPr>
          <p:cNvPr id="14" name="Rectangle 13">
            <a:extLst>
              <a:ext uri="{FF2B5EF4-FFF2-40B4-BE49-F238E27FC236}">
                <a16:creationId xmlns:a16="http://schemas.microsoft.com/office/drawing/2014/main" id="{EBB0D357-A079-4051-A4C6-85380E832C3B}"/>
              </a:ext>
            </a:extLst>
          </p:cNvPr>
          <p:cNvSpPr/>
          <p:nvPr/>
        </p:nvSpPr>
        <p:spPr>
          <a:xfrm>
            <a:off x="442913" y="5197151"/>
            <a:ext cx="11306178" cy="1432249"/>
          </a:xfrm>
          <a:prstGeom prst="rect">
            <a:avLst/>
          </a:prstGeom>
          <a:solidFill>
            <a:schemeClr val="bg1"/>
          </a:solid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ctr"/>
          <a:lstStyle/>
          <a:p>
            <a:pPr marL="171450" indent="-171450">
              <a:lnSpc>
                <a:spcPct val="100000"/>
              </a:lnSpc>
              <a:buFont typeface="Arial" panose="020B0604020202020204" pitchFamily="34" charset="0"/>
              <a:buChar char="•"/>
            </a:pPr>
            <a:r>
              <a:rPr lang="en-GB" sz="1400" dirty="0">
                <a:solidFill>
                  <a:schemeClr val="tx1"/>
                </a:solidFill>
              </a:rPr>
              <a:t>In the period 2023-2025 Blocks 4 </a:t>
            </a:r>
            <a:r>
              <a:rPr lang="en-GB" sz="1400" dirty="0" err="1">
                <a:solidFill>
                  <a:schemeClr val="tx1"/>
                </a:solidFill>
              </a:rPr>
              <a:t>Rovinari</a:t>
            </a:r>
            <a:r>
              <a:rPr lang="en-GB" sz="1400" dirty="0">
                <a:solidFill>
                  <a:schemeClr val="tx1"/>
                </a:solidFill>
              </a:rPr>
              <a:t>, 4 </a:t>
            </a:r>
            <a:r>
              <a:rPr lang="en-GB" sz="1400" dirty="0" err="1">
                <a:solidFill>
                  <a:schemeClr val="tx1"/>
                </a:solidFill>
              </a:rPr>
              <a:t>Turceni</a:t>
            </a:r>
            <a:r>
              <a:rPr lang="en-GB" sz="1400" dirty="0">
                <a:solidFill>
                  <a:schemeClr val="tx1"/>
                </a:solidFill>
              </a:rPr>
              <a:t> and 7 </a:t>
            </a:r>
            <a:r>
              <a:rPr lang="en-GB" sz="1400" dirty="0" err="1">
                <a:solidFill>
                  <a:schemeClr val="tx1"/>
                </a:solidFill>
              </a:rPr>
              <a:t>Isalnita</a:t>
            </a:r>
            <a:r>
              <a:rPr lang="en-GB" sz="1400" dirty="0">
                <a:solidFill>
                  <a:schemeClr val="tx1"/>
                </a:solidFill>
              </a:rPr>
              <a:t> will be in capacity reserve</a:t>
            </a:r>
          </a:p>
          <a:p>
            <a:pPr marL="171450" indent="-171450">
              <a:lnSpc>
                <a:spcPct val="100000"/>
              </a:lnSpc>
              <a:buFont typeface="Arial" panose="020B0604020202020204" pitchFamily="34" charset="0"/>
              <a:buChar char="•"/>
            </a:pPr>
            <a:r>
              <a:rPr lang="en-GB" sz="1400" dirty="0">
                <a:solidFill>
                  <a:schemeClr val="tx1"/>
                </a:solidFill>
              </a:rPr>
              <a:t>In the period 2026-2030 the Blocks 5 </a:t>
            </a:r>
            <a:r>
              <a:rPr lang="en-GB" sz="1400" dirty="0" err="1">
                <a:solidFill>
                  <a:schemeClr val="tx1"/>
                </a:solidFill>
              </a:rPr>
              <a:t>Rovinari</a:t>
            </a:r>
            <a:r>
              <a:rPr lang="en-GB" sz="1400" dirty="0">
                <a:solidFill>
                  <a:schemeClr val="tx1"/>
                </a:solidFill>
              </a:rPr>
              <a:t>, 6 </a:t>
            </a:r>
            <a:r>
              <a:rPr lang="en-GB" sz="1400" dirty="0" err="1">
                <a:solidFill>
                  <a:schemeClr val="tx1"/>
                </a:solidFill>
              </a:rPr>
              <a:t>Rovinari</a:t>
            </a:r>
            <a:r>
              <a:rPr lang="en-GB" sz="1400" dirty="0">
                <a:solidFill>
                  <a:schemeClr val="tx1"/>
                </a:solidFill>
              </a:rPr>
              <a:t> and 5 </a:t>
            </a:r>
            <a:r>
              <a:rPr lang="en-GB" sz="1400" dirty="0" err="1">
                <a:solidFill>
                  <a:schemeClr val="tx1"/>
                </a:solidFill>
              </a:rPr>
              <a:t>Turceni</a:t>
            </a:r>
            <a:r>
              <a:rPr lang="en-GB" sz="1400" dirty="0">
                <a:solidFill>
                  <a:schemeClr val="tx1"/>
                </a:solidFill>
              </a:rPr>
              <a:t> will be in capacity reserve. For these blocks an annual production of at least 3 </a:t>
            </a:r>
            <a:r>
              <a:rPr lang="en-GB" sz="1400" dirty="0" err="1">
                <a:solidFill>
                  <a:schemeClr val="tx1"/>
                </a:solidFill>
              </a:rPr>
              <a:t>TWh</a:t>
            </a:r>
            <a:r>
              <a:rPr lang="en-GB" sz="1400" dirty="0">
                <a:solidFill>
                  <a:schemeClr val="tx1"/>
                </a:solidFill>
              </a:rPr>
              <a:t> / year has been modelled</a:t>
            </a:r>
          </a:p>
          <a:p>
            <a:pPr marL="171450" indent="-171450">
              <a:lnSpc>
                <a:spcPct val="100000"/>
              </a:lnSpc>
              <a:buFont typeface="Arial" panose="020B0604020202020204" pitchFamily="34" charset="0"/>
              <a:buChar char="•"/>
            </a:pPr>
            <a:r>
              <a:rPr lang="en-GB" sz="1400" dirty="0">
                <a:solidFill>
                  <a:schemeClr val="tx1"/>
                </a:solidFill>
              </a:rPr>
              <a:t>The operation of these blocks will be dictated by:</a:t>
            </a:r>
          </a:p>
          <a:p>
            <a:pPr marL="628650" lvl="1" indent="-171450">
              <a:buFont typeface="Arial" panose="020B0604020202020204" pitchFamily="34" charset="0"/>
              <a:buChar char="•"/>
            </a:pPr>
            <a:r>
              <a:rPr lang="en-GB" sz="1400" dirty="0">
                <a:solidFill>
                  <a:schemeClr val="tx1"/>
                </a:solidFill>
              </a:rPr>
              <a:t>reasons for energy security of supply and clearing mechanism approved; or</a:t>
            </a:r>
          </a:p>
          <a:p>
            <a:pPr marL="628650" lvl="1" indent="-171450">
              <a:buFont typeface="Arial" panose="020B0604020202020204" pitchFamily="34" charset="0"/>
              <a:buChar char="•"/>
            </a:pPr>
            <a:r>
              <a:rPr lang="en-GB" sz="1400" dirty="0">
                <a:solidFill>
                  <a:schemeClr val="tx1"/>
                </a:solidFill>
              </a:rPr>
              <a:t>market conditions. </a:t>
            </a:r>
          </a:p>
        </p:txBody>
      </p:sp>
      <p:sp>
        <p:nvSpPr>
          <p:cNvPr id="5" name="Slide Number Placeholder 4">
            <a:extLst>
              <a:ext uri="{FF2B5EF4-FFF2-40B4-BE49-F238E27FC236}">
                <a16:creationId xmlns:a16="http://schemas.microsoft.com/office/drawing/2014/main" id="{C340A823-3751-4800-86F5-5CA0A2D4A7AC}"/>
              </a:ext>
            </a:extLst>
          </p:cNvPr>
          <p:cNvSpPr>
            <a:spLocks noGrp="1"/>
          </p:cNvSpPr>
          <p:nvPr>
            <p:ph type="sldNum" sz="quarter" idx="19"/>
          </p:nvPr>
        </p:nvSpPr>
        <p:spPr/>
        <p:txBody>
          <a:bodyPr/>
          <a:lstStyle/>
          <a:p>
            <a:fld id="{D5DAA9B6-6C4D-4276-91D2-0E29B005C0F9}" type="slidenum">
              <a:rPr lang="en-GB" smtClean="0"/>
              <a:pPr/>
              <a:t>6</a:t>
            </a:fld>
            <a:endParaRPr lang="en-GB"/>
          </a:p>
        </p:txBody>
      </p:sp>
      <p:cxnSp>
        <p:nvCxnSpPr>
          <p:cNvPr id="12" name="Straight Connector 11">
            <a:extLst>
              <a:ext uri="{FF2B5EF4-FFF2-40B4-BE49-F238E27FC236}">
                <a16:creationId xmlns:a16="http://schemas.microsoft.com/office/drawing/2014/main" id="{0A7FA519-1B00-4CAB-9CD6-F37A8CFB0239}"/>
              </a:ext>
            </a:extLst>
          </p:cNvPr>
          <p:cNvCxnSpPr>
            <a:cxnSpLocks/>
          </p:cNvCxnSpPr>
          <p:nvPr/>
        </p:nvCxnSpPr>
        <p:spPr>
          <a:xfrm>
            <a:off x="442912" y="815026"/>
            <a:ext cx="11112394" cy="0"/>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007049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FDF7EB33-A00B-4A98-A98E-46280AE1100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585" name="think-cell Slide" r:id="rId7" imgW="473" imgH="473" progId="TCLayout.ActiveDocument.1">
                  <p:embed/>
                </p:oleObj>
              </mc:Choice>
              <mc:Fallback>
                <p:oleObj name="think-cell Slide" r:id="rId7" imgW="473" imgH="473" progId="TCLayout.ActiveDocument.1">
                  <p:embed/>
                  <p:pic>
                    <p:nvPicPr>
                      <p:cNvPr id="4" name="Object 3" hidden="1">
                        <a:extLst>
                          <a:ext uri="{FF2B5EF4-FFF2-40B4-BE49-F238E27FC236}">
                            <a16:creationId xmlns:a16="http://schemas.microsoft.com/office/drawing/2014/main" id="{FDF7EB33-A00B-4A98-A98E-46280AE11000}"/>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254A4C0-71D1-4607-B68E-9650AACCC844}"/>
              </a:ext>
            </a:extLst>
          </p:cNvPr>
          <p:cNvSpPr/>
          <p:nvPr>
            <p:custDataLst>
              <p:tags r:id="rId3"/>
            </p:custDataLst>
          </p:nvPr>
        </p:nvSpPr>
        <p:spPr>
          <a:xfrm>
            <a:off x="0" y="0"/>
            <a:ext cx="158750" cy="158750"/>
          </a:xfrm>
          <a:prstGeom prst="rect">
            <a:avLst/>
          </a:prstGeom>
          <a:ln>
            <a:noFill/>
          </a:ln>
        </p:spPr>
        <p:style>
          <a:lnRef idx="0">
            <a:schemeClr val="accent1"/>
          </a:lnRef>
          <a:fillRef idx="1">
            <a:schemeClr val="accent1"/>
          </a:fillRef>
          <a:effectRef idx="0">
            <a:schemeClr val="dk1"/>
          </a:effectRef>
          <a:fontRef idx="minor">
            <a:schemeClr val="lt1"/>
          </a:fontRef>
        </p:style>
        <p:txBody>
          <a:bodyPr wrap="none" lIns="0" tIns="0" rIns="0" bIns="0" numCol="1" spcCol="0" rtlCol="0" anchor="ctr" anchorCtr="0">
            <a:noAutofit/>
          </a:bodyPr>
          <a:lstStyle/>
          <a:p>
            <a:pPr algn="ctr"/>
            <a:endParaRPr lang="ro-RO" sz="1100" dirty="0">
              <a:solidFill>
                <a:prstClr val="white"/>
              </a:solidFill>
              <a:latin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noAutofit/>
          </a:bodyPr>
          <a:lstStyle/>
          <a:p>
            <a:r>
              <a:rPr lang="en-US" sz="2800" dirty="0">
                <a:cs typeface="Calibri" panose="020F0502020204030204" pitchFamily="34" charset="0"/>
              </a:rPr>
              <a:t>The Restructuring Plan introduces a holding structure with different legal entities corresponding to the existing and new lines of business</a:t>
            </a:r>
            <a:endParaRPr lang="ro-RO" sz="2600" dirty="0">
              <a:cs typeface="Calibri" panose="020F0502020204030204" pitchFamily="34" charset="0"/>
            </a:endParaRPr>
          </a:p>
        </p:txBody>
      </p:sp>
      <p:sp>
        <p:nvSpPr>
          <p:cNvPr id="5" name="Slide Number Placeholder 4">
            <a:extLst>
              <a:ext uri="{FF2B5EF4-FFF2-40B4-BE49-F238E27FC236}">
                <a16:creationId xmlns:a16="http://schemas.microsoft.com/office/drawing/2014/main" id="{61FAAFBD-8F28-4E20-AE1C-0DD930CC1410}"/>
              </a:ext>
            </a:extLst>
          </p:cNvPr>
          <p:cNvSpPr>
            <a:spLocks noGrp="1"/>
          </p:cNvSpPr>
          <p:nvPr>
            <p:ph type="sldNum" sz="quarter" idx="11"/>
          </p:nvPr>
        </p:nvSpPr>
        <p:spPr>
          <a:xfrm>
            <a:off x="9984296" y="6492240"/>
            <a:ext cx="1764792" cy="13716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70704B-CE94-48CC-AF30-84932A1262A7}" type="slidenum">
              <a:rPr lang="ro-RO" smtClean="0">
                <a:solidFill>
                  <a:prstClr val="black">
                    <a:tint val="75000"/>
                  </a:prstClr>
                </a:solidFill>
              </a:rPr>
              <a:pPr/>
              <a:t>7</a:t>
            </a:fld>
            <a:endParaRPr lang="ro-RO">
              <a:solidFill>
                <a:prstClr val="black">
                  <a:tint val="75000"/>
                </a:prstClr>
              </a:solidFill>
              <a:cs typeface="Calibri" panose="020F0502020204030204" pitchFamily="34" charset="0"/>
            </a:endParaRPr>
          </a:p>
        </p:txBody>
      </p:sp>
      <p:sp>
        <p:nvSpPr>
          <p:cNvPr id="58" name="Text Placeholder 2">
            <a:extLst>
              <a:ext uri="{FF2B5EF4-FFF2-40B4-BE49-F238E27FC236}">
                <a16:creationId xmlns:a16="http://schemas.microsoft.com/office/drawing/2014/main" id="{D887884D-71B3-4CD4-AF51-99E5C4BCE1DA}"/>
              </a:ext>
            </a:extLst>
          </p:cNvPr>
          <p:cNvSpPr>
            <a:spLocks noGrp="1"/>
          </p:cNvSpPr>
          <p:nvPr>
            <p:custDataLst>
              <p:tags r:id="rId4"/>
            </p:custDataLst>
          </p:nvPr>
        </p:nvSpPr>
        <p:spPr bwMode="gray">
          <a:xfrm>
            <a:off x="38101" y="2616176"/>
            <a:ext cx="349250"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2pPr>
            <a:lvl3pPr marL="180975"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36195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4pPr>
            <a:lvl5pPr marL="548640" indent="-1809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5pPr>
            <a:lvl6pPr marL="73152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6pPr>
            <a:lvl7pPr marL="91440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7pPr>
            <a:lvl8pPr marL="109728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8pPr>
            <a:lvl9pPr marL="1280160" indent="-18288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9pPr>
          </a:lstStyle>
          <a:p>
            <a:pPr lvl="1" algn="r">
              <a:spcBef>
                <a:spcPct val="0"/>
              </a:spcBef>
              <a:spcAft>
                <a:spcPct val="0"/>
              </a:spcAft>
            </a:pPr>
            <a:endParaRPr lang="ro-RO" sz="1100" dirty="0">
              <a:solidFill>
                <a:prstClr val="black"/>
              </a:solidFill>
              <a:cs typeface="Calibri" panose="020F0502020204030204" pitchFamily="34" charset="0"/>
              <a:sym typeface="+mn-lt"/>
            </a:endParaRPr>
          </a:p>
        </p:txBody>
      </p:sp>
      <p:cxnSp>
        <p:nvCxnSpPr>
          <p:cNvPr id="64" name="Straight Connector 63">
            <a:extLst>
              <a:ext uri="{FF2B5EF4-FFF2-40B4-BE49-F238E27FC236}">
                <a16:creationId xmlns:a16="http://schemas.microsoft.com/office/drawing/2014/main" id="{9CED1C1A-E838-4189-9791-887724085A6B}"/>
              </a:ext>
            </a:extLst>
          </p:cNvPr>
          <p:cNvCxnSpPr>
            <a:cxnSpLocks/>
          </p:cNvCxnSpPr>
          <p:nvPr/>
        </p:nvCxnSpPr>
        <p:spPr>
          <a:xfrm>
            <a:off x="240145" y="1210522"/>
            <a:ext cx="11841019" cy="0"/>
          </a:xfrm>
          <a:prstGeom prst="line">
            <a:avLst/>
          </a:prstGeom>
          <a:ln w="12700" cap="sq">
            <a:solidFill>
              <a:srgbClr val="FF0000"/>
            </a:solidFill>
          </a:ln>
        </p:spPr>
        <p:style>
          <a:lnRef idx="1">
            <a:schemeClr val="accent1"/>
          </a:lnRef>
          <a:fillRef idx="0">
            <a:schemeClr val="accent1"/>
          </a:fillRef>
          <a:effectRef idx="0">
            <a:schemeClr val="dk1"/>
          </a:effectRef>
          <a:fontRef idx="minor">
            <a:schemeClr val="lt1"/>
          </a:fontRef>
        </p:style>
      </p:cxnSp>
      <p:sp>
        <p:nvSpPr>
          <p:cNvPr id="66" name="TextBox 65"/>
          <p:cNvSpPr txBox="1"/>
          <p:nvPr/>
        </p:nvSpPr>
        <p:spPr>
          <a:xfrm>
            <a:off x="6482104" y="1503389"/>
            <a:ext cx="4647715" cy="246221"/>
          </a:xfrm>
          <a:prstGeom prst="rect">
            <a:avLst/>
          </a:prstGeom>
          <a:noFill/>
          <a:ln>
            <a:noFill/>
          </a:ln>
        </p:spPr>
        <p:txBody>
          <a:bodyPr wrap="square" lIns="0" tIns="0" rIns="0" bIns="0" rtlCol="0">
            <a:spAutoFit/>
          </a:bodyPr>
          <a:lstStyle/>
          <a:p>
            <a:pPr>
              <a:spcAft>
                <a:spcPts val="600"/>
              </a:spcAft>
              <a:buSzPct val="100000"/>
            </a:pPr>
            <a:r>
              <a:rPr lang="en-US" sz="1600" b="1" dirty="0">
                <a:solidFill>
                  <a:prstClr val="black"/>
                </a:solidFill>
                <a:cs typeface="Calibri" panose="020F0502020204030204" pitchFamily="34" charset="0"/>
              </a:rPr>
              <a:t>  </a:t>
            </a:r>
            <a:r>
              <a:rPr lang="ro-RO" sz="1600" b="1" dirty="0">
                <a:solidFill>
                  <a:prstClr val="black"/>
                </a:solidFill>
                <a:cs typeface="Calibri" panose="020F0502020204030204" pitchFamily="34" charset="0"/>
              </a:rPr>
              <a:t>L</a:t>
            </a:r>
            <a:r>
              <a:rPr lang="en-US" sz="1600" b="1" dirty="0">
                <a:solidFill>
                  <a:prstClr val="black"/>
                </a:solidFill>
                <a:cs typeface="Calibri" panose="020F0502020204030204" pitchFamily="34" charset="0"/>
              </a:rPr>
              <a:t>ignite subsidiary</a:t>
            </a:r>
            <a:r>
              <a:rPr lang="ro-RO" sz="1600" b="1" dirty="0">
                <a:solidFill>
                  <a:prstClr val="black"/>
                </a:solidFill>
                <a:cs typeface="Calibri" panose="020F0502020204030204" pitchFamily="34" charset="0"/>
              </a:rPr>
              <a:t> </a:t>
            </a:r>
            <a:r>
              <a:rPr lang="en-US" sz="1600" b="1" dirty="0">
                <a:solidFill>
                  <a:prstClr val="black"/>
                </a:solidFill>
                <a:cs typeface="Calibri" panose="020F0502020204030204" pitchFamily="34" charset="0"/>
              </a:rPr>
              <a:t>2026-2030 </a:t>
            </a:r>
            <a:endParaRPr lang="ro-RO" sz="1600" b="1" dirty="0" err="1">
              <a:solidFill>
                <a:prstClr val="black"/>
              </a:solidFill>
              <a:cs typeface="Calibri" panose="020F0502020204030204" pitchFamily="34" charset="0"/>
            </a:endParaRPr>
          </a:p>
        </p:txBody>
      </p:sp>
      <p:sp>
        <p:nvSpPr>
          <p:cNvPr id="67" name="TextBox 66"/>
          <p:cNvSpPr txBox="1"/>
          <p:nvPr/>
        </p:nvSpPr>
        <p:spPr>
          <a:xfrm>
            <a:off x="543218" y="1502525"/>
            <a:ext cx="3336056" cy="246221"/>
          </a:xfrm>
          <a:prstGeom prst="rect">
            <a:avLst/>
          </a:prstGeom>
          <a:noFill/>
          <a:ln>
            <a:noFill/>
          </a:ln>
        </p:spPr>
        <p:txBody>
          <a:bodyPr wrap="square" lIns="0" tIns="0" rIns="0" bIns="0" rtlCol="0">
            <a:spAutoFit/>
          </a:bodyPr>
          <a:lstStyle/>
          <a:p>
            <a:pPr>
              <a:spcAft>
                <a:spcPts val="600"/>
              </a:spcAft>
              <a:buSzPct val="100000"/>
            </a:pPr>
            <a:r>
              <a:rPr lang="en-US" sz="1600" b="1" dirty="0">
                <a:solidFill>
                  <a:prstClr val="black"/>
                </a:solidFill>
                <a:cs typeface="Calibri" panose="020F0502020204030204" pitchFamily="34" charset="0"/>
              </a:rPr>
              <a:t>Restructuring period 2021 - 202</a:t>
            </a:r>
            <a:r>
              <a:rPr lang="ro-RO" sz="1600" b="1" dirty="0">
                <a:solidFill>
                  <a:prstClr val="black"/>
                </a:solidFill>
                <a:cs typeface="Calibri" panose="020F0502020204030204" pitchFamily="34" charset="0"/>
              </a:rPr>
              <a:t>6</a:t>
            </a:r>
          </a:p>
        </p:txBody>
      </p:sp>
      <p:sp>
        <p:nvSpPr>
          <p:cNvPr id="68" name="TextBox 67"/>
          <p:cNvSpPr txBox="1"/>
          <p:nvPr/>
        </p:nvSpPr>
        <p:spPr>
          <a:xfrm>
            <a:off x="6566394" y="3158839"/>
            <a:ext cx="3417902" cy="246221"/>
          </a:xfrm>
          <a:prstGeom prst="rect">
            <a:avLst/>
          </a:prstGeom>
          <a:noFill/>
          <a:ln>
            <a:noFill/>
          </a:ln>
        </p:spPr>
        <p:txBody>
          <a:bodyPr wrap="square" lIns="0" tIns="0" rIns="0" bIns="0" rtlCol="0">
            <a:spAutoFit/>
          </a:bodyPr>
          <a:lstStyle/>
          <a:p>
            <a:pPr>
              <a:spcAft>
                <a:spcPts val="600"/>
              </a:spcAft>
              <a:buSzPct val="100000"/>
            </a:pPr>
            <a:r>
              <a:rPr lang="en-US" sz="1600" b="1" dirty="0">
                <a:solidFill>
                  <a:prstClr val="black"/>
                </a:solidFill>
                <a:cs typeface="Calibri" panose="020F0502020204030204" pitchFamily="34" charset="0"/>
              </a:rPr>
              <a:t> New Business 202</a:t>
            </a:r>
            <a:r>
              <a:rPr lang="ro-RO" sz="1600" b="1" dirty="0">
                <a:solidFill>
                  <a:prstClr val="black"/>
                </a:solidFill>
                <a:cs typeface="Calibri" panose="020F0502020204030204" pitchFamily="34" charset="0"/>
              </a:rPr>
              <a:t>7</a:t>
            </a:r>
            <a:r>
              <a:rPr lang="en-US" sz="1600" b="1" dirty="0">
                <a:solidFill>
                  <a:prstClr val="black"/>
                </a:solidFill>
                <a:cs typeface="Calibri" panose="020F0502020204030204" pitchFamily="34" charset="0"/>
              </a:rPr>
              <a:t>-2030</a:t>
            </a:r>
            <a:endParaRPr lang="ro-RO" sz="1600" b="1" dirty="0" err="1">
              <a:solidFill>
                <a:prstClr val="black"/>
              </a:solidFill>
              <a:cs typeface="Calibri" panose="020F0502020204030204" pitchFamily="34" charset="0"/>
            </a:endParaRPr>
          </a:p>
        </p:txBody>
      </p:sp>
      <p:sp>
        <p:nvSpPr>
          <p:cNvPr id="72" name="Rectangle 71">
            <a:extLst>
              <a:ext uri="{FF2B5EF4-FFF2-40B4-BE49-F238E27FC236}">
                <a16:creationId xmlns:a16="http://schemas.microsoft.com/office/drawing/2014/main" id="{148FBF7E-FBA0-427A-8D82-3ABE8FD3120C}"/>
              </a:ext>
            </a:extLst>
          </p:cNvPr>
          <p:cNvSpPr/>
          <p:nvPr/>
        </p:nvSpPr>
        <p:spPr>
          <a:xfrm>
            <a:off x="6464517" y="1795483"/>
            <a:ext cx="5468865" cy="1600438"/>
          </a:xfrm>
          <a:prstGeom prst="rect">
            <a:avLst/>
          </a:prstGeom>
        </p:spPr>
        <p:txBody>
          <a:bodyPr wrap="square">
            <a:spAutoFit/>
          </a:bodyPr>
          <a:lstStyle/>
          <a:p>
            <a:pPr marL="171450" indent="-171450">
              <a:buFont typeface="Arial" panose="020B0604020202020204" pitchFamily="34" charset="0"/>
              <a:buChar char="•"/>
            </a:pPr>
            <a:r>
              <a:rPr lang="en-US" sz="1400" dirty="0">
                <a:solidFill>
                  <a:prstClr val="black"/>
                </a:solidFill>
                <a:cs typeface="Calibri" panose="020F0502020204030204" pitchFamily="34" charset="0"/>
              </a:rPr>
              <a:t>will incorporate the lignite assets which will be operated under a Capacity Reserve logic (either at TSO request or only if it can support itself under given market conditions) for max 3TWh/y</a:t>
            </a:r>
          </a:p>
          <a:p>
            <a:pPr marL="171450" indent="-171450">
              <a:buFont typeface="Arial" panose="020B0604020202020204" pitchFamily="34" charset="0"/>
              <a:buChar char="•"/>
            </a:pPr>
            <a:r>
              <a:rPr lang="en-US" sz="1400" dirty="0">
                <a:solidFill>
                  <a:prstClr val="black"/>
                </a:solidFill>
                <a:cs typeface="Calibri" panose="020F0502020204030204" pitchFamily="34" charset="0"/>
              </a:rPr>
              <a:t>Any compensation mechanism would be provided by the Phase-out Law with the aim of neutralizing any negative impact on CE Oltenia </a:t>
            </a:r>
          </a:p>
          <a:p>
            <a:endParaRPr lang="en-US" sz="1400" b="1" dirty="0">
              <a:solidFill>
                <a:prstClr val="black"/>
              </a:solidFill>
              <a:cs typeface="Calibri" panose="020F0502020204030204" pitchFamily="34" charset="0"/>
            </a:endParaRPr>
          </a:p>
        </p:txBody>
      </p:sp>
      <p:sp>
        <p:nvSpPr>
          <p:cNvPr id="26" name="Rectangle 25">
            <a:extLst>
              <a:ext uri="{FF2B5EF4-FFF2-40B4-BE49-F238E27FC236}">
                <a16:creationId xmlns:a16="http://schemas.microsoft.com/office/drawing/2014/main" id="{588488CF-28CB-42EC-B182-63CC4F2B0766}"/>
              </a:ext>
            </a:extLst>
          </p:cNvPr>
          <p:cNvSpPr/>
          <p:nvPr/>
        </p:nvSpPr>
        <p:spPr>
          <a:xfrm>
            <a:off x="6469138" y="3518068"/>
            <a:ext cx="5381117" cy="1600438"/>
          </a:xfrm>
          <a:prstGeom prst="rect">
            <a:avLst/>
          </a:prstGeom>
        </p:spPr>
        <p:txBody>
          <a:bodyPr wrap="square">
            <a:spAutoFit/>
          </a:bodyPr>
          <a:lstStyle/>
          <a:p>
            <a:pPr marL="171450" indent="-171450">
              <a:buFont typeface="Arial" panose="020B0604020202020204" pitchFamily="34" charset="0"/>
              <a:buChar char="•"/>
            </a:pPr>
            <a:r>
              <a:rPr lang="en-US" sz="1400" dirty="0">
                <a:solidFill>
                  <a:prstClr val="black"/>
                </a:solidFill>
                <a:cs typeface="Calibri" panose="020F0502020204030204" pitchFamily="34" charset="0"/>
              </a:rPr>
              <a:t>will incorporate the new assets where each project will be placed in a different legal entity (SPV)</a:t>
            </a:r>
          </a:p>
          <a:p>
            <a:pPr marL="171450" indent="-171450">
              <a:buFont typeface="Arial" panose="020B0604020202020204" pitchFamily="34" charset="0"/>
              <a:buChar char="•"/>
            </a:pPr>
            <a:r>
              <a:rPr lang="en-US" sz="1400" dirty="0">
                <a:solidFill>
                  <a:prstClr val="black"/>
                </a:solidFill>
                <a:cs typeface="Calibri" panose="020F0502020204030204" pitchFamily="34" charset="0"/>
              </a:rPr>
              <a:t>projected profitability and cash flow generation of the New Business will support the restoration of CE </a:t>
            </a:r>
            <a:r>
              <a:rPr lang="en-US" sz="1400" dirty="0" err="1">
                <a:solidFill>
                  <a:prstClr val="black"/>
                </a:solidFill>
                <a:cs typeface="Calibri" panose="020F0502020204030204" pitchFamily="34" charset="0"/>
              </a:rPr>
              <a:t>Oltenia’s</a:t>
            </a:r>
            <a:r>
              <a:rPr lang="en-US" sz="1400" dirty="0">
                <a:solidFill>
                  <a:prstClr val="black"/>
                </a:solidFill>
                <a:cs typeface="Calibri" panose="020F0502020204030204" pitchFamily="34" charset="0"/>
              </a:rPr>
              <a:t> viability</a:t>
            </a:r>
          </a:p>
          <a:p>
            <a:pPr marL="171450" indent="-171450">
              <a:buFont typeface="Arial" panose="020B0604020202020204" pitchFamily="34" charset="0"/>
              <a:buChar char="•"/>
            </a:pPr>
            <a:r>
              <a:rPr lang="en-US" sz="1400" dirty="0">
                <a:solidFill>
                  <a:prstClr val="black"/>
                </a:solidFill>
                <a:cs typeface="Calibri" panose="020F0502020204030204" pitchFamily="34" charset="0"/>
              </a:rPr>
              <a:t>Cumulative cash flow in excess of EUR 200 million</a:t>
            </a:r>
          </a:p>
          <a:p>
            <a:pPr marL="171450" indent="-171450">
              <a:buFont typeface="Arial" panose="020B0604020202020204" pitchFamily="34" charset="0"/>
              <a:buChar char="•"/>
            </a:pPr>
            <a:r>
              <a:rPr lang="en-US" sz="1400" dirty="0">
                <a:solidFill>
                  <a:prstClr val="black"/>
                </a:solidFill>
                <a:cs typeface="Calibri" panose="020F0502020204030204" pitchFamily="34" charset="0"/>
              </a:rPr>
              <a:t>ROCE in excess of 7%</a:t>
            </a:r>
          </a:p>
          <a:p>
            <a:endParaRPr lang="en-US" sz="1400" b="1" dirty="0">
              <a:solidFill>
                <a:prstClr val="black"/>
              </a:solidFill>
              <a:cs typeface="Calibri" panose="020F0502020204030204" pitchFamily="34" charset="0"/>
            </a:endParaRPr>
          </a:p>
        </p:txBody>
      </p:sp>
      <p:sp>
        <p:nvSpPr>
          <p:cNvPr id="27" name="Rectangle 26">
            <a:extLst>
              <a:ext uri="{FF2B5EF4-FFF2-40B4-BE49-F238E27FC236}">
                <a16:creationId xmlns:a16="http://schemas.microsoft.com/office/drawing/2014/main" id="{4FAF41B6-13EE-4629-90EA-884734701775}"/>
              </a:ext>
            </a:extLst>
          </p:cNvPr>
          <p:cNvSpPr/>
          <p:nvPr/>
        </p:nvSpPr>
        <p:spPr>
          <a:xfrm>
            <a:off x="489228" y="1750432"/>
            <a:ext cx="3873156" cy="1384995"/>
          </a:xfrm>
          <a:prstGeom prst="rect">
            <a:avLst/>
          </a:prstGeom>
        </p:spPr>
        <p:txBody>
          <a:bodyPr wrap="square">
            <a:spAutoFit/>
          </a:bodyPr>
          <a:lstStyle/>
          <a:p>
            <a:pPr marL="171450" indent="-171450">
              <a:buFont typeface="Arial" panose="020B0604020202020204" pitchFamily="34" charset="0"/>
              <a:buChar char="•"/>
            </a:pPr>
            <a:r>
              <a:rPr lang="en-US" sz="1400" dirty="0">
                <a:solidFill>
                  <a:prstClr val="black"/>
                </a:solidFill>
                <a:cs typeface="Calibri" panose="020F0502020204030204" pitchFamily="34" charset="0"/>
              </a:rPr>
              <a:t>The State aid supports the existing activities as well as the development of the New Projects/Business</a:t>
            </a:r>
          </a:p>
          <a:p>
            <a:pPr marL="171450" indent="-171450">
              <a:buFont typeface="Arial" panose="020B0604020202020204" pitchFamily="34" charset="0"/>
              <a:buChar char="•"/>
            </a:pPr>
            <a:r>
              <a:rPr lang="en-US" sz="1400" dirty="0">
                <a:solidFill>
                  <a:prstClr val="black"/>
                </a:solidFill>
                <a:cs typeface="Calibri" panose="020F0502020204030204" pitchFamily="34" charset="0"/>
              </a:rPr>
              <a:t>The business plan targets a neutral cash flow position during the period</a:t>
            </a:r>
          </a:p>
          <a:p>
            <a:endParaRPr lang="en-US" sz="1400" b="1" dirty="0">
              <a:solidFill>
                <a:prstClr val="black"/>
              </a:solidFill>
              <a:cs typeface="Calibri" panose="020F0502020204030204" pitchFamily="34" charset="0"/>
            </a:endParaRPr>
          </a:p>
        </p:txBody>
      </p:sp>
      <p:cxnSp>
        <p:nvCxnSpPr>
          <p:cNvPr id="16" name="Connector: Elbow 15">
            <a:extLst>
              <a:ext uri="{FF2B5EF4-FFF2-40B4-BE49-F238E27FC236}">
                <a16:creationId xmlns:a16="http://schemas.microsoft.com/office/drawing/2014/main" id="{E92721C5-603B-4421-BA07-826E1C25E1B2}"/>
              </a:ext>
            </a:extLst>
          </p:cNvPr>
          <p:cNvCxnSpPr>
            <a:cxnSpLocks/>
            <a:stCxn id="67" idx="3"/>
            <a:endCxn id="68" idx="1"/>
          </p:cNvCxnSpPr>
          <p:nvPr/>
        </p:nvCxnSpPr>
        <p:spPr>
          <a:xfrm>
            <a:off x="3879274" y="1625636"/>
            <a:ext cx="2687120" cy="1656314"/>
          </a:xfrm>
          <a:prstGeom prst="bentConnector3">
            <a:avLst/>
          </a:prstGeom>
          <a:ln w="12700" cap="sq">
            <a:tailEnd type="triangle"/>
          </a:ln>
        </p:spPr>
        <p:style>
          <a:lnRef idx="1">
            <a:schemeClr val="accent1"/>
          </a:lnRef>
          <a:fillRef idx="0">
            <a:schemeClr val="accent1"/>
          </a:fillRef>
          <a:effectRef idx="0">
            <a:schemeClr val="dk1"/>
          </a:effectRef>
          <a:fontRef idx="minor">
            <a:schemeClr val="lt1"/>
          </a:fontRef>
        </p:style>
      </p:cxnSp>
      <p:cxnSp>
        <p:nvCxnSpPr>
          <p:cNvPr id="19" name="Connector: Elbow 18">
            <a:extLst>
              <a:ext uri="{FF2B5EF4-FFF2-40B4-BE49-F238E27FC236}">
                <a16:creationId xmlns:a16="http://schemas.microsoft.com/office/drawing/2014/main" id="{99E1566E-8489-4DAD-A4FF-16B4AE25591F}"/>
              </a:ext>
            </a:extLst>
          </p:cNvPr>
          <p:cNvCxnSpPr>
            <a:cxnSpLocks/>
            <a:stCxn id="67" idx="3"/>
            <a:endCxn id="66" idx="1"/>
          </p:cNvCxnSpPr>
          <p:nvPr/>
        </p:nvCxnSpPr>
        <p:spPr>
          <a:xfrm>
            <a:off x="3879274" y="1625636"/>
            <a:ext cx="2602830" cy="864"/>
          </a:xfrm>
          <a:prstGeom prst="bentConnector3">
            <a:avLst/>
          </a:prstGeom>
          <a:ln w="12700" cap="sq">
            <a:tailEnd type="triangle"/>
          </a:ln>
        </p:spPr>
        <p:style>
          <a:lnRef idx="1">
            <a:schemeClr val="accent1"/>
          </a:lnRef>
          <a:fillRef idx="0">
            <a:schemeClr val="accent1"/>
          </a:fillRef>
          <a:effectRef idx="0">
            <a:schemeClr val="dk1"/>
          </a:effectRef>
          <a:fontRef idx="minor">
            <a:schemeClr val="lt1"/>
          </a:fontRef>
        </p:style>
      </p:cxnSp>
      <p:grpSp>
        <p:nvGrpSpPr>
          <p:cNvPr id="28" name="Group 27">
            <a:extLst>
              <a:ext uri="{FF2B5EF4-FFF2-40B4-BE49-F238E27FC236}">
                <a16:creationId xmlns:a16="http://schemas.microsoft.com/office/drawing/2014/main" id="{BA5CE2DC-D01A-48DC-9B19-6FA7CABCF63A}"/>
              </a:ext>
            </a:extLst>
          </p:cNvPr>
          <p:cNvGrpSpPr/>
          <p:nvPr/>
        </p:nvGrpSpPr>
        <p:grpSpPr>
          <a:xfrm>
            <a:off x="259716" y="3481123"/>
            <a:ext cx="5891708" cy="3052813"/>
            <a:chOff x="416728" y="3481123"/>
            <a:chExt cx="5891708" cy="3052813"/>
          </a:xfrm>
        </p:grpSpPr>
        <p:pic>
          <p:nvPicPr>
            <p:cNvPr id="37" name="Picture 36">
              <a:extLst>
                <a:ext uri="{FF2B5EF4-FFF2-40B4-BE49-F238E27FC236}">
                  <a16:creationId xmlns:a16="http://schemas.microsoft.com/office/drawing/2014/main" id="{18B1CB4B-D6EE-4872-9F08-664E4355B28B}"/>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5273" y="3554037"/>
              <a:ext cx="5679272" cy="2979899"/>
            </a:xfrm>
            <a:prstGeom prst="rect">
              <a:avLst/>
            </a:prstGeom>
            <a:noFill/>
          </p:spPr>
        </p:pic>
        <p:sp>
          <p:nvSpPr>
            <p:cNvPr id="22" name="Rectangle 21">
              <a:extLst>
                <a:ext uri="{FF2B5EF4-FFF2-40B4-BE49-F238E27FC236}">
                  <a16:creationId xmlns:a16="http://schemas.microsoft.com/office/drawing/2014/main" id="{AA07CDAA-581B-4A97-A101-3BE675AA99DA}"/>
                </a:ext>
              </a:extLst>
            </p:cNvPr>
            <p:cNvSpPr/>
            <p:nvPr/>
          </p:nvSpPr>
          <p:spPr>
            <a:xfrm>
              <a:off x="416728" y="3481123"/>
              <a:ext cx="5891708" cy="1007754"/>
            </a:xfrm>
            <a:prstGeom prst="rect">
              <a:avLst/>
            </a:prstGeom>
            <a:solidFill>
              <a:schemeClr val="bg1"/>
            </a:solidFill>
            <a:ln>
              <a:noFill/>
            </a:ln>
          </p:spPr>
          <p:style>
            <a:lnRef idx="0">
              <a:schemeClr val="accent1"/>
            </a:lnRef>
            <a:fillRef idx="1">
              <a:schemeClr val="accent1"/>
            </a:fillRef>
            <a:effectRef idx="0">
              <a:schemeClr val="dk1"/>
            </a:effectRef>
            <a:fontRef idx="minor">
              <a:schemeClr val="lt1"/>
            </a:fontRef>
          </p:style>
          <p:txBody>
            <a:bodyPr rtlCol="0" anchor="ctr"/>
            <a:lstStyle/>
            <a:p>
              <a:pPr algn="ctr">
                <a:lnSpc>
                  <a:spcPct val="100000"/>
                </a:lnSpc>
              </a:pPr>
              <a:endParaRPr lang="en-US" sz="1600"/>
            </a:p>
          </p:txBody>
        </p:sp>
      </p:grpSp>
      <p:sp>
        <p:nvSpPr>
          <p:cNvPr id="42" name="TextBox 41">
            <a:extLst>
              <a:ext uri="{FF2B5EF4-FFF2-40B4-BE49-F238E27FC236}">
                <a16:creationId xmlns:a16="http://schemas.microsoft.com/office/drawing/2014/main" id="{E3328CB6-988F-422B-8461-266C38799D73}"/>
              </a:ext>
            </a:extLst>
          </p:cNvPr>
          <p:cNvSpPr txBox="1"/>
          <p:nvPr/>
        </p:nvSpPr>
        <p:spPr>
          <a:xfrm>
            <a:off x="543217" y="3756894"/>
            <a:ext cx="5552783" cy="492443"/>
          </a:xfrm>
          <a:prstGeom prst="rect">
            <a:avLst/>
          </a:prstGeom>
          <a:noFill/>
          <a:ln>
            <a:noFill/>
          </a:ln>
        </p:spPr>
        <p:txBody>
          <a:bodyPr wrap="square" lIns="0" tIns="0" rIns="0" bIns="0" rtlCol="0">
            <a:spAutoFit/>
          </a:bodyPr>
          <a:lstStyle/>
          <a:p>
            <a:pPr>
              <a:spcAft>
                <a:spcPts val="600"/>
              </a:spcAft>
              <a:buSzPct val="100000"/>
            </a:pPr>
            <a:r>
              <a:rPr lang="en-US" sz="1600" b="1" dirty="0">
                <a:solidFill>
                  <a:prstClr val="black"/>
                </a:solidFill>
                <a:cs typeface="Calibri" panose="020F0502020204030204" pitchFamily="34" charset="0"/>
              </a:rPr>
              <a:t>Emissions reduction: from 14 million tons to ~4 million tons (if the Reserved Capacity will be used in full)</a:t>
            </a:r>
            <a:endParaRPr lang="ro-RO" sz="1600" b="1" dirty="0">
              <a:solidFill>
                <a:prstClr val="black"/>
              </a:solidFill>
              <a:cs typeface="Calibri" panose="020F0502020204030204" pitchFamily="34" charset="0"/>
            </a:endParaRPr>
          </a:p>
        </p:txBody>
      </p:sp>
    </p:spTree>
    <p:extLst>
      <p:ext uri="{BB962C8B-B14F-4D97-AF65-F5344CB8AC3E}">
        <p14:creationId xmlns:p14="http://schemas.microsoft.com/office/powerpoint/2010/main" val="405842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D011295-69C8-45CF-BE7E-EC52C9F655C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1544" name="think-cell Slide" r:id="rId6" imgW="473" imgH="473" progId="TCLayout.ActiveDocument.1">
                  <p:embed/>
                </p:oleObj>
              </mc:Choice>
              <mc:Fallback>
                <p:oleObj name="think-cell Slide" r:id="rId6" imgW="473" imgH="473" progId="TCLayout.ActiveDocument.1">
                  <p:embed/>
                  <p:pic>
                    <p:nvPicPr>
                      <p:cNvPr id="7" name="Object 6" hidden="1">
                        <a:extLst>
                          <a:ext uri="{FF2B5EF4-FFF2-40B4-BE49-F238E27FC236}">
                            <a16:creationId xmlns:a16="http://schemas.microsoft.com/office/drawing/2014/main" id="{AD011295-69C8-45CF-BE7E-EC52C9F655C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3" name="Action Button: Blank 12">
            <a:hlinkClick r:id="" action="ppaction://noaction" highlightClick="1"/>
            <a:extLst>
              <a:ext uri="{FF2B5EF4-FFF2-40B4-BE49-F238E27FC236}">
                <a16:creationId xmlns:a16="http://schemas.microsoft.com/office/drawing/2014/main" id="{4CB5FC86-B8BF-4AD2-9837-4BEBA26A84B8}"/>
              </a:ext>
            </a:extLst>
          </p:cNvPr>
          <p:cNvSpPr/>
          <p:nvPr/>
        </p:nvSpPr>
        <p:spPr>
          <a:xfrm>
            <a:off x="524256" y="1122202"/>
            <a:ext cx="5466183" cy="1582899"/>
          </a:xfrm>
          <a:prstGeom prst="actionButtonBlank">
            <a:avLst/>
          </a:prstGeom>
          <a:ln>
            <a:solidFill>
              <a:srgbClr val="ED7D3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3" name="Rectangle 2" hidden="1">
            <a:extLst>
              <a:ext uri="{FF2B5EF4-FFF2-40B4-BE49-F238E27FC236}">
                <a16:creationId xmlns:a16="http://schemas.microsoft.com/office/drawing/2014/main" id="{5125A4D1-2290-43EF-8834-96FE9CBE8414}"/>
              </a:ext>
            </a:extLst>
          </p:cNvPr>
          <p:cNvSpPr/>
          <p:nvPr>
            <p:custDataLst>
              <p:tags r:id="rId3"/>
            </p:custDataLst>
          </p:nvPr>
        </p:nvSpPr>
        <p:spPr>
          <a:xfrm>
            <a:off x="0" y="0"/>
            <a:ext cx="158750" cy="158750"/>
          </a:xfrm>
          <a:prstGeom prst="rect">
            <a:avLst/>
          </a:prstGeom>
          <a:ln>
            <a:noFill/>
          </a:ln>
        </p:spPr>
        <p:style>
          <a:lnRef idx="0">
            <a:schemeClr val="accent1"/>
          </a:lnRef>
          <a:fillRef idx="1">
            <a:schemeClr val="accent1"/>
          </a:fillRef>
          <a:effectRef idx="0">
            <a:schemeClr val="dk1"/>
          </a:effectRef>
          <a:fontRef idx="minor">
            <a:schemeClr val="lt1"/>
          </a:fontRef>
        </p:style>
        <p:txBody>
          <a:bodyPr wrap="none" lIns="0" tIns="0" rIns="0" bIns="0" numCol="1" spcCol="0" rtlCol="0" anchor="ctr" anchorCtr="0">
            <a:noAutofit/>
          </a:bodyPr>
          <a:lstStyle/>
          <a:p>
            <a:pPr algn="ctr"/>
            <a:endParaRPr lang="en-US" sz="3200" dirty="0">
              <a:latin typeface="Georgia" panose="02040502050405020303" pitchFamily="18" charset="0"/>
              <a:ea typeface="+mj-ea"/>
              <a:cs typeface="+mj-cs"/>
              <a:sym typeface="Georgia" panose="02040502050405020303" pitchFamily="18" charset="0"/>
            </a:endParaRPr>
          </a:p>
        </p:txBody>
      </p:sp>
      <p:sp>
        <p:nvSpPr>
          <p:cNvPr id="2" name="Title 1"/>
          <p:cNvSpPr>
            <a:spLocks noGrp="1"/>
          </p:cNvSpPr>
          <p:nvPr>
            <p:ph type="title"/>
          </p:nvPr>
        </p:nvSpPr>
        <p:spPr>
          <a:xfrm>
            <a:off x="451773" y="355185"/>
            <a:ext cx="11306175" cy="633562"/>
          </a:xfrm>
        </p:spPr>
        <p:txBody>
          <a:bodyPr vert="horz" lIns="0" tIns="0" rIns="0" bIns="0" rtlCol="0" anchor="t" anchorCtr="0">
            <a:normAutofit/>
          </a:bodyPr>
          <a:lstStyle/>
          <a:p>
            <a:pPr fontAlgn="t"/>
            <a:r>
              <a:rPr lang="en-US" sz="2400" dirty="0"/>
              <a:t>SPVs process led to the selection of two private investors as future partners for 9 out 10 projects. For the last project the process is ready to be relaunched</a:t>
            </a:r>
            <a:endParaRPr lang="ro-RO" sz="2400" dirty="0"/>
          </a:p>
        </p:txBody>
      </p:sp>
      <p:cxnSp>
        <p:nvCxnSpPr>
          <p:cNvPr id="9" name="Straight Connector 8">
            <a:extLst>
              <a:ext uri="{FF2B5EF4-FFF2-40B4-BE49-F238E27FC236}">
                <a16:creationId xmlns:a16="http://schemas.microsoft.com/office/drawing/2014/main" id="{433DD100-7051-4280-AB19-33DA63D563F5}"/>
              </a:ext>
            </a:extLst>
          </p:cNvPr>
          <p:cNvCxnSpPr>
            <a:cxnSpLocks/>
          </p:cNvCxnSpPr>
          <p:nvPr/>
        </p:nvCxnSpPr>
        <p:spPr>
          <a:xfrm>
            <a:off x="434242" y="938481"/>
            <a:ext cx="1111239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6C3D9441-FA6E-4C85-857D-64FD1AF2F9DA}"/>
              </a:ext>
            </a:extLst>
          </p:cNvPr>
          <p:cNvSpPr txBox="1"/>
          <p:nvPr/>
        </p:nvSpPr>
        <p:spPr>
          <a:xfrm>
            <a:off x="500275" y="1110399"/>
            <a:ext cx="5595725" cy="2544286"/>
          </a:xfrm>
          <a:prstGeom prst="rect">
            <a:avLst/>
          </a:prstGeom>
          <a:solidFill>
            <a:schemeClr val="accent2">
              <a:lumMod val="20000"/>
              <a:lumOff val="80000"/>
            </a:schemeClr>
          </a:solidFill>
        </p:spPr>
        <p:txBody>
          <a:bodyPr wrap="square">
            <a:spAutoFit/>
          </a:bodyPr>
          <a:lstStyle/>
          <a:p>
            <a:pPr marL="228600">
              <a:spcAft>
                <a:spcPts val="800"/>
              </a:spcAft>
            </a:pPr>
            <a:r>
              <a:rPr lang="en-US" sz="1400" b="1" dirty="0">
                <a:solidFill>
                  <a:srgbClr val="000000"/>
                </a:solidFill>
                <a:effectLst/>
                <a:ea typeface="Georgia" panose="02040502050405020303" pitchFamily="18" charset="0"/>
                <a:cs typeface="Georgia" panose="02040502050405020303" pitchFamily="18" charset="0"/>
              </a:rPr>
              <a:t>TINMAR ENERGY SA </a:t>
            </a:r>
            <a:endParaRPr lang="en-GB" sz="1400" dirty="0">
              <a:effectLst/>
              <a:ea typeface="Arial" panose="020B0604020202020204" pitchFamily="34" charset="0"/>
              <a:cs typeface="Times New Roman" panose="02020603050405020304" pitchFamily="18" charset="0"/>
            </a:endParaRPr>
          </a:p>
          <a:p>
            <a:pPr marL="285750" indent="-285750" algn="just">
              <a:spcAft>
                <a:spcPts val="800"/>
              </a:spcAft>
              <a:buFontTx/>
              <a:buChar char="-"/>
            </a:pPr>
            <a:r>
              <a:rPr lang="en-US" sz="1400" dirty="0">
                <a:solidFill>
                  <a:srgbClr val="000000"/>
                </a:solidFill>
                <a:ea typeface="Times New Roman" panose="02020603050405020304" pitchFamily="18" charset="0"/>
                <a:cs typeface="Calibri" panose="020F0502020204030204" pitchFamily="34" charset="0"/>
              </a:rPr>
              <a:t>T</a:t>
            </a:r>
            <a:r>
              <a:rPr lang="en-US" sz="1400" dirty="0">
                <a:solidFill>
                  <a:srgbClr val="000000"/>
                </a:solidFill>
                <a:effectLst/>
                <a:ea typeface="Times New Roman" panose="02020603050405020304" pitchFamily="18" charset="0"/>
                <a:cs typeface="Calibri" panose="020F0502020204030204" pitchFamily="34" charset="0"/>
              </a:rPr>
              <a:t>he largest private </a:t>
            </a:r>
            <a:r>
              <a:rPr lang="en-US" sz="1400" dirty="0">
                <a:solidFill>
                  <a:srgbClr val="000000"/>
                </a:solidFill>
                <a:ea typeface="Times New Roman" panose="02020603050405020304" pitchFamily="18" charset="0"/>
                <a:cs typeface="Calibri" panose="020F0502020204030204" pitchFamily="34" charset="0"/>
              </a:rPr>
              <a:t>supplier of electricity, natural gas and oil products, production of electricity</a:t>
            </a:r>
          </a:p>
          <a:p>
            <a:pPr marL="285750" indent="-285750" algn="just">
              <a:spcAft>
                <a:spcPts val="800"/>
              </a:spcAft>
              <a:buFontTx/>
              <a:buChar char="-"/>
            </a:pPr>
            <a:r>
              <a:rPr lang="en-US" sz="1400" dirty="0">
                <a:solidFill>
                  <a:srgbClr val="000000"/>
                </a:solidFill>
                <a:ea typeface="Times New Roman" panose="02020603050405020304" pitchFamily="18" charset="0"/>
                <a:cs typeface="Calibri" panose="020F0502020204030204" pitchFamily="34" charset="0"/>
              </a:rPr>
              <a:t>Active in 21 countries, 5 European offices, 2800 corporate clients</a:t>
            </a:r>
          </a:p>
          <a:p>
            <a:pPr marL="285750" indent="-285750" algn="just">
              <a:spcAft>
                <a:spcPts val="800"/>
              </a:spcAft>
              <a:buFontTx/>
              <a:buChar char="-"/>
            </a:pPr>
            <a:r>
              <a:rPr lang="en-US" sz="1400" dirty="0">
                <a:solidFill>
                  <a:srgbClr val="000000"/>
                </a:solidFill>
                <a:ea typeface="Times New Roman" panose="02020603050405020304" pitchFamily="18" charset="0"/>
                <a:cs typeface="Calibri" panose="020F0502020204030204" pitchFamily="34" charset="0"/>
              </a:rPr>
              <a:t>Owns 13 PV projects with 75 MW installed capacity and they plan to grow further their portfolio</a:t>
            </a:r>
          </a:p>
          <a:p>
            <a:pPr marL="285750" indent="-285750" algn="just">
              <a:spcAft>
                <a:spcPts val="800"/>
              </a:spcAft>
              <a:buFontTx/>
              <a:buChar char="-"/>
            </a:pPr>
            <a:r>
              <a:rPr lang="en-US" sz="1400" dirty="0">
                <a:solidFill>
                  <a:srgbClr val="000000"/>
                </a:solidFill>
                <a:ea typeface="Times New Roman" panose="02020603050405020304" pitchFamily="18" charset="0"/>
                <a:cs typeface="Calibri" panose="020F0502020204030204" pitchFamily="34" charset="0"/>
              </a:rPr>
              <a:t>Selected bidder for 4 PVs and CCGT </a:t>
            </a:r>
            <a:r>
              <a:rPr lang="en-US" sz="1400" dirty="0" err="1">
                <a:solidFill>
                  <a:srgbClr val="000000"/>
                </a:solidFill>
                <a:ea typeface="Times New Roman" panose="02020603050405020304" pitchFamily="18" charset="0"/>
                <a:cs typeface="Calibri" panose="020F0502020204030204" pitchFamily="34" charset="0"/>
              </a:rPr>
              <a:t>Turceni</a:t>
            </a:r>
            <a:r>
              <a:rPr lang="en-US" sz="1400" dirty="0">
                <a:solidFill>
                  <a:srgbClr val="000000"/>
                </a:solidFill>
                <a:ea typeface="Times New Roman" panose="02020603050405020304" pitchFamily="18" charset="0"/>
                <a:cs typeface="Calibri" panose="020F0502020204030204" pitchFamily="34" charset="0"/>
              </a:rPr>
              <a:t>, 55% stake and a EUR 35 million equity commitment at SPV establishment </a:t>
            </a:r>
          </a:p>
          <a:p>
            <a:pPr algn="just">
              <a:spcAft>
                <a:spcPts val="800"/>
              </a:spcAft>
            </a:pPr>
            <a:r>
              <a:rPr lang="en-US" sz="1400" dirty="0">
                <a:solidFill>
                  <a:srgbClr val="000000"/>
                </a:solidFill>
                <a:ea typeface="Times New Roman" panose="02020603050405020304" pitchFamily="18" charset="0"/>
                <a:cs typeface="Calibri" panose="020F0502020204030204" pitchFamily="34" charset="0"/>
              </a:rPr>
              <a:t> </a:t>
            </a:r>
            <a:endParaRPr lang="en-GB" sz="1400" dirty="0">
              <a:effectLst/>
              <a:ea typeface="Times New Roman" panose="02020603050405020304" pitchFamily="18" charset="0"/>
            </a:endParaRPr>
          </a:p>
        </p:txBody>
      </p:sp>
      <p:sp>
        <p:nvSpPr>
          <p:cNvPr id="4" name="Slide Number Placeholder 3">
            <a:extLst>
              <a:ext uri="{FF2B5EF4-FFF2-40B4-BE49-F238E27FC236}">
                <a16:creationId xmlns:a16="http://schemas.microsoft.com/office/drawing/2014/main" id="{DA3AB11F-8039-43DD-AE01-9FDAD1DCFB94}"/>
              </a:ext>
            </a:extLst>
          </p:cNvPr>
          <p:cNvSpPr>
            <a:spLocks noGrp="1"/>
          </p:cNvSpPr>
          <p:nvPr>
            <p:ph type="sldNum" sz="quarter" idx="11"/>
          </p:nvPr>
        </p:nvSpPr>
        <p:spPr/>
        <p:txBody>
          <a:bodyPr/>
          <a:lstStyle/>
          <a:p>
            <a:r>
              <a:rPr lang="en-US" dirty="0">
                <a:solidFill>
                  <a:schemeClr val="bg1"/>
                </a:solidFill>
              </a:rPr>
              <a:t>1</a:t>
            </a:r>
            <a:endParaRPr lang="ro-RO" dirty="0">
              <a:solidFill>
                <a:schemeClr val="bg1"/>
              </a:solidFill>
            </a:endParaRPr>
          </a:p>
        </p:txBody>
      </p:sp>
      <p:sp>
        <p:nvSpPr>
          <p:cNvPr id="17" name="Action Button: Blank 16">
            <a:hlinkClick r:id="" action="ppaction://noaction" highlightClick="1"/>
            <a:extLst>
              <a:ext uri="{FF2B5EF4-FFF2-40B4-BE49-F238E27FC236}">
                <a16:creationId xmlns:a16="http://schemas.microsoft.com/office/drawing/2014/main" id="{595597E1-9691-44B2-AD36-42E360D60F56}"/>
              </a:ext>
            </a:extLst>
          </p:cNvPr>
          <p:cNvSpPr/>
          <p:nvPr/>
        </p:nvSpPr>
        <p:spPr>
          <a:xfrm>
            <a:off x="6314557" y="1129871"/>
            <a:ext cx="5346501" cy="1575230"/>
          </a:xfrm>
          <a:prstGeom prst="actionButtonBlank">
            <a:avLst/>
          </a:prstGeom>
          <a:ln>
            <a:solidFill>
              <a:srgbClr val="ED7D3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627147A4-FD70-4C05-A040-6A47AB49EF9C}"/>
              </a:ext>
            </a:extLst>
          </p:cNvPr>
          <p:cNvSpPr txBox="1"/>
          <p:nvPr/>
        </p:nvSpPr>
        <p:spPr>
          <a:xfrm>
            <a:off x="6290577" y="1107031"/>
            <a:ext cx="5467371" cy="2544286"/>
          </a:xfrm>
          <a:prstGeom prst="rect">
            <a:avLst/>
          </a:prstGeom>
          <a:solidFill>
            <a:schemeClr val="accent2">
              <a:lumMod val="20000"/>
              <a:lumOff val="80000"/>
            </a:schemeClr>
          </a:solidFill>
        </p:spPr>
        <p:txBody>
          <a:bodyPr wrap="square">
            <a:spAutoFit/>
          </a:bodyPr>
          <a:lstStyle/>
          <a:p>
            <a:pPr marL="228600">
              <a:spcAft>
                <a:spcPts val="800"/>
              </a:spcAft>
            </a:pPr>
            <a:r>
              <a:rPr lang="en-US" sz="1400" b="1" dirty="0">
                <a:solidFill>
                  <a:srgbClr val="000000"/>
                </a:solidFill>
                <a:effectLst/>
                <a:ea typeface="Georgia" panose="02040502050405020303" pitchFamily="18" charset="0"/>
                <a:cs typeface="Georgia" panose="02040502050405020303" pitchFamily="18" charset="0"/>
              </a:rPr>
              <a:t>OMV PETROM SA</a:t>
            </a:r>
            <a:endParaRPr lang="en-GB" sz="1400" dirty="0">
              <a:effectLst/>
              <a:ea typeface="Arial" panose="020B0604020202020204" pitchFamily="34" charset="0"/>
              <a:cs typeface="Times New Roman" panose="02020603050405020304" pitchFamily="18" charset="0"/>
            </a:endParaRPr>
          </a:p>
          <a:p>
            <a:pPr marL="285750" indent="-285750">
              <a:spcAft>
                <a:spcPts val="800"/>
              </a:spcAft>
              <a:buFontTx/>
              <a:buChar char="-"/>
            </a:pPr>
            <a:r>
              <a:rPr lang="en-GB" sz="1400" dirty="0">
                <a:solidFill>
                  <a:srgbClr val="000000"/>
                </a:solidFill>
                <a:effectLst/>
                <a:ea typeface="Times New Roman" panose="02020603050405020304" pitchFamily="18" charset="0"/>
                <a:cs typeface="Calibri" panose="020F0502020204030204" pitchFamily="34" charset="0"/>
              </a:rPr>
              <a:t>Integrated oil, gas, energy company; part of OMV group (AT)</a:t>
            </a:r>
          </a:p>
          <a:p>
            <a:pPr marL="285750" indent="-285750">
              <a:spcAft>
                <a:spcPts val="800"/>
              </a:spcAft>
              <a:buFontTx/>
              <a:buChar char="-"/>
            </a:pPr>
            <a:r>
              <a:rPr lang="en-GB" sz="1400" dirty="0">
                <a:effectLst/>
                <a:ea typeface="Times New Roman" panose="02020603050405020304" pitchFamily="18" charset="0"/>
              </a:rPr>
              <a:t>One of the largest companies in Romania with international activities</a:t>
            </a:r>
          </a:p>
          <a:p>
            <a:pPr marL="285750" indent="-285750">
              <a:spcAft>
                <a:spcPts val="800"/>
              </a:spcAft>
              <a:buFontTx/>
              <a:buChar char="-"/>
            </a:pPr>
            <a:r>
              <a:rPr lang="en-GB" sz="1400" dirty="0">
                <a:ea typeface="Times New Roman" panose="02020603050405020304" pitchFamily="18" charset="0"/>
              </a:rPr>
              <a:t>Owns and operates a 860 MW CCGT and plans to invest in 1 GW of renewable energy</a:t>
            </a:r>
          </a:p>
          <a:p>
            <a:pPr marL="285750" indent="-285750">
              <a:spcAft>
                <a:spcPts val="800"/>
              </a:spcAft>
              <a:buFontTx/>
              <a:buChar char="-"/>
            </a:pPr>
            <a:r>
              <a:rPr lang="en-US" sz="1400" dirty="0">
                <a:solidFill>
                  <a:srgbClr val="000000"/>
                </a:solidFill>
                <a:ea typeface="Times New Roman" panose="02020603050405020304" pitchFamily="18" charset="0"/>
                <a:cs typeface="Calibri" panose="020F0502020204030204" pitchFamily="34" charset="0"/>
              </a:rPr>
              <a:t>Selected bidder for 4 PVs, 50% stake and a EUR 75 million equity commitment at SPV establishment</a:t>
            </a:r>
            <a:endParaRPr lang="en-GB" sz="1400" dirty="0">
              <a:effectLst/>
              <a:ea typeface="Times New Roman" panose="02020603050405020304" pitchFamily="18" charset="0"/>
            </a:endParaRPr>
          </a:p>
          <a:p>
            <a:pPr marL="285750" indent="-285750">
              <a:spcAft>
                <a:spcPts val="800"/>
              </a:spcAft>
              <a:buFontTx/>
              <a:buChar char="-"/>
            </a:pPr>
            <a:endParaRPr lang="en-GB" sz="1400" dirty="0">
              <a:effectLst/>
              <a:ea typeface="Times New Roman" panose="02020603050405020304" pitchFamily="18" charset="0"/>
            </a:endParaRPr>
          </a:p>
        </p:txBody>
      </p:sp>
      <p:graphicFrame>
        <p:nvGraphicFramePr>
          <p:cNvPr id="6" name="Table 7">
            <a:extLst>
              <a:ext uri="{FF2B5EF4-FFF2-40B4-BE49-F238E27FC236}">
                <a16:creationId xmlns:a16="http://schemas.microsoft.com/office/drawing/2014/main" id="{748624E8-2252-44BB-8707-708A1A3DDA23}"/>
              </a:ext>
            </a:extLst>
          </p:cNvPr>
          <p:cNvGraphicFramePr>
            <a:graphicFrameLocks noGrp="1"/>
          </p:cNvGraphicFramePr>
          <p:nvPr>
            <p:extLst>
              <p:ext uri="{D42A27DB-BD31-4B8C-83A1-F6EECF244321}">
                <p14:modId xmlns:p14="http://schemas.microsoft.com/office/powerpoint/2010/main" val="685991730"/>
              </p:ext>
            </p:extLst>
          </p:nvPr>
        </p:nvGraphicFramePr>
        <p:xfrm>
          <a:off x="524256" y="4109412"/>
          <a:ext cx="11233692" cy="2225040"/>
        </p:xfrm>
        <a:graphic>
          <a:graphicData uri="http://schemas.openxmlformats.org/drawingml/2006/table">
            <a:tbl>
              <a:tblPr firstRow="1" bandRow="1">
                <a:tableStyleId>{00A15C55-8517-42AA-B614-E9B94910E393}</a:tableStyleId>
              </a:tblPr>
              <a:tblGrid>
                <a:gridCol w="1249126">
                  <a:extLst>
                    <a:ext uri="{9D8B030D-6E8A-4147-A177-3AD203B41FA5}">
                      <a16:colId xmlns:a16="http://schemas.microsoft.com/office/drawing/2014/main" val="751740318"/>
                    </a:ext>
                  </a:extLst>
                </a:gridCol>
                <a:gridCol w="1995054">
                  <a:extLst>
                    <a:ext uri="{9D8B030D-6E8A-4147-A177-3AD203B41FA5}">
                      <a16:colId xmlns:a16="http://schemas.microsoft.com/office/drawing/2014/main" val="2411397312"/>
                    </a:ext>
                  </a:extLst>
                </a:gridCol>
                <a:gridCol w="1985819">
                  <a:extLst>
                    <a:ext uri="{9D8B030D-6E8A-4147-A177-3AD203B41FA5}">
                      <a16:colId xmlns:a16="http://schemas.microsoft.com/office/drawing/2014/main" val="1376964593"/>
                    </a:ext>
                  </a:extLst>
                </a:gridCol>
                <a:gridCol w="2259129">
                  <a:extLst>
                    <a:ext uri="{9D8B030D-6E8A-4147-A177-3AD203B41FA5}">
                      <a16:colId xmlns:a16="http://schemas.microsoft.com/office/drawing/2014/main" val="3883791381"/>
                    </a:ext>
                  </a:extLst>
                </a:gridCol>
                <a:gridCol w="1872282">
                  <a:extLst>
                    <a:ext uri="{9D8B030D-6E8A-4147-A177-3AD203B41FA5}">
                      <a16:colId xmlns:a16="http://schemas.microsoft.com/office/drawing/2014/main" val="2570748359"/>
                    </a:ext>
                  </a:extLst>
                </a:gridCol>
                <a:gridCol w="1872282">
                  <a:extLst>
                    <a:ext uri="{9D8B030D-6E8A-4147-A177-3AD203B41FA5}">
                      <a16:colId xmlns:a16="http://schemas.microsoft.com/office/drawing/2014/main" val="1297895093"/>
                    </a:ext>
                  </a:extLst>
                </a:gridCol>
              </a:tblGrid>
              <a:tr h="370840">
                <a:tc>
                  <a:txBody>
                    <a:bodyPr/>
                    <a:lstStyle/>
                    <a:p>
                      <a:pPr algn="ctr" fontAlgn="ctr"/>
                      <a:r>
                        <a:rPr lang="en-US" sz="1400" b="1" u="none" strike="noStrike" dirty="0">
                          <a:solidFill>
                            <a:srgbClr val="000000"/>
                          </a:solidFill>
                          <a:effectLst/>
                        </a:rPr>
                        <a:t>Project type</a:t>
                      </a:r>
                      <a:endParaRPr lang="en-US" sz="1400" b="1" i="0" u="none" strike="noStrike" dirty="0">
                        <a:solidFill>
                          <a:srgbClr val="000000"/>
                        </a:solidFill>
                        <a:effectLst/>
                        <a:latin typeface="Calibri" panose="020F0502020204030204" pitchFamily="34" charset="0"/>
                      </a:endParaRPr>
                    </a:p>
                  </a:txBody>
                  <a:tcPr marL="7620" marR="7620" marT="7620" marB="0" anchor="ctr">
                    <a:solidFill>
                      <a:schemeClr val="accent1">
                        <a:lumMod val="40000"/>
                        <a:lumOff val="60000"/>
                      </a:schemeClr>
                    </a:solidFill>
                  </a:tcPr>
                </a:tc>
                <a:tc>
                  <a:txBody>
                    <a:bodyPr/>
                    <a:lstStyle/>
                    <a:p>
                      <a:pPr algn="ctr" fontAlgn="ctr"/>
                      <a:r>
                        <a:rPr lang="en-US" sz="1400" b="1" u="none" strike="noStrike" dirty="0">
                          <a:solidFill>
                            <a:srgbClr val="000000"/>
                          </a:solidFill>
                          <a:effectLst/>
                        </a:rPr>
                        <a:t> MW installed</a:t>
                      </a:r>
                      <a:endParaRPr lang="en-US" sz="1400" b="1" i="0" u="none" strike="noStrike" dirty="0">
                        <a:solidFill>
                          <a:srgbClr val="000000"/>
                        </a:solidFill>
                        <a:effectLst/>
                        <a:latin typeface="Calibri" panose="020F0502020204030204" pitchFamily="34" charset="0"/>
                      </a:endParaRPr>
                    </a:p>
                  </a:txBody>
                  <a:tcPr marL="7620" marR="7620" marT="7620" marB="0" anchor="ctr">
                    <a:solidFill>
                      <a:schemeClr val="accent1">
                        <a:lumMod val="40000"/>
                        <a:lumOff val="60000"/>
                      </a:schemeClr>
                    </a:solidFill>
                  </a:tcPr>
                </a:tc>
                <a:tc>
                  <a:txBody>
                    <a:bodyPr/>
                    <a:lstStyle/>
                    <a:p>
                      <a:pPr algn="ctr" fontAlgn="ctr"/>
                      <a:r>
                        <a:rPr lang="en-US" sz="1400" b="1" u="none" strike="noStrike" dirty="0">
                          <a:solidFill>
                            <a:srgbClr val="000000"/>
                          </a:solidFill>
                          <a:effectLst/>
                        </a:rPr>
                        <a:t>CAPEX</a:t>
                      </a:r>
                      <a:endParaRPr lang="en-US" sz="1400" b="1" i="0" u="none" strike="noStrike" dirty="0">
                        <a:solidFill>
                          <a:srgbClr val="000000"/>
                        </a:solidFill>
                        <a:effectLst/>
                        <a:latin typeface="Calibri" panose="020F0502020204030204" pitchFamily="34" charset="0"/>
                      </a:endParaRPr>
                    </a:p>
                  </a:txBody>
                  <a:tcPr marL="7620" marR="7620" marT="7620" marB="0" anchor="ctr">
                    <a:solidFill>
                      <a:schemeClr val="accent1">
                        <a:lumMod val="40000"/>
                        <a:lumOff val="60000"/>
                      </a:schemeClr>
                    </a:solidFill>
                  </a:tcPr>
                </a:tc>
                <a:tc>
                  <a:txBody>
                    <a:bodyPr/>
                    <a:lstStyle/>
                    <a:p>
                      <a:pPr algn="ctr" fontAlgn="ctr"/>
                      <a:r>
                        <a:rPr lang="en-US" sz="1400" b="1" u="none" strike="noStrike" dirty="0" err="1">
                          <a:solidFill>
                            <a:srgbClr val="000000"/>
                          </a:solidFill>
                          <a:effectLst/>
                        </a:rPr>
                        <a:t>Modernisation</a:t>
                      </a:r>
                      <a:r>
                        <a:rPr lang="en-US" sz="1400" b="1" u="none" strike="noStrike" dirty="0">
                          <a:solidFill>
                            <a:srgbClr val="000000"/>
                          </a:solidFill>
                          <a:effectLst/>
                        </a:rPr>
                        <a:t> Fund</a:t>
                      </a:r>
                      <a:endParaRPr lang="en-US" sz="1400" b="1" i="0" u="none" strike="noStrike" dirty="0">
                        <a:solidFill>
                          <a:srgbClr val="000000"/>
                        </a:solidFill>
                        <a:effectLst/>
                        <a:latin typeface="Calibri" panose="020F0502020204030204" pitchFamily="34" charset="0"/>
                      </a:endParaRPr>
                    </a:p>
                  </a:txBody>
                  <a:tcPr marL="7620" marR="7620" marT="7620" marB="0" anchor="ctr">
                    <a:solidFill>
                      <a:schemeClr val="accent1">
                        <a:lumMod val="40000"/>
                        <a:lumOff val="60000"/>
                      </a:schemeClr>
                    </a:solidFill>
                  </a:tcPr>
                </a:tc>
                <a:tc>
                  <a:txBody>
                    <a:bodyPr/>
                    <a:lstStyle/>
                    <a:p>
                      <a:pPr algn="ctr" fontAlgn="ctr"/>
                      <a:r>
                        <a:rPr lang="en-US" sz="1400" b="1" u="none" strike="noStrike" dirty="0">
                          <a:solidFill>
                            <a:srgbClr val="000000"/>
                          </a:solidFill>
                          <a:effectLst/>
                        </a:rPr>
                        <a:t>Bank Financing</a:t>
                      </a:r>
                      <a:endParaRPr lang="en-US" sz="1400" b="1" i="0" u="none" strike="noStrike" dirty="0">
                        <a:solidFill>
                          <a:srgbClr val="000000"/>
                        </a:solidFill>
                        <a:effectLst/>
                        <a:latin typeface="Calibri" panose="020F0502020204030204" pitchFamily="34" charset="0"/>
                      </a:endParaRPr>
                    </a:p>
                  </a:txBody>
                  <a:tcPr marL="7620" marR="7620" marT="7620" marB="0" anchor="ctr">
                    <a:solidFill>
                      <a:schemeClr val="accent1">
                        <a:lumMod val="40000"/>
                        <a:lumOff val="60000"/>
                      </a:schemeClr>
                    </a:solidFill>
                  </a:tcPr>
                </a:tc>
                <a:tc>
                  <a:txBody>
                    <a:bodyPr/>
                    <a:lstStyle/>
                    <a:p>
                      <a:pPr algn="ctr" fontAlgn="ctr"/>
                      <a:r>
                        <a:rPr lang="en-US" sz="1400" b="1" u="none" strike="noStrike" dirty="0">
                          <a:solidFill>
                            <a:srgbClr val="000000"/>
                          </a:solidFill>
                          <a:effectLst/>
                        </a:rPr>
                        <a:t>Equity/SH loan</a:t>
                      </a:r>
                      <a:endParaRPr lang="en-US" sz="1400" b="1" i="0" u="none" strike="noStrike" dirty="0">
                        <a:solidFill>
                          <a:srgbClr val="000000"/>
                        </a:solidFill>
                        <a:effectLst/>
                        <a:latin typeface="Calibri" panose="020F0502020204030204" pitchFamily="34" charset="0"/>
                      </a:endParaRPr>
                    </a:p>
                  </a:txBody>
                  <a:tcPr marL="7620" marR="7620" marT="7620" marB="0" anchor="ctr">
                    <a:solidFill>
                      <a:schemeClr val="accent1">
                        <a:lumMod val="40000"/>
                        <a:lumOff val="60000"/>
                      </a:schemeClr>
                    </a:solidFill>
                  </a:tcPr>
                </a:tc>
                <a:extLst>
                  <a:ext uri="{0D108BD9-81ED-4DB2-BD59-A6C34878D82A}">
                    <a16:rowId xmlns:a16="http://schemas.microsoft.com/office/drawing/2014/main" val="3704797871"/>
                  </a:ext>
                </a:extLst>
              </a:tr>
              <a:tr h="370840">
                <a:tc>
                  <a:txBody>
                    <a:bodyPr/>
                    <a:lstStyle/>
                    <a:p>
                      <a:pPr algn="l" fontAlgn="b"/>
                      <a:r>
                        <a:rPr lang="en-US" sz="1400" b="0" u="none" strike="noStrike" dirty="0">
                          <a:solidFill>
                            <a:srgbClr val="000000"/>
                          </a:solidFill>
                          <a:effectLst/>
                        </a:rPr>
                        <a:t>PV</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0" u="none" strike="noStrike" dirty="0">
                          <a:solidFill>
                            <a:srgbClr val="000000"/>
                          </a:solidFill>
                          <a:effectLst/>
                        </a:rPr>
                        <a:t>        735</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dirty="0">
                          <a:solidFill>
                            <a:srgbClr val="000000"/>
                          </a:solidFill>
                          <a:effectLst/>
                        </a:rPr>
                        <a:t>670,802,000</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dirty="0">
                          <a:solidFill>
                            <a:srgbClr val="000000"/>
                          </a:solidFill>
                          <a:effectLst/>
                        </a:rPr>
                        <a:t>469,561,400</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dirty="0">
                          <a:solidFill>
                            <a:srgbClr val="000000"/>
                          </a:solidFill>
                          <a:effectLst/>
                        </a:rPr>
                        <a:t>93,550,410</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dirty="0">
                          <a:solidFill>
                            <a:srgbClr val="000000"/>
                          </a:solidFill>
                          <a:effectLst/>
                        </a:rPr>
                        <a:t>107,690,190</a:t>
                      </a:r>
                      <a:endParaRPr lang="en-US"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636526506"/>
                  </a:ext>
                </a:extLst>
              </a:tr>
              <a:tr h="370840">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i="1" u="none" strike="noStrike" dirty="0">
                          <a:solidFill>
                            <a:srgbClr val="000000"/>
                          </a:solidFill>
                          <a:effectLst/>
                        </a:rPr>
                        <a:t>70%</a:t>
                      </a:r>
                      <a:endParaRPr lang="en-US" sz="1400" b="0" i="1"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i="1" u="none" strike="noStrike" dirty="0">
                          <a:solidFill>
                            <a:srgbClr val="000000"/>
                          </a:solidFill>
                          <a:effectLst/>
                        </a:rPr>
                        <a:t>14%</a:t>
                      </a:r>
                      <a:endParaRPr lang="en-US" sz="1400" b="0" i="1"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i="1" u="none" strike="noStrike" dirty="0">
                          <a:solidFill>
                            <a:srgbClr val="000000"/>
                          </a:solidFill>
                          <a:effectLst/>
                        </a:rPr>
                        <a:t>16%</a:t>
                      </a:r>
                      <a:endParaRPr lang="en-US" sz="1400" b="0" i="1"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281169092"/>
                  </a:ext>
                </a:extLst>
              </a:tr>
              <a:tr h="370840">
                <a:tc>
                  <a:txBody>
                    <a:bodyPr/>
                    <a:lstStyle/>
                    <a:p>
                      <a:pPr algn="l" fontAlgn="b"/>
                      <a:r>
                        <a:rPr lang="en-US" sz="1400" b="0" u="none" strike="noStrike" dirty="0">
                          <a:solidFill>
                            <a:srgbClr val="000000"/>
                          </a:solidFill>
                          <a:effectLst/>
                        </a:rPr>
                        <a:t>CCGT</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0" u="none" strike="noStrike" dirty="0">
                          <a:solidFill>
                            <a:srgbClr val="000000"/>
                          </a:solidFill>
                          <a:effectLst/>
                        </a:rPr>
                        <a:t>     1,325</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dirty="0">
                          <a:solidFill>
                            <a:srgbClr val="000000"/>
                          </a:solidFill>
                          <a:effectLst/>
                        </a:rPr>
                        <a:t>841,261,000</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dirty="0">
                          <a:solidFill>
                            <a:srgbClr val="000000"/>
                          </a:solidFill>
                          <a:effectLst/>
                        </a:rPr>
                        <a:t>420,630,500</a:t>
                      </a:r>
                      <a:endParaRPr lang="en-US"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a:solidFill>
                            <a:srgbClr val="000000"/>
                          </a:solidFill>
                          <a:effectLst/>
                        </a:rPr>
                        <a:t>260,940,350</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dirty="0">
                          <a:solidFill>
                            <a:srgbClr val="000000"/>
                          </a:solidFill>
                          <a:effectLst/>
                        </a:rPr>
                        <a:t>159,690,150</a:t>
                      </a:r>
                      <a:endParaRPr lang="en-US"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594890281"/>
                  </a:ext>
                </a:extLst>
              </a:tr>
              <a:tr h="370840">
                <a:tc>
                  <a:txBody>
                    <a:bodyPr/>
                    <a:lstStyle/>
                    <a:p>
                      <a:pPr algn="l" fontAlgn="b"/>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i="1" u="none" strike="noStrike" dirty="0">
                          <a:solidFill>
                            <a:srgbClr val="000000"/>
                          </a:solidFill>
                          <a:effectLst/>
                        </a:rPr>
                        <a:t>50%</a:t>
                      </a:r>
                      <a:endParaRPr lang="en-US" sz="1400" b="0" i="1"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i="1" u="none" strike="noStrike" dirty="0">
                          <a:solidFill>
                            <a:srgbClr val="000000"/>
                          </a:solidFill>
                          <a:effectLst/>
                        </a:rPr>
                        <a:t>31%</a:t>
                      </a:r>
                      <a:endParaRPr lang="en-US" sz="1400" b="0" i="1"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i="1" u="none" strike="noStrike" dirty="0">
                          <a:solidFill>
                            <a:srgbClr val="000000"/>
                          </a:solidFill>
                          <a:effectLst/>
                        </a:rPr>
                        <a:t>19%</a:t>
                      </a:r>
                      <a:endParaRPr lang="en-US" sz="1400" b="0" i="1"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36832970"/>
                  </a:ext>
                </a:extLst>
              </a:tr>
              <a:tr h="370840">
                <a:tc>
                  <a:txBody>
                    <a:bodyPr/>
                    <a:lstStyle/>
                    <a:p>
                      <a:pPr algn="l" fontAlgn="b"/>
                      <a:r>
                        <a:rPr lang="en-US" sz="1400" b="1" u="none" strike="noStrike" dirty="0">
                          <a:solidFill>
                            <a:srgbClr val="000000"/>
                          </a:solidFill>
                          <a:effectLst/>
                        </a:rPr>
                        <a:t>Grand total</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solidFill>
                            <a:srgbClr val="000000"/>
                          </a:solidFill>
                          <a:effectLst/>
                        </a:rPr>
                        <a:t>    2,060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1" u="none" strike="noStrike" dirty="0">
                          <a:solidFill>
                            <a:srgbClr val="000000"/>
                          </a:solidFill>
                          <a:effectLst/>
                        </a:rPr>
                        <a:t>1,512,063,000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1" u="none" strike="noStrike" dirty="0">
                          <a:solidFill>
                            <a:srgbClr val="000000"/>
                          </a:solidFill>
                          <a:effectLst/>
                        </a:rPr>
                        <a:t>890,191,900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1" u="none" strike="noStrike" dirty="0">
                          <a:solidFill>
                            <a:srgbClr val="000000"/>
                          </a:solidFill>
                          <a:effectLst/>
                        </a:rPr>
                        <a:t>354,490,760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400" b="0" u="none" strike="noStrike" dirty="0">
                          <a:solidFill>
                            <a:srgbClr val="000000"/>
                          </a:solidFill>
                          <a:effectLst/>
                        </a:rPr>
                        <a:t>267,380,340</a:t>
                      </a:r>
                      <a:endParaRPr lang="en-US" sz="14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76246170"/>
                  </a:ext>
                </a:extLst>
              </a:tr>
            </a:tbl>
          </a:graphicData>
        </a:graphic>
      </p:graphicFrame>
    </p:spTree>
    <p:extLst>
      <p:ext uri="{BB962C8B-B14F-4D97-AF65-F5344CB8AC3E}">
        <p14:creationId xmlns:p14="http://schemas.microsoft.com/office/powerpoint/2010/main" val="1353176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D011295-69C8-45CF-BE7E-EC52C9F655C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2565" name="think-cell Slide" r:id="rId6" imgW="473" imgH="473" progId="TCLayout.ActiveDocument.1">
                  <p:embed/>
                </p:oleObj>
              </mc:Choice>
              <mc:Fallback>
                <p:oleObj name="think-cell Slide" r:id="rId6" imgW="473" imgH="473" progId="TCLayout.ActiveDocument.1">
                  <p:embed/>
                  <p:pic>
                    <p:nvPicPr>
                      <p:cNvPr id="7" name="Object 6" hidden="1">
                        <a:extLst>
                          <a:ext uri="{FF2B5EF4-FFF2-40B4-BE49-F238E27FC236}">
                            <a16:creationId xmlns:a16="http://schemas.microsoft.com/office/drawing/2014/main" id="{AD011295-69C8-45CF-BE7E-EC52C9F655C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5125A4D1-2290-43EF-8834-96FE9CBE8414}"/>
              </a:ext>
            </a:extLst>
          </p:cNvPr>
          <p:cNvSpPr/>
          <p:nvPr>
            <p:custDataLst>
              <p:tags r:id="rId3"/>
            </p:custDataLst>
          </p:nvPr>
        </p:nvSpPr>
        <p:spPr>
          <a:xfrm>
            <a:off x="0" y="0"/>
            <a:ext cx="158750" cy="158750"/>
          </a:xfrm>
          <a:prstGeom prst="rect">
            <a:avLst/>
          </a:prstGeom>
          <a:ln>
            <a:noFill/>
          </a:ln>
        </p:spPr>
        <p:style>
          <a:lnRef idx="0">
            <a:schemeClr val="accent1"/>
          </a:lnRef>
          <a:fillRef idx="1">
            <a:schemeClr val="accent1"/>
          </a:fillRef>
          <a:effectRef idx="0">
            <a:schemeClr val="dk1"/>
          </a:effectRef>
          <a:fontRef idx="minor">
            <a:schemeClr val="lt1"/>
          </a:fontRef>
        </p:style>
        <p:txBody>
          <a:bodyPr wrap="none" lIns="0" tIns="0" rIns="0" bIns="0" numCol="1" spcCol="0" rtlCol="0" anchor="ctr" anchorCtr="0">
            <a:noAutofit/>
          </a:bodyPr>
          <a:lstStyle/>
          <a:p>
            <a:pPr algn="ctr"/>
            <a:endParaRPr lang="en-US" sz="3200" dirty="0">
              <a:latin typeface="Georgia" panose="02040502050405020303" pitchFamily="18" charset="0"/>
              <a:ea typeface="+mj-ea"/>
              <a:cs typeface="+mj-cs"/>
              <a:sym typeface="Georgia" panose="02040502050405020303" pitchFamily="18" charset="0"/>
            </a:endParaRPr>
          </a:p>
        </p:txBody>
      </p:sp>
      <p:sp>
        <p:nvSpPr>
          <p:cNvPr id="2" name="Title 1"/>
          <p:cNvSpPr>
            <a:spLocks noGrp="1"/>
          </p:cNvSpPr>
          <p:nvPr>
            <p:ph type="title"/>
          </p:nvPr>
        </p:nvSpPr>
        <p:spPr>
          <a:xfrm>
            <a:off x="451773" y="355185"/>
            <a:ext cx="11306175" cy="575945"/>
          </a:xfrm>
        </p:spPr>
        <p:txBody>
          <a:bodyPr vert="horz">
            <a:normAutofit/>
          </a:bodyPr>
          <a:lstStyle/>
          <a:p>
            <a:pPr fontAlgn="t"/>
            <a:r>
              <a:rPr lang="en-US" sz="3200" dirty="0">
                <a:latin typeface="Calibri" panose="020F0502020204030204" pitchFamily="34" charset="0"/>
                <a:cs typeface="Calibri" panose="020F0502020204030204" pitchFamily="34" charset="0"/>
              </a:rPr>
              <a:t>SPVs process – Calendar</a:t>
            </a:r>
            <a:endParaRPr lang="ro-RO" sz="3200" dirty="0">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433DD100-7051-4280-AB19-33DA63D563F5}"/>
              </a:ext>
            </a:extLst>
          </p:cNvPr>
          <p:cNvCxnSpPr>
            <a:cxnSpLocks/>
          </p:cNvCxnSpPr>
          <p:nvPr/>
        </p:nvCxnSpPr>
        <p:spPr>
          <a:xfrm>
            <a:off x="434242" y="818410"/>
            <a:ext cx="1111239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4" name="Slide Number Placeholder 3">
            <a:extLst>
              <a:ext uri="{FF2B5EF4-FFF2-40B4-BE49-F238E27FC236}">
                <a16:creationId xmlns:a16="http://schemas.microsoft.com/office/drawing/2014/main" id="{DA3AB11F-8039-43DD-AE01-9FDAD1DCFB94}"/>
              </a:ext>
            </a:extLst>
          </p:cNvPr>
          <p:cNvSpPr>
            <a:spLocks noGrp="1"/>
          </p:cNvSpPr>
          <p:nvPr>
            <p:ph type="sldNum" sz="quarter" idx="11"/>
          </p:nvPr>
        </p:nvSpPr>
        <p:spPr/>
        <p:txBody>
          <a:bodyPr/>
          <a:lstStyle/>
          <a:p>
            <a:r>
              <a:rPr lang="en-US" dirty="0">
                <a:solidFill>
                  <a:schemeClr val="bg1"/>
                </a:solidFill>
              </a:rPr>
              <a:t>1</a:t>
            </a:r>
            <a:endParaRPr lang="ro-RO" dirty="0">
              <a:solidFill>
                <a:schemeClr val="bg1"/>
              </a:solidFill>
            </a:endParaRPr>
          </a:p>
        </p:txBody>
      </p:sp>
      <p:graphicFrame>
        <p:nvGraphicFramePr>
          <p:cNvPr id="6" name="Table 5">
            <a:extLst>
              <a:ext uri="{FF2B5EF4-FFF2-40B4-BE49-F238E27FC236}">
                <a16:creationId xmlns:a16="http://schemas.microsoft.com/office/drawing/2014/main" id="{0FEB368D-BD64-4B9B-B90D-C047081337C8}"/>
              </a:ext>
            </a:extLst>
          </p:cNvPr>
          <p:cNvGraphicFramePr>
            <a:graphicFrameLocks noGrp="1"/>
          </p:cNvGraphicFramePr>
          <p:nvPr>
            <p:extLst>
              <p:ext uri="{D42A27DB-BD31-4B8C-83A1-F6EECF244321}">
                <p14:modId xmlns:p14="http://schemas.microsoft.com/office/powerpoint/2010/main" val="533557953"/>
              </p:ext>
            </p:extLst>
          </p:nvPr>
        </p:nvGraphicFramePr>
        <p:xfrm>
          <a:off x="518391" y="1147482"/>
          <a:ext cx="11155219" cy="5054743"/>
        </p:xfrm>
        <a:graphic>
          <a:graphicData uri="http://schemas.openxmlformats.org/drawingml/2006/table">
            <a:tbl>
              <a:tblPr firstRow="1" firstCol="1" bandRow="1">
                <a:tableStyleId>{5DA37D80-6434-44D0-A028-1B22A696006F}</a:tableStyleId>
              </a:tblPr>
              <a:tblGrid>
                <a:gridCol w="7656942">
                  <a:extLst>
                    <a:ext uri="{9D8B030D-6E8A-4147-A177-3AD203B41FA5}">
                      <a16:colId xmlns:a16="http://schemas.microsoft.com/office/drawing/2014/main" val="615116694"/>
                    </a:ext>
                  </a:extLst>
                </a:gridCol>
                <a:gridCol w="3498277">
                  <a:extLst>
                    <a:ext uri="{9D8B030D-6E8A-4147-A177-3AD203B41FA5}">
                      <a16:colId xmlns:a16="http://schemas.microsoft.com/office/drawing/2014/main" val="3693262552"/>
                    </a:ext>
                  </a:extLst>
                </a:gridCol>
              </a:tblGrid>
              <a:tr h="345497">
                <a:tc>
                  <a:txBody>
                    <a:bodyPr/>
                    <a:lstStyle/>
                    <a:p>
                      <a:pPr marL="0" marR="0" lvl="0" algn="ctr">
                        <a:lnSpc>
                          <a:spcPts val="1470"/>
                        </a:lnSpc>
                        <a:spcBef>
                          <a:spcPts val="0"/>
                        </a:spcBef>
                        <a:spcAft>
                          <a:spcPts val="0"/>
                        </a:spcAft>
                      </a:pPr>
                      <a:r>
                        <a:rPr lang="ro-RO" sz="1400" b="0">
                          <a:effectLst/>
                        </a:rPr>
                        <a:t>Stage</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0" marR="0" lvl="0" algn="ctr">
                        <a:lnSpc>
                          <a:spcPts val="1470"/>
                        </a:lnSpc>
                        <a:spcBef>
                          <a:spcPts val="0"/>
                        </a:spcBef>
                        <a:spcAft>
                          <a:spcPts val="0"/>
                        </a:spcAft>
                      </a:pPr>
                      <a:r>
                        <a:rPr lang="ro-RO" sz="1400" b="0">
                          <a:effectLst/>
                        </a:rPr>
                        <a:t>Deadline</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2622159111"/>
                  </a:ext>
                </a:extLst>
              </a:tr>
              <a:tr h="265710">
                <a:tc>
                  <a:txBody>
                    <a:bodyPr/>
                    <a:lstStyle/>
                    <a:p>
                      <a:pPr marL="342900" marR="0" lvl="0" indent="-342900" algn="just">
                        <a:lnSpc>
                          <a:spcPts val="1470"/>
                        </a:lnSpc>
                        <a:spcBef>
                          <a:spcPts val="0"/>
                        </a:spcBef>
                        <a:spcAft>
                          <a:spcPts val="0"/>
                        </a:spcAft>
                        <a:buFont typeface="+mj-lt"/>
                        <a:buAutoNum type="arabicPeriod"/>
                      </a:pPr>
                      <a:r>
                        <a:rPr lang="ro-RO" sz="1400" b="0">
                          <a:effectLst/>
                        </a:rPr>
                        <a:t>Preparation of the initial draft of the Shareholders' Agreement</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December 2021</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1564052651"/>
                  </a:ext>
                </a:extLst>
              </a:tr>
              <a:tr h="552649">
                <a:tc>
                  <a:txBody>
                    <a:bodyPr/>
                    <a:lstStyle/>
                    <a:p>
                      <a:pPr marL="0" marR="0" lvl="0" indent="0" algn="just">
                        <a:lnSpc>
                          <a:spcPts val="1470"/>
                        </a:lnSpc>
                        <a:spcBef>
                          <a:spcPts val="0"/>
                        </a:spcBef>
                        <a:spcAft>
                          <a:spcPts val="0"/>
                        </a:spcAft>
                        <a:buFont typeface="+mj-lt"/>
                        <a:buNone/>
                      </a:pPr>
                      <a:r>
                        <a:rPr lang="en-US" sz="1400" b="0" dirty="0">
                          <a:effectLst/>
                        </a:rPr>
                        <a:t>2. </a:t>
                      </a:r>
                      <a:r>
                        <a:rPr lang="ro-RO" sz="1400" b="0" dirty="0">
                          <a:effectLst/>
                        </a:rPr>
                        <a:t>Negotiating the transaction documents with the selected investors and discussing their final form</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January 14, 2022 - February 25,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269333504"/>
                  </a:ext>
                </a:extLst>
              </a:tr>
              <a:tr h="234363">
                <a:tc>
                  <a:txBody>
                    <a:bodyPr/>
                    <a:lstStyle/>
                    <a:p>
                      <a:pPr marL="0" marR="0" lvl="0" indent="0" algn="just">
                        <a:lnSpc>
                          <a:spcPts val="1470"/>
                        </a:lnSpc>
                        <a:spcBef>
                          <a:spcPts val="0"/>
                        </a:spcBef>
                        <a:spcAft>
                          <a:spcPts val="0"/>
                        </a:spcAft>
                        <a:buFont typeface="+mj-lt"/>
                        <a:buNone/>
                      </a:pPr>
                      <a:r>
                        <a:rPr lang="en-US" sz="1400" b="0" dirty="0">
                          <a:effectLst/>
                        </a:rPr>
                        <a:t>3. </a:t>
                      </a:r>
                      <a:r>
                        <a:rPr lang="ro-RO" sz="1400" b="0" dirty="0">
                          <a:effectLst/>
                        </a:rPr>
                        <a:t>CSAT Transaction Presentation Pre-notification</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February 10,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1451758612"/>
                  </a:ext>
                </a:extLst>
              </a:tr>
              <a:tr h="264246">
                <a:tc>
                  <a:txBody>
                    <a:bodyPr/>
                    <a:lstStyle/>
                    <a:p>
                      <a:pPr marL="0" marR="0" lvl="0" indent="0" algn="just">
                        <a:lnSpc>
                          <a:spcPts val="1470"/>
                        </a:lnSpc>
                        <a:spcBef>
                          <a:spcPts val="0"/>
                        </a:spcBef>
                        <a:spcAft>
                          <a:spcPts val="0"/>
                        </a:spcAft>
                        <a:buFont typeface="+mj-lt"/>
                        <a:buNone/>
                      </a:pPr>
                      <a:r>
                        <a:rPr lang="en-US" sz="1400" b="0" dirty="0">
                          <a:effectLst/>
                        </a:rPr>
                        <a:t>4. </a:t>
                      </a:r>
                      <a:r>
                        <a:rPr lang="ro-RO" sz="1400" b="0" dirty="0">
                          <a:effectLst/>
                        </a:rPr>
                        <a:t>Final (revised) form of Transaction Documents</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February 28,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2623780939"/>
                  </a:ext>
                </a:extLst>
              </a:tr>
              <a:tr h="468727">
                <a:tc>
                  <a:txBody>
                    <a:bodyPr/>
                    <a:lstStyle/>
                    <a:p>
                      <a:pPr marL="0" marR="0" lvl="0" indent="0" algn="just">
                        <a:lnSpc>
                          <a:spcPts val="1470"/>
                        </a:lnSpc>
                        <a:spcBef>
                          <a:spcPts val="0"/>
                        </a:spcBef>
                        <a:spcAft>
                          <a:spcPts val="0"/>
                        </a:spcAft>
                        <a:buFont typeface="+mj-lt"/>
                        <a:buNone/>
                      </a:pPr>
                      <a:r>
                        <a:rPr lang="en-US" sz="1400" b="0" dirty="0">
                          <a:effectLst/>
                        </a:rPr>
                        <a:t>5.  </a:t>
                      </a:r>
                      <a:r>
                        <a:rPr lang="ro-RO" sz="1400" b="0" dirty="0">
                          <a:effectLst/>
                        </a:rPr>
                        <a:t>Approval of Transaction Documents by the Management and CS CEO</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March 1, 2022- EB approval</a:t>
                      </a:r>
                      <a:endParaRPr lang="en-US" sz="1400" b="0">
                        <a:effectLst/>
                      </a:endParaRPr>
                    </a:p>
                    <a:p>
                      <a:pPr marL="39370" marR="0" lvl="0" algn="just">
                        <a:lnSpc>
                          <a:spcPts val="1470"/>
                        </a:lnSpc>
                        <a:spcBef>
                          <a:spcPts val="0"/>
                        </a:spcBef>
                        <a:spcAft>
                          <a:spcPts val="0"/>
                        </a:spcAft>
                      </a:pPr>
                      <a:r>
                        <a:rPr lang="ro-RO" sz="1400" b="0">
                          <a:effectLst/>
                        </a:rPr>
                        <a:t>March 4, 2022- SB approval</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312304389"/>
                  </a:ext>
                </a:extLst>
              </a:tr>
              <a:tr h="473595">
                <a:tc>
                  <a:txBody>
                    <a:bodyPr/>
                    <a:lstStyle/>
                    <a:p>
                      <a:pPr marL="0" marR="0" lvl="0" indent="0" algn="just">
                        <a:lnSpc>
                          <a:spcPts val="1470"/>
                        </a:lnSpc>
                        <a:spcBef>
                          <a:spcPts val="0"/>
                        </a:spcBef>
                        <a:spcAft>
                          <a:spcPts val="0"/>
                        </a:spcAft>
                        <a:buFont typeface="+mj-lt"/>
                        <a:buNone/>
                      </a:pPr>
                      <a:r>
                        <a:rPr lang="en-US" sz="1400" b="0" dirty="0">
                          <a:effectLst/>
                        </a:rPr>
                        <a:t>6. </a:t>
                      </a:r>
                      <a:r>
                        <a:rPr lang="ro-RO" sz="1400" b="0" dirty="0">
                          <a:effectLst/>
                        </a:rPr>
                        <a:t>CEO: Approval of the EGMS of the final documents of the Transaction and granting the mandate for their signing</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April 7,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57740407"/>
                  </a:ext>
                </a:extLst>
              </a:tr>
              <a:tr h="526298">
                <a:tc>
                  <a:txBody>
                    <a:bodyPr/>
                    <a:lstStyle/>
                    <a:p>
                      <a:pPr marL="0" marR="0" lvl="0" indent="0" algn="just">
                        <a:lnSpc>
                          <a:spcPts val="1470"/>
                        </a:lnSpc>
                        <a:spcBef>
                          <a:spcPts val="0"/>
                        </a:spcBef>
                        <a:spcAft>
                          <a:spcPts val="0"/>
                        </a:spcAft>
                        <a:buFont typeface="+mj-lt"/>
                        <a:buNone/>
                      </a:pPr>
                      <a:r>
                        <a:rPr lang="en-US" sz="1400" b="0" dirty="0">
                          <a:effectLst/>
                        </a:rPr>
                        <a:t>7. </a:t>
                      </a:r>
                      <a:r>
                        <a:rPr lang="ro-RO" sz="1400" b="0" dirty="0">
                          <a:effectLst/>
                        </a:rPr>
                        <a:t>Investor: Approval of the GMS of the final documents of the Transaction and granting the mandate for their signing</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April 7,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3078272509"/>
                  </a:ext>
                </a:extLst>
              </a:tr>
              <a:tr h="510926">
                <a:tc>
                  <a:txBody>
                    <a:bodyPr/>
                    <a:lstStyle/>
                    <a:p>
                      <a:pPr marL="0" marR="0" lvl="0" indent="0" algn="just">
                        <a:lnSpc>
                          <a:spcPts val="1470"/>
                        </a:lnSpc>
                        <a:spcBef>
                          <a:spcPts val="0"/>
                        </a:spcBef>
                        <a:spcAft>
                          <a:spcPts val="0"/>
                        </a:spcAft>
                        <a:buFont typeface="+mj-lt"/>
                        <a:buNone/>
                      </a:pPr>
                      <a:r>
                        <a:rPr lang="en-US" sz="1400" b="0" dirty="0">
                          <a:effectLst/>
                        </a:rPr>
                        <a:t>8. </a:t>
                      </a:r>
                      <a:r>
                        <a:rPr lang="ro-RO" sz="1400" b="0" dirty="0">
                          <a:effectLst/>
                        </a:rPr>
                        <a:t>Signing of the transaction documents by the representatives of CE Oltenia and Investitor</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April 8,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4217670702"/>
                  </a:ext>
                </a:extLst>
              </a:tr>
              <a:tr h="486039">
                <a:tc>
                  <a:txBody>
                    <a:bodyPr/>
                    <a:lstStyle/>
                    <a:p>
                      <a:pPr marL="0" marR="0" lvl="0" indent="0" algn="just">
                        <a:lnSpc>
                          <a:spcPts val="1470"/>
                        </a:lnSpc>
                        <a:spcBef>
                          <a:spcPts val="0"/>
                        </a:spcBef>
                        <a:spcAft>
                          <a:spcPts val="0"/>
                        </a:spcAft>
                        <a:buFont typeface="+mj-lt"/>
                        <a:buNone/>
                      </a:pPr>
                      <a:r>
                        <a:rPr lang="en-US" sz="1400" b="0" dirty="0">
                          <a:effectLst/>
                        </a:rPr>
                        <a:t>9. </a:t>
                      </a:r>
                      <a:r>
                        <a:rPr lang="ro-RO" sz="1400" b="0" dirty="0">
                          <a:effectLst/>
                        </a:rPr>
                        <a:t>Notification of the Competition Council in order to obtain a non-objection decision on the concentration</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April 8,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3951402783"/>
                  </a:ext>
                </a:extLst>
              </a:tr>
              <a:tr h="295722">
                <a:tc>
                  <a:txBody>
                    <a:bodyPr/>
                    <a:lstStyle/>
                    <a:p>
                      <a:pPr marL="0" marR="0" lvl="0" indent="0" algn="just">
                        <a:lnSpc>
                          <a:spcPts val="1470"/>
                        </a:lnSpc>
                        <a:spcBef>
                          <a:spcPts val="0"/>
                        </a:spcBef>
                        <a:spcAft>
                          <a:spcPts val="0"/>
                        </a:spcAft>
                        <a:buFont typeface="+mj-lt"/>
                        <a:buNone/>
                      </a:pPr>
                      <a:r>
                        <a:rPr lang="en-US" sz="1400" b="0" dirty="0">
                          <a:effectLst/>
                        </a:rPr>
                        <a:t>10. </a:t>
                      </a:r>
                      <a:r>
                        <a:rPr lang="ro-RO" sz="1400" b="0" dirty="0">
                          <a:effectLst/>
                        </a:rPr>
                        <a:t>Obtaining the non-objection decision on the concentration</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June 8,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1283559919"/>
                  </a:ext>
                </a:extLst>
              </a:tr>
              <a:tr h="308898">
                <a:tc>
                  <a:txBody>
                    <a:bodyPr/>
                    <a:lstStyle/>
                    <a:p>
                      <a:pPr marL="0" marR="0" lvl="0" indent="0" algn="just">
                        <a:lnSpc>
                          <a:spcPts val="1470"/>
                        </a:lnSpc>
                        <a:spcBef>
                          <a:spcPts val="0"/>
                        </a:spcBef>
                        <a:spcAft>
                          <a:spcPts val="0"/>
                        </a:spcAft>
                        <a:buFont typeface="+mj-lt"/>
                        <a:buNone/>
                      </a:pPr>
                      <a:r>
                        <a:rPr lang="en-US" sz="1400" b="0" dirty="0">
                          <a:effectLst/>
                        </a:rPr>
                        <a:t>11. </a:t>
                      </a:r>
                      <a:r>
                        <a:rPr lang="ro-RO" sz="1400" b="0" dirty="0">
                          <a:effectLst/>
                        </a:rPr>
                        <a:t>Completion of the transaction</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a:effectLst/>
                        </a:rPr>
                        <a:t>June 9, 2022</a:t>
                      </a:r>
                      <a:endParaRPr lang="en-US" sz="1400" b="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1721673027"/>
                  </a:ext>
                </a:extLst>
              </a:tr>
              <a:tr h="322073">
                <a:tc>
                  <a:txBody>
                    <a:bodyPr/>
                    <a:lstStyle/>
                    <a:p>
                      <a:pPr marL="0" marR="0" lvl="0" indent="0" algn="just">
                        <a:lnSpc>
                          <a:spcPts val="1470"/>
                        </a:lnSpc>
                        <a:spcBef>
                          <a:spcPts val="0"/>
                        </a:spcBef>
                        <a:spcAft>
                          <a:spcPts val="0"/>
                        </a:spcAft>
                        <a:buFont typeface="+mj-lt"/>
                        <a:buNone/>
                      </a:pPr>
                      <a:r>
                        <a:rPr lang="en-US" sz="1400" b="0" dirty="0">
                          <a:effectLst/>
                        </a:rPr>
                        <a:t>12. </a:t>
                      </a:r>
                      <a:r>
                        <a:rPr lang="ro-RO" sz="1400" b="0" dirty="0">
                          <a:effectLst/>
                        </a:rPr>
                        <a:t>Registration of SPVs at the competent Trade Register Office</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tc>
                  <a:txBody>
                    <a:bodyPr/>
                    <a:lstStyle/>
                    <a:p>
                      <a:pPr marL="39370" marR="0" lvl="0" algn="just">
                        <a:lnSpc>
                          <a:spcPts val="1470"/>
                        </a:lnSpc>
                        <a:spcBef>
                          <a:spcPts val="0"/>
                        </a:spcBef>
                        <a:spcAft>
                          <a:spcPts val="0"/>
                        </a:spcAft>
                      </a:pPr>
                      <a:r>
                        <a:rPr lang="ro-RO" sz="1400" b="0" dirty="0">
                          <a:effectLst/>
                        </a:rPr>
                        <a:t>June 24, 2022</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4259" marR="64259" marT="0" marB="0" anchor="ctr"/>
                </a:tc>
                <a:extLst>
                  <a:ext uri="{0D108BD9-81ED-4DB2-BD59-A6C34878D82A}">
                    <a16:rowId xmlns:a16="http://schemas.microsoft.com/office/drawing/2014/main" val="3968337630"/>
                  </a:ext>
                </a:extLst>
              </a:tr>
            </a:tbl>
          </a:graphicData>
        </a:graphic>
      </p:graphicFrame>
    </p:spTree>
    <p:extLst>
      <p:ext uri="{BB962C8B-B14F-4D97-AF65-F5344CB8AC3E}">
        <p14:creationId xmlns:p14="http://schemas.microsoft.com/office/powerpoint/2010/main" val="4034281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FA682D93-5411-48B2-B468-86502D2EFEF0}"/>
              </a:ext>
            </a:extLst>
          </p:cNvPr>
          <p:cNvGraphicFramePr>
            <a:graphicFrameLocks noGrp="1"/>
          </p:cNvGraphicFramePr>
          <p:nvPr>
            <p:extLst>
              <p:ext uri="{D42A27DB-BD31-4B8C-83A1-F6EECF244321}">
                <p14:modId xmlns:p14="http://schemas.microsoft.com/office/powerpoint/2010/main" val="3452990061"/>
              </p:ext>
            </p:extLst>
          </p:nvPr>
        </p:nvGraphicFramePr>
        <p:xfrm>
          <a:off x="737223" y="1492763"/>
          <a:ext cx="10501815" cy="4355681"/>
        </p:xfrm>
        <a:graphic>
          <a:graphicData uri="http://schemas.openxmlformats.org/drawingml/2006/table">
            <a:tbl>
              <a:tblPr>
                <a:tableStyleId>{5DA37D80-6434-44D0-A028-1B22A696006F}</a:tableStyleId>
              </a:tblPr>
              <a:tblGrid>
                <a:gridCol w="715044">
                  <a:extLst>
                    <a:ext uri="{9D8B030D-6E8A-4147-A177-3AD203B41FA5}">
                      <a16:colId xmlns:a16="http://schemas.microsoft.com/office/drawing/2014/main" val="3945511954"/>
                    </a:ext>
                  </a:extLst>
                </a:gridCol>
                <a:gridCol w="3450863">
                  <a:extLst>
                    <a:ext uri="{9D8B030D-6E8A-4147-A177-3AD203B41FA5}">
                      <a16:colId xmlns:a16="http://schemas.microsoft.com/office/drawing/2014/main" val="2242454290"/>
                    </a:ext>
                  </a:extLst>
                </a:gridCol>
                <a:gridCol w="590689">
                  <a:extLst>
                    <a:ext uri="{9D8B030D-6E8A-4147-A177-3AD203B41FA5}">
                      <a16:colId xmlns:a16="http://schemas.microsoft.com/office/drawing/2014/main" val="1700510598"/>
                    </a:ext>
                  </a:extLst>
                </a:gridCol>
                <a:gridCol w="475660">
                  <a:extLst>
                    <a:ext uri="{9D8B030D-6E8A-4147-A177-3AD203B41FA5}">
                      <a16:colId xmlns:a16="http://schemas.microsoft.com/office/drawing/2014/main" val="1935979644"/>
                    </a:ext>
                  </a:extLst>
                </a:gridCol>
                <a:gridCol w="466333">
                  <a:extLst>
                    <a:ext uri="{9D8B030D-6E8A-4147-A177-3AD203B41FA5}">
                      <a16:colId xmlns:a16="http://schemas.microsoft.com/office/drawing/2014/main" val="3981119070"/>
                    </a:ext>
                  </a:extLst>
                </a:gridCol>
                <a:gridCol w="494312">
                  <a:extLst>
                    <a:ext uri="{9D8B030D-6E8A-4147-A177-3AD203B41FA5}">
                      <a16:colId xmlns:a16="http://schemas.microsoft.com/office/drawing/2014/main" val="3059938929"/>
                    </a:ext>
                  </a:extLst>
                </a:gridCol>
                <a:gridCol w="494312">
                  <a:extLst>
                    <a:ext uri="{9D8B030D-6E8A-4147-A177-3AD203B41FA5}">
                      <a16:colId xmlns:a16="http://schemas.microsoft.com/office/drawing/2014/main" val="2423409789"/>
                    </a:ext>
                  </a:extLst>
                </a:gridCol>
                <a:gridCol w="429026">
                  <a:extLst>
                    <a:ext uri="{9D8B030D-6E8A-4147-A177-3AD203B41FA5}">
                      <a16:colId xmlns:a16="http://schemas.microsoft.com/office/drawing/2014/main" val="3066131676"/>
                    </a:ext>
                  </a:extLst>
                </a:gridCol>
                <a:gridCol w="429026">
                  <a:extLst>
                    <a:ext uri="{9D8B030D-6E8A-4147-A177-3AD203B41FA5}">
                      <a16:colId xmlns:a16="http://schemas.microsoft.com/office/drawing/2014/main" val="3444806931"/>
                    </a:ext>
                  </a:extLst>
                </a:gridCol>
                <a:gridCol w="410373">
                  <a:extLst>
                    <a:ext uri="{9D8B030D-6E8A-4147-A177-3AD203B41FA5}">
                      <a16:colId xmlns:a16="http://schemas.microsoft.com/office/drawing/2014/main" val="2791583889"/>
                    </a:ext>
                  </a:extLst>
                </a:gridCol>
                <a:gridCol w="410373">
                  <a:extLst>
                    <a:ext uri="{9D8B030D-6E8A-4147-A177-3AD203B41FA5}">
                      <a16:colId xmlns:a16="http://schemas.microsoft.com/office/drawing/2014/main" val="2444033997"/>
                    </a:ext>
                  </a:extLst>
                </a:gridCol>
                <a:gridCol w="382393">
                  <a:extLst>
                    <a:ext uri="{9D8B030D-6E8A-4147-A177-3AD203B41FA5}">
                      <a16:colId xmlns:a16="http://schemas.microsoft.com/office/drawing/2014/main" val="2875250148"/>
                    </a:ext>
                  </a:extLst>
                </a:gridCol>
                <a:gridCol w="410373">
                  <a:extLst>
                    <a:ext uri="{9D8B030D-6E8A-4147-A177-3AD203B41FA5}">
                      <a16:colId xmlns:a16="http://schemas.microsoft.com/office/drawing/2014/main" val="3731246720"/>
                    </a:ext>
                  </a:extLst>
                </a:gridCol>
                <a:gridCol w="438353">
                  <a:extLst>
                    <a:ext uri="{9D8B030D-6E8A-4147-A177-3AD203B41FA5}">
                      <a16:colId xmlns:a16="http://schemas.microsoft.com/office/drawing/2014/main" val="453584014"/>
                    </a:ext>
                  </a:extLst>
                </a:gridCol>
                <a:gridCol w="401046">
                  <a:extLst>
                    <a:ext uri="{9D8B030D-6E8A-4147-A177-3AD203B41FA5}">
                      <a16:colId xmlns:a16="http://schemas.microsoft.com/office/drawing/2014/main" val="2999783640"/>
                    </a:ext>
                  </a:extLst>
                </a:gridCol>
                <a:gridCol w="503639">
                  <a:extLst>
                    <a:ext uri="{9D8B030D-6E8A-4147-A177-3AD203B41FA5}">
                      <a16:colId xmlns:a16="http://schemas.microsoft.com/office/drawing/2014/main" val="552911255"/>
                    </a:ext>
                  </a:extLst>
                </a:gridCol>
              </a:tblGrid>
              <a:tr h="266607">
                <a:tc rowSpan="2">
                  <a:txBody>
                    <a:bodyPr/>
                    <a:lstStyle/>
                    <a:p>
                      <a:pPr algn="ctr" fontAlgn="ctr"/>
                      <a:r>
                        <a:rPr lang="en-US" sz="1400" u="none" strike="noStrike" dirty="0">
                          <a:effectLst/>
                          <a:latin typeface="Arial" panose="020B0604020202020204" pitchFamily="34" charset="0"/>
                          <a:cs typeface="Arial" panose="020B0604020202020204" pitchFamily="34" charset="0"/>
                        </a:rPr>
                        <a:t>Index</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rowSpan="2">
                  <a:txBody>
                    <a:bodyPr/>
                    <a:lstStyle/>
                    <a:p>
                      <a:pPr algn="ctr" fontAlgn="ctr"/>
                      <a:r>
                        <a:rPr lang="en-US" sz="1400" b="1" u="none" strike="noStrike">
                          <a:effectLst/>
                        </a:rPr>
                        <a:t>Milestone</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gridSpan="3">
                  <a:txBody>
                    <a:bodyPr/>
                    <a:lstStyle/>
                    <a:p>
                      <a:pPr algn="ctr" fontAlgn="ctr"/>
                      <a:r>
                        <a:rPr lang="en-US" sz="1400" b="1" u="none" strike="noStrike">
                          <a:effectLst/>
                        </a:rPr>
                        <a:t>2021</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hMerge="1">
                  <a:txBody>
                    <a:bodyPr/>
                    <a:lstStyle/>
                    <a:p>
                      <a:endParaRPr lang="en-US"/>
                    </a:p>
                  </a:txBody>
                  <a:tcPr/>
                </a:tc>
                <a:tc hMerge="1">
                  <a:txBody>
                    <a:bodyPr/>
                    <a:lstStyle/>
                    <a:p>
                      <a:endParaRPr lang="en-US"/>
                    </a:p>
                  </a:txBody>
                  <a:tcPr/>
                </a:tc>
                <a:tc gridSpan="11">
                  <a:txBody>
                    <a:bodyPr/>
                    <a:lstStyle/>
                    <a:p>
                      <a:pPr algn="ctr" fontAlgn="ctr"/>
                      <a:r>
                        <a:rPr lang="en-US" sz="1400" b="1" u="none" strike="noStrike">
                          <a:effectLst/>
                        </a:rPr>
                        <a:t>2022</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7104930"/>
                  </a:ext>
                </a:extLst>
              </a:tr>
              <a:tr h="266607">
                <a:tc vMerge="1">
                  <a:txBody>
                    <a:bodyPr/>
                    <a:lstStyle/>
                    <a:p>
                      <a:endParaRPr lang="en-US"/>
                    </a:p>
                  </a:txBody>
                  <a:tcPr/>
                </a:tc>
                <a:tc vMerge="1">
                  <a:txBody>
                    <a:bodyPr/>
                    <a:lstStyle/>
                    <a:p>
                      <a:endParaRPr lang="en-US"/>
                    </a:p>
                  </a:txBody>
                  <a:tcPr/>
                </a:tc>
                <a:tc>
                  <a:txBody>
                    <a:bodyPr/>
                    <a:lstStyle/>
                    <a:p>
                      <a:pPr algn="ctr" fontAlgn="b"/>
                      <a:r>
                        <a:rPr lang="en-US" sz="1400" b="1" u="none" strike="noStrike">
                          <a:effectLst/>
                        </a:rPr>
                        <a:t>Oct</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US" sz="1400" b="1" u="none" strike="noStrike">
                          <a:effectLst/>
                        </a:rPr>
                        <a:t>Nov</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ctr"/>
                      <a:r>
                        <a:rPr lang="en-US" sz="1400" b="1" u="none" strike="noStrike">
                          <a:effectLst/>
                        </a:rPr>
                        <a:t>Dec</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Ian</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Feb</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Mar</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Apr</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May</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Jun</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Jul</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Aug</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Sept</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Oct</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Nov</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229478410"/>
                  </a:ext>
                </a:extLst>
              </a:tr>
              <a:tr h="347144">
                <a:tc>
                  <a:txBody>
                    <a:bodyPr/>
                    <a:lstStyle/>
                    <a:p>
                      <a:pPr algn="ctr" fontAlgn="ctr"/>
                      <a:r>
                        <a:rPr lang="en-US" sz="1400" u="none" strike="noStrike" dirty="0">
                          <a:effectLst/>
                          <a:latin typeface="Arial" panose="020B0604020202020204" pitchFamily="34" charset="0"/>
                          <a:cs typeface="Arial" panose="020B0604020202020204" pitchFamily="34" charset="0"/>
                        </a:rPr>
                        <a:t>1</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Mandating BERD</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782646580"/>
                  </a:ext>
                </a:extLst>
              </a:tr>
              <a:tr h="319373">
                <a:tc>
                  <a:txBody>
                    <a:bodyPr/>
                    <a:lstStyle/>
                    <a:p>
                      <a:pPr algn="ctr" fontAlgn="ctr"/>
                      <a:r>
                        <a:rPr lang="en-US" sz="1400" u="none" strike="noStrike" dirty="0">
                          <a:effectLst/>
                          <a:latin typeface="Arial" panose="020B0604020202020204" pitchFamily="34" charset="0"/>
                          <a:cs typeface="Arial" panose="020B0604020202020204" pitchFamily="34" charset="0"/>
                        </a:rPr>
                        <a:t>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dirty="0">
                          <a:effectLst/>
                        </a:rPr>
                        <a:t>Due diligence procedure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527124755"/>
                  </a:ext>
                </a:extLst>
              </a:tr>
              <a:tr h="291601">
                <a:tc>
                  <a:txBody>
                    <a:bodyPr/>
                    <a:lstStyle/>
                    <a:p>
                      <a:pPr algn="ctr" fontAlgn="ctr"/>
                      <a:r>
                        <a:rPr lang="en-US" sz="1400" u="none" strike="noStrike" dirty="0">
                          <a:effectLst/>
                          <a:latin typeface="Arial" panose="020B0604020202020204" pitchFamily="34" charset="0"/>
                          <a:cs typeface="Arial" panose="020B0604020202020204" pitchFamily="34" charset="0"/>
                        </a:rPr>
                        <a:t>3</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dirty="0">
                          <a:effectLst/>
                        </a:rPr>
                        <a:t>Heads of Terms</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985946999"/>
                  </a:ext>
                </a:extLst>
              </a:tr>
              <a:tr h="319373">
                <a:tc>
                  <a:txBody>
                    <a:bodyPr/>
                    <a:lstStyle/>
                    <a:p>
                      <a:pPr algn="ctr" fontAlgn="ctr"/>
                      <a:r>
                        <a:rPr lang="en-US" sz="1400" u="none" strike="noStrike" dirty="0">
                          <a:effectLst/>
                          <a:latin typeface="Arial" panose="020B0604020202020204" pitchFamily="34" charset="0"/>
                          <a:cs typeface="Arial" panose="020B0604020202020204" pitchFamily="34" charset="0"/>
                        </a:rPr>
                        <a:t>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List of banks</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720659517"/>
                  </a:ext>
                </a:extLst>
              </a:tr>
              <a:tr h="319373">
                <a:tc>
                  <a:txBody>
                    <a:bodyPr/>
                    <a:lstStyle/>
                    <a:p>
                      <a:pPr algn="ctr" fontAlgn="ctr"/>
                      <a:r>
                        <a:rPr lang="en-US" sz="1400" u="none" strike="noStrike" dirty="0">
                          <a:effectLst/>
                          <a:latin typeface="Arial" panose="020B0604020202020204" pitchFamily="34" charset="0"/>
                          <a:cs typeface="Arial" panose="020B0604020202020204" pitchFamily="34" charset="0"/>
                        </a:rPr>
                        <a:t>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Approval of the Restructuring Plan</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779684559"/>
                  </a:ext>
                </a:extLst>
              </a:tr>
              <a:tr h="347144">
                <a:tc>
                  <a:txBody>
                    <a:bodyPr/>
                    <a:lstStyle/>
                    <a:p>
                      <a:pPr algn="ctr" fontAlgn="ctr"/>
                      <a:r>
                        <a:rPr lang="en-US" sz="1400" u="none" strike="noStrike" dirty="0">
                          <a:effectLst/>
                          <a:latin typeface="Arial" panose="020B0604020202020204" pitchFamily="34" charset="0"/>
                          <a:cs typeface="Arial" panose="020B0604020202020204" pitchFamily="34" charset="0"/>
                        </a:rPr>
                        <a:t>6</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Approval of the Modernisation Fund</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297748848"/>
                  </a:ext>
                </a:extLst>
              </a:tr>
              <a:tr h="388801">
                <a:tc>
                  <a:txBody>
                    <a:bodyPr/>
                    <a:lstStyle/>
                    <a:p>
                      <a:pPr algn="ctr" fontAlgn="ctr"/>
                      <a:r>
                        <a:rPr lang="en-US" sz="1400" u="none" strike="noStrike" dirty="0">
                          <a:effectLst/>
                          <a:latin typeface="Arial" panose="020B0604020202020204" pitchFamily="34" charset="0"/>
                          <a:cs typeface="Arial" panose="020B0604020202020204" pitchFamily="34" charset="0"/>
                        </a:rPr>
                        <a:t>8</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Revalidation of banks appetite</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545872703"/>
                  </a:ext>
                </a:extLst>
              </a:tr>
              <a:tr h="333258">
                <a:tc>
                  <a:txBody>
                    <a:bodyPr/>
                    <a:lstStyle/>
                    <a:p>
                      <a:pPr algn="ctr" fontAlgn="ctr"/>
                      <a:r>
                        <a:rPr lang="en-US" sz="1400" u="none" strike="noStrike" dirty="0">
                          <a:effectLst/>
                          <a:latin typeface="Arial" panose="020B0604020202020204" pitchFamily="34" charset="0"/>
                          <a:cs typeface="Arial" panose="020B0604020202020204" pitchFamily="34" charset="0"/>
                        </a:rPr>
                        <a:t>10</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b"/>
                      <a:r>
                        <a:rPr lang="en-US" sz="1400" b="1" u="none" strike="noStrike">
                          <a:effectLst/>
                        </a:rPr>
                        <a:t>Binding Terms sheet</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175285807"/>
                  </a:ext>
                </a:extLst>
              </a:tr>
              <a:tr h="374916">
                <a:tc>
                  <a:txBody>
                    <a:bodyPr/>
                    <a:lstStyle/>
                    <a:p>
                      <a:pPr algn="ctr" fontAlgn="ctr"/>
                      <a:r>
                        <a:rPr lang="en-US" sz="1400" u="none" strike="noStrike" dirty="0">
                          <a:effectLst/>
                          <a:latin typeface="Arial" panose="020B0604020202020204" pitchFamily="34" charset="0"/>
                          <a:cs typeface="Arial" panose="020B0604020202020204" pitchFamily="34" charset="0"/>
                        </a:rPr>
                        <a:t>12</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b"/>
                      <a:r>
                        <a:rPr lang="en-US" sz="1400" b="1" u="none" strike="noStrike">
                          <a:effectLst/>
                        </a:rPr>
                        <a:t>Internal approvals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638371615"/>
                  </a:ext>
                </a:extLst>
              </a:tr>
              <a:tr h="347144">
                <a:tc>
                  <a:txBody>
                    <a:bodyPr/>
                    <a:lstStyle/>
                    <a:p>
                      <a:pPr algn="ctr" fontAlgn="ctr"/>
                      <a:r>
                        <a:rPr lang="en-US" sz="1400" u="none" strike="noStrike" dirty="0">
                          <a:effectLst/>
                          <a:latin typeface="Arial" panose="020B0604020202020204" pitchFamily="34" charset="0"/>
                          <a:cs typeface="Arial" panose="020B0604020202020204" pitchFamily="34" charset="0"/>
                        </a:rPr>
                        <a:t>14</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b"/>
                      <a:r>
                        <a:rPr lang="en-US" sz="1400" b="1" u="none" strike="noStrike">
                          <a:effectLst/>
                        </a:rPr>
                        <a:t>Loan Agreement</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a:effectLst/>
                        </a:rPr>
                        <a:t> </a:t>
                      </a:r>
                      <a:endParaRPr lang="en-US"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504123499"/>
                  </a:ext>
                </a:extLst>
              </a:tr>
              <a:tr h="388801">
                <a:tc>
                  <a:txBody>
                    <a:bodyPr/>
                    <a:lstStyle/>
                    <a:p>
                      <a:pPr algn="ctr" fontAlgn="ctr"/>
                      <a:r>
                        <a:rPr lang="en-US" sz="1400" u="none" strike="noStrike" dirty="0">
                          <a:effectLst/>
                          <a:latin typeface="Arial" panose="020B0604020202020204" pitchFamily="34" charset="0"/>
                          <a:cs typeface="Arial" panose="020B0604020202020204" pitchFamily="34" charset="0"/>
                        </a:rPr>
                        <a:t>15</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b"/>
                      <a:r>
                        <a:rPr lang="en-US" sz="1400" b="1" u="none" strike="noStrike" dirty="0">
                          <a:effectLst/>
                        </a:rPr>
                        <a:t>Approval of Credit Contracts, guarantees, </a:t>
                      </a:r>
                      <a:r>
                        <a:rPr lang="en-US" sz="1400" b="1" u="none" strike="noStrike" dirty="0" err="1">
                          <a:effectLst/>
                        </a:rPr>
                        <a:t>etc</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en-US" sz="1400" b="1" u="none" strike="noStrike" dirty="0">
                          <a:effectLst/>
                        </a:rPr>
                        <a:t> </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818066622"/>
                  </a:ext>
                </a:extLst>
              </a:tr>
            </a:tbl>
          </a:graphicData>
        </a:graphic>
      </p:graphicFrame>
      <p:sp>
        <p:nvSpPr>
          <p:cNvPr id="2" name="Title 1"/>
          <p:cNvSpPr>
            <a:spLocks noGrp="1"/>
          </p:cNvSpPr>
          <p:nvPr>
            <p:ph type="ctrTitle"/>
          </p:nvPr>
        </p:nvSpPr>
        <p:spPr>
          <a:xfrm>
            <a:off x="517233" y="300876"/>
            <a:ext cx="10789513" cy="448985"/>
          </a:xfrm>
        </p:spPr>
        <p:txBody>
          <a:bodyPr>
            <a:noAutofit/>
          </a:bodyPr>
          <a:lstStyle/>
          <a:p>
            <a:pPr algn="l"/>
            <a:r>
              <a:rPr lang="en-US" sz="2400" dirty="0"/>
              <a:t>Bank financing EBRD</a:t>
            </a:r>
            <a:endParaRPr lang="ro-RO" sz="2400" dirty="0">
              <a:latin typeface="+mn-lt"/>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410594"/>
            <a:ext cx="517233" cy="447406"/>
          </a:xfrm>
          <a:prstGeom prst="rect">
            <a:avLst/>
          </a:prstGeom>
        </p:spPr>
      </p:pic>
      <p:cxnSp>
        <p:nvCxnSpPr>
          <p:cNvPr id="34" name="Straight Connector 33">
            <a:extLst>
              <a:ext uri="{FF2B5EF4-FFF2-40B4-BE49-F238E27FC236}">
                <a16:creationId xmlns:a16="http://schemas.microsoft.com/office/drawing/2014/main" id="{D72D29F6-E8EB-4FB7-8710-9A7DFA708A4D}"/>
              </a:ext>
            </a:extLst>
          </p:cNvPr>
          <p:cNvCxnSpPr>
            <a:cxnSpLocks/>
          </p:cNvCxnSpPr>
          <p:nvPr/>
        </p:nvCxnSpPr>
        <p:spPr>
          <a:xfrm>
            <a:off x="497812" y="961385"/>
            <a:ext cx="1111239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5" name="Slide Number Placeholder 4">
            <a:extLst>
              <a:ext uri="{FF2B5EF4-FFF2-40B4-BE49-F238E27FC236}">
                <a16:creationId xmlns:a16="http://schemas.microsoft.com/office/drawing/2014/main" id="{8692629B-F222-49AB-A7DA-CD138E1C2EB4}"/>
              </a:ext>
            </a:extLst>
          </p:cNvPr>
          <p:cNvSpPr>
            <a:spLocks noGrp="1"/>
          </p:cNvSpPr>
          <p:nvPr>
            <p:ph type="sldNum" sz="quarter" idx="12"/>
          </p:nvPr>
        </p:nvSpPr>
        <p:spPr>
          <a:xfrm>
            <a:off x="8709747" y="6325578"/>
            <a:ext cx="2743200" cy="365125"/>
          </a:xfrm>
        </p:spPr>
        <p:txBody>
          <a:bodyPr/>
          <a:lstStyle/>
          <a:p>
            <a:fld id="{04653A63-48AE-4C86-ACBA-07E095B8DCE2}" type="slidenum">
              <a:rPr lang="en-US" smtClean="0"/>
              <a:t>10</a:t>
            </a:fld>
            <a:endParaRPr lang="en-US"/>
          </a:p>
        </p:txBody>
      </p:sp>
      <p:grpSp>
        <p:nvGrpSpPr>
          <p:cNvPr id="3" name="Group 2">
            <a:extLst>
              <a:ext uri="{FF2B5EF4-FFF2-40B4-BE49-F238E27FC236}">
                <a16:creationId xmlns:a16="http://schemas.microsoft.com/office/drawing/2014/main" id="{3F96A7E6-52F2-4EF8-877C-9FA24D5BA159}"/>
              </a:ext>
            </a:extLst>
          </p:cNvPr>
          <p:cNvGrpSpPr/>
          <p:nvPr/>
        </p:nvGrpSpPr>
        <p:grpSpPr>
          <a:xfrm>
            <a:off x="4899224" y="2134143"/>
            <a:ext cx="6280904" cy="3643280"/>
            <a:chOff x="5007103" y="2205164"/>
            <a:chExt cx="6280904" cy="3643280"/>
          </a:xfrm>
        </p:grpSpPr>
        <p:sp>
          <p:nvSpPr>
            <p:cNvPr id="41" name="TextBox 40"/>
            <p:cNvSpPr txBox="1"/>
            <p:nvPr/>
          </p:nvSpPr>
          <p:spPr>
            <a:xfrm>
              <a:off x="6412911" y="3269044"/>
              <a:ext cx="672702" cy="261610"/>
            </a:xfrm>
            <a:prstGeom prst="rect">
              <a:avLst/>
            </a:prstGeom>
            <a:noFill/>
          </p:spPr>
          <p:txBody>
            <a:bodyPr wrap="square" rtlCol="0">
              <a:spAutoFit/>
            </a:bodyPr>
            <a:lstStyle/>
            <a:p>
              <a:r>
                <a:rPr lang="en-US" sz="1100" b="1" dirty="0">
                  <a:latin typeface="Times New Roman" panose="02020603050405020304" pitchFamily="18" charset="0"/>
                  <a:cs typeface="Times New Roman" panose="02020603050405020304" pitchFamily="18" charset="0"/>
                </a:rPr>
                <a:t>27 Jan</a:t>
              </a:r>
            </a:p>
          </p:txBody>
        </p:sp>
        <p:sp>
          <p:nvSpPr>
            <p:cNvPr id="50" name="TextBox 49"/>
            <p:cNvSpPr txBox="1"/>
            <p:nvPr/>
          </p:nvSpPr>
          <p:spPr>
            <a:xfrm>
              <a:off x="7590605" y="3590933"/>
              <a:ext cx="613126" cy="261610"/>
            </a:xfrm>
            <a:prstGeom prst="rect">
              <a:avLst/>
            </a:prstGeom>
            <a:noFill/>
          </p:spPr>
          <p:txBody>
            <a:bodyPr wrap="square" rtlCol="0">
              <a:spAutoFit/>
            </a:bodyPr>
            <a:lstStyle/>
            <a:p>
              <a:r>
                <a:rPr lang="en-US" sz="1100" b="1" dirty="0">
                  <a:latin typeface="Times New Roman" panose="02020603050405020304" pitchFamily="18" charset="0"/>
                  <a:cs typeface="Times New Roman" panose="02020603050405020304" pitchFamily="18" charset="0"/>
                </a:rPr>
                <a:t>7 Apr</a:t>
              </a:r>
            </a:p>
          </p:txBody>
        </p:sp>
        <p:grpSp>
          <p:nvGrpSpPr>
            <p:cNvPr id="23" name="Group 22">
              <a:extLst>
                <a:ext uri="{FF2B5EF4-FFF2-40B4-BE49-F238E27FC236}">
                  <a16:creationId xmlns:a16="http://schemas.microsoft.com/office/drawing/2014/main" id="{D3289F43-EB1E-475F-A3EA-62789039E5AA}"/>
                </a:ext>
              </a:extLst>
            </p:cNvPr>
            <p:cNvGrpSpPr/>
            <p:nvPr/>
          </p:nvGrpSpPr>
          <p:grpSpPr>
            <a:xfrm>
              <a:off x="5007103" y="2205164"/>
              <a:ext cx="6280904" cy="3643280"/>
              <a:chOff x="5054472" y="1755687"/>
              <a:chExt cx="6280904" cy="3643280"/>
            </a:xfrm>
          </p:grpSpPr>
          <p:grpSp>
            <p:nvGrpSpPr>
              <p:cNvPr id="22" name="Group 21">
                <a:extLst>
                  <a:ext uri="{FF2B5EF4-FFF2-40B4-BE49-F238E27FC236}">
                    <a16:creationId xmlns:a16="http://schemas.microsoft.com/office/drawing/2014/main" id="{6EBFF016-8944-4E90-B71D-01A83C14CED2}"/>
                  </a:ext>
                </a:extLst>
              </p:cNvPr>
              <p:cNvGrpSpPr/>
              <p:nvPr/>
            </p:nvGrpSpPr>
            <p:grpSpPr>
              <a:xfrm>
                <a:off x="5054472" y="1755687"/>
                <a:ext cx="4970098" cy="1459143"/>
                <a:chOff x="5054472" y="1755687"/>
                <a:chExt cx="4970098" cy="1459143"/>
              </a:xfrm>
            </p:grpSpPr>
            <p:grpSp>
              <p:nvGrpSpPr>
                <p:cNvPr id="21" name="Group 20">
                  <a:extLst>
                    <a:ext uri="{FF2B5EF4-FFF2-40B4-BE49-F238E27FC236}">
                      <a16:creationId xmlns:a16="http://schemas.microsoft.com/office/drawing/2014/main" id="{B186C690-C92A-488E-9CC8-55B84316833A}"/>
                    </a:ext>
                  </a:extLst>
                </p:cNvPr>
                <p:cNvGrpSpPr/>
                <p:nvPr/>
              </p:nvGrpSpPr>
              <p:grpSpPr>
                <a:xfrm>
                  <a:off x="5236867" y="1755687"/>
                  <a:ext cx="4787703" cy="313252"/>
                  <a:chOff x="5236867" y="1755687"/>
                  <a:chExt cx="4787703" cy="313252"/>
                </a:xfrm>
              </p:grpSpPr>
              <p:sp>
                <p:nvSpPr>
                  <p:cNvPr id="32" name="Isosceles Triangle 31"/>
                  <p:cNvSpPr/>
                  <p:nvPr/>
                </p:nvSpPr>
                <p:spPr>
                  <a:xfrm>
                    <a:off x="5236867" y="1755687"/>
                    <a:ext cx="226088" cy="157680"/>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a:cxnSpLocks/>
                  </p:cNvCxnSpPr>
                  <p:nvPr/>
                </p:nvCxnSpPr>
                <p:spPr>
                  <a:xfrm>
                    <a:off x="5697415" y="2067951"/>
                    <a:ext cx="4327155" cy="988"/>
                  </a:xfrm>
                  <a:prstGeom prst="line">
                    <a:avLst/>
                  </a:prstGeom>
                  <a:ln w="952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5" name="Isosceles Triangle 34"/>
                <p:cNvSpPr/>
                <p:nvPr/>
              </p:nvSpPr>
              <p:spPr>
                <a:xfrm>
                  <a:off x="6204977" y="2347896"/>
                  <a:ext cx="226088" cy="157680"/>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p:nvSpPr>
              <p:spPr>
                <a:xfrm>
                  <a:off x="6695702" y="2661887"/>
                  <a:ext cx="226088" cy="157680"/>
                </a:xfrm>
                <a:prstGeom prst="triangl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5054472" y="3033857"/>
                  <a:ext cx="1867318" cy="0"/>
                </a:xfrm>
                <a:prstGeom prst="line">
                  <a:avLst/>
                </a:prstGeom>
                <a:ln w="222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5-Point Star 39"/>
                <p:cNvSpPr/>
                <p:nvPr/>
              </p:nvSpPr>
              <p:spPr>
                <a:xfrm>
                  <a:off x="6796631" y="2836472"/>
                  <a:ext cx="405121" cy="378358"/>
                </a:xfrm>
                <a:prstGeom prst="star5">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Connector 14"/>
              <p:cNvCxnSpPr/>
              <p:nvPr/>
            </p:nvCxnSpPr>
            <p:spPr>
              <a:xfrm>
                <a:off x="5054472" y="3429000"/>
                <a:ext cx="2992734" cy="0"/>
              </a:xfrm>
              <a:prstGeom prst="line">
                <a:avLst/>
              </a:prstGeom>
              <a:ln w="222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5-Point Star 48"/>
              <p:cNvSpPr/>
              <p:nvPr/>
            </p:nvSpPr>
            <p:spPr>
              <a:xfrm>
                <a:off x="7993506" y="3214830"/>
                <a:ext cx="405121" cy="378358"/>
              </a:xfrm>
              <a:prstGeom prst="star5">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a:cxnSpLocks/>
              </p:cNvCxnSpPr>
              <p:nvPr/>
            </p:nvCxnSpPr>
            <p:spPr>
              <a:xfrm flipV="1">
                <a:off x="8469284" y="4165847"/>
                <a:ext cx="922020" cy="2345"/>
              </a:xfrm>
              <a:prstGeom prst="line">
                <a:avLst/>
              </a:prstGeom>
              <a:ln w="952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0090902" y="4863052"/>
                <a:ext cx="710422" cy="0"/>
              </a:xfrm>
              <a:prstGeom prst="line">
                <a:avLst/>
              </a:prstGeom>
              <a:ln w="952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9" name="5-Point Star 58"/>
              <p:cNvSpPr/>
              <p:nvPr/>
            </p:nvSpPr>
            <p:spPr>
              <a:xfrm>
                <a:off x="10930255" y="5020609"/>
                <a:ext cx="405121" cy="378358"/>
              </a:xfrm>
              <a:prstGeom prst="star5">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5D5B8391-B14C-489C-B67D-995464ABFE09}"/>
                  </a:ext>
                </a:extLst>
              </p:cNvPr>
              <p:cNvCxnSpPr/>
              <p:nvPr/>
            </p:nvCxnSpPr>
            <p:spPr>
              <a:xfrm>
                <a:off x="9438410" y="4486209"/>
                <a:ext cx="710422" cy="0"/>
              </a:xfrm>
              <a:prstGeom prst="line">
                <a:avLst/>
              </a:prstGeom>
              <a:ln w="952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DE4025C-13EA-4FF8-A3AF-D8846A152666}"/>
                  </a:ext>
                </a:extLst>
              </p:cNvPr>
              <p:cNvCxnSpPr>
                <a:cxnSpLocks/>
              </p:cNvCxnSpPr>
              <p:nvPr/>
            </p:nvCxnSpPr>
            <p:spPr>
              <a:xfrm>
                <a:off x="7550161" y="3798236"/>
                <a:ext cx="791689" cy="0"/>
              </a:xfrm>
              <a:prstGeom prst="line">
                <a:avLst/>
              </a:prstGeom>
              <a:ln w="952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83644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59D6FA93-E64F-4F96-8D84-30A4CC3EFFB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0521" name="think-cell Slide" r:id="rId4" imgW="473" imgH="473" progId="TCLayout.ActiveDocument.1">
                  <p:embed/>
                </p:oleObj>
              </mc:Choice>
              <mc:Fallback>
                <p:oleObj name="think-cell Slide" r:id="rId4" imgW="473" imgH="473" progId="TCLayout.ActiveDocument.1">
                  <p:embed/>
                  <p:pic>
                    <p:nvPicPr>
                      <p:cNvPr id="8" name="Object 7" hidden="1">
                        <a:extLst>
                          <a:ext uri="{FF2B5EF4-FFF2-40B4-BE49-F238E27FC236}">
                            <a16:creationId xmlns:a16="http://schemas.microsoft.com/office/drawing/2014/main" id="{59D6FA93-E64F-4F96-8D84-30A4CC3EFFB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B669CAB-C9C6-47B6-B25F-24A12ED98F5A}"/>
              </a:ext>
            </a:extLst>
          </p:cNvPr>
          <p:cNvSpPr>
            <a:spLocks noGrp="1"/>
          </p:cNvSpPr>
          <p:nvPr>
            <p:ph type="title"/>
          </p:nvPr>
        </p:nvSpPr>
        <p:spPr/>
        <p:txBody>
          <a:bodyPr vert="horz">
            <a:noAutofit/>
          </a:bodyPr>
          <a:lstStyle/>
          <a:p>
            <a:r>
              <a:rPr lang="en-US" sz="2400" dirty="0" err="1"/>
              <a:t>Modernisation</a:t>
            </a:r>
            <a:r>
              <a:rPr lang="en-US" sz="2400" dirty="0"/>
              <a:t> Fund Financing </a:t>
            </a:r>
            <a:endParaRPr lang="en-GB" sz="2400" dirty="0"/>
          </a:p>
        </p:txBody>
      </p:sp>
      <p:sp>
        <p:nvSpPr>
          <p:cNvPr id="3" name="Slide Number Placeholder 2">
            <a:extLst>
              <a:ext uri="{FF2B5EF4-FFF2-40B4-BE49-F238E27FC236}">
                <a16:creationId xmlns:a16="http://schemas.microsoft.com/office/drawing/2014/main" id="{7B8C93BC-CADA-4D9A-8012-C67FA3024A41}"/>
              </a:ext>
            </a:extLst>
          </p:cNvPr>
          <p:cNvSpPr>
            <a:spLocks noGrp="1"/>
          </p:cNvSpPr>
          <p:nvPr>
            <p:ph type="sldNum" sz="quarter" idx="19"/>
          </p:nvPr>
        </p:nvSpPr>
        <p:spPr/>
        <p:txBody>
          <a:bodyPr/>
          <a:lstStyle/>
          <a:p>
            <a:fld id="{D5DAA9B6-6C4D-4276-91D2-0E29B005C0F9}" type="slidenum">
              <a:rPr lang="en-GB" smtClean="0"/>
              <a:pPr/>
              <a:t>11</a:t>
            </a:fld>
            <a:endParaRPr lang="en-GB"/>
          </a:p>
        </p:txBody>
      </p:sp>
      <p:sp>
        <p:nvSpPr>
          <p:cNvPr id="5" name="Footer Placeholder 4">
            <a:extLst>
              <a:ext uri="{FF2B5EF4-FFF2-40B4-BE49-F238E27FC236}">
                <a16:creationId xmlns:a16="http://schemas.microsoft.com/office/drawing/2014/main" id="{6EC82B3F-5E48-4C18-B2F5-B1AD92D4B8F4}"/>
              </a:ext>
            </a:extLst>
          </p:cNvPr>
          <p:cNvSpPr>
            <a:spLocks noGrp="1"/>
          </p:cNvSpPr>
          <p:nvPr>
            <p:ph type="ftr" sz="quarter" idx="18"/>
          </p:nvPr>
        </p:nvSpPr>
        <p:spPr/>
        <p:txBody>
          <a:bodyPr/>
          <a:lstStyle/>
          <a:p>
            <a:r>
              <a:rPr lang="en-GB"/>
              <a:t>Complexul Energetic Oltenia – Presentation</a:t>
            </a:r>
          </a:p>
        </p:txBody>
      </p:sp>
      <p:graphicFrame>
        <p:nvGraphicFramePr>
          <p:cNvPr id="4" name="Table 3">
            <a:extLst>
              <a:ext uri="{FF2B5EF4-FFF2-40B4-BE49-F238E27FC236}">
                <a16:creationId xmlns:a16="http://schemas.microsoft.com/office/drawing/2014/main" id="{5C1CA45A-3149-4624-B4DC-F99076FE8DF1}"/>
              </a:ext>
            </a:extLst>
          </p:cNvPr>
          <p:cNvGraphicFramePr>
            <a:graphicFrameLocks noGrp="1"/>
          </p:cNvGraphicFramePr>
          <p:nvPr>
            <p:extLst>
              <p:ext uri="{D42A27DB-BD31-4B8C-83A1-F6EECF244321}">
                <p14:modId xmlns:p14="http://schemas.microsoft.com/office/powerpoint/2010/main" val="1826250652"/>
              </p:ext>
            </p:extLst>
          </p:nvPr>
        </p:nvGraphicFramePr>
        <p:xfrm>
          <a:off x="555812" y="2052693"/>
          <a:ext cx="10927977" cy="4516590"/>
        </p:xfrm>
        <a:graphic>
          <a:graphicData uri="http://schemas.openxmlformats.org/drawingml/2006/table">
            <a:tbl>
              <a:tblPr firstRow="1" firstCol="1" bandRow="1">
                <a:tableStyleId>{00A15C55-8517-42AA-B614-E9B94910E393}</a:tableStyleId>
              </a:tblPr>
              <a:tblGrid>
                <a:gridCol w="591670">
                  <a:extLst>
                    <a:ext uri="{9D8B030D-6E8A-4147-A177-3AD203B41FA5}">
                      <a16:colId xmlns:a16="http://schemas.microsoft.com/office/drawing/2014/main" val="2178639133"/>
                    </a:ext>
                  </a:extLst>
                </a:gridCol>
                <a:gridCol w="6896174">
                  <a:extLst>
                    <a:ext uri="{9D8B030D-6E8A-4147-A177-3AD203B41FA5}">
                      <a16:colId xmlns:a16="http://schemas.microsoft.com/office/drawing/2014/main" val="1702217830"/>
                    </a:ext>
                  </a:extLst>
                </a:gridCol>
                <a:gridCol w="1416282">
                  <a:extLst>
                    <a:ext uri="{9D8B030D-6E8A-4147-A177-3AD203B41FA5}">
                      <a16:colId xmlns:a16="http://schemas.microsoft.com/office/drawing/2014/main" val="1851359317"/>
                    </a:ext>
                  </a:extLst>
                </a:gridCol>
                <a:gridCol w="1368587">
                  <a:extLst>
                    <a:ext uri="{9D8B030D-6E8A-4147-A177-3AD203B41FA5}">
                      <a16:colId xmlns:a16="http://schemas.microsoft.com/office/drawing/2014/main" val="324438518"/>
                    </a:ext>
                  </a:extLst>
                </a:gridCol>
                <a:gridCol w="655264">
                  <a:extLst>
                    <a:ext uri="{9D8B030D-6E8A-4147-A177-3AD203B41FA5}">
                      <a16:colId xmlns:a16="http://schemas.microsoft.com/office/drawing/2014/main" val="636238667"/>
                    </a:ext>
                  </a:extLst>
                </a:gridCol>
              </a:tblGrid>
              <a:tr h="391455">
                <a:tc>
                  <a:txBody>
                    <a:bodyPr/>
                    <a:lstStyle/>
                    <a:p>
                      <a:pPr marL="0" marR="0" algn="ctr">
                        <a:spcBef>
                          <a:spcPts val="0"/>
                        </a:spcBef>
                        <a:spcAft>
                          <a:spcPts val="0"/>
                        </a:spcAft>
                      </a:pPr>
                      <a:r>
                        <a:rPr lang="en-US" sz="1200">
                          <a:effectLst/>
                        </a:rPr>
                        <a:t>Project No</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dirty="0">
                          <a:effectLst/>
                        </a:rPr>
                        <a:t>Project title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TOTAL CAPEX [EUR]</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CAPEX from MF [EUR]</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MF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3065422719"/>
                  </a:ext>
                </a:extLst>
              </a:tr>
              <a:tr h="260970">
                <a:tc>
                  <a:txBody>
                    <a:bodyPr/>
                    <a:lstStyle/>
                    <a:p>
                      <a:pPr marL="0" marR="0" algn="ctr">
                        <a:spcBef>
                          <a:spcPts val="0"/>
                        </a:spcBef>
                        <a:spcAft>
                          <a:spcPts val="0"/>
                        </a:spcAft>
                      </a:pPr>
                      <a:r>
                        <a:rPr lang="en-US" sz="1200">
                          <a:effectLst/>
                        </a:rPr>
                        <a:t>1</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a:effectLst/>
                        </a:rPr>
                        <a:t>Construction of a Natural Gas-Fired Combined Cycle Power Unit of approx. 850 MW Isalnita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506.251.000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253.125.500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323125630"/>
                  </a:ext>
                </a:extLst>
              </a:tr>
              <a:tr h="260970">
                <a:tc>
                  <a:txBody>
                    <a:bodyPr/>
                    <a:lstStyle/>
                    <a:p>
                      <a:pPr marL="0" marR="0" algn="ctr">
                        <a:spcBef>
                          <a:spcPts val="0"/>
                        </a:spcBef>
                        <a:spcAft>
                          <a:spcPts val="0"/>
                        </a:spcAft>
                      </a:pPr>
                      <a:r>
                        <a:rPr lang="en-US" sz="1200">
                          <a:effectLst/>
                        </a:rPr>
                        <a:t>2</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dirty="0">
                          <a:effectLst/>
                        </a:rPr>
                        <a:t>Construction of a Natural Gas-Fired Combined Cycle Power Unit of approx. 475 MW at </a:t>
                      </a:r>
                      <a:r>
                        <a:rPr lang="en-US" sz="1200" dirty="0" err="1">
                          <a:effectLst/>
                        </a:rPr>
                        <a:t>Turceni</a:t>
                      </a:r>
                      <a:r>
                        <a:rPr lang="en-US" sz="12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335.010.000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167.505.000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3751528264"/>
                  </a:ext>
                </a:extLst>
              </a:tr>
              <a:tr h="391455">
                <a:tc>
                  <a:txBody>
                    <a:bodyPr/>
                    <a:lstStyle/>
                    <a:p>
                      <a:pPr marL="0" marR="0" algn="ctr">
                        <a:spcBef>
                          <a:spcPts val="0"/>
                        </a:spcBef>
                        <a:spcAft>
                          <a:spcPts val="0"/>
                        </a:spcAft>
                      </a:pPr>
                      <a:r>
                        <a:rPr lang="en-US" sz="1200" dirty="0">
                          <a:effectLst/>
                        </a:rPr>
                        <a:t>3</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dirty="0">
                          <a:effectLst/>
                        </a:rPr>
                        <a:t>Construction of a Photovoltaic Park with an installed power of approx. 83 MW on the ash and slag closed deposits of </a:t>
                      </a:r>
                      <a:r>
                        <a:rPr lang="en-US" sz="1200" dirty="0" err="1">
                          <a:effectLst/>
                        </a:rPr>
                        <a:t>Rovinari</a:t>
                      </a:r>
                      <a:r>
                        <a:rPr lang="en-US" sz="12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73.126.000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51.188.200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1829533646"/>
                  </a:ext>
                </a:extLst>
              </a:tr>
              <a:tr h="391455">
                <a:tc>
                  <a:txBody>
                    <a:bodyPr/>
                    <a:lstStyle/>
                    <a:p>
                      <a:pPr marL="0" marR="0" algn="ctr">
                        <a:spcBef>
                          <a:spcPts val="0"/>
                        </a:spcBef>
                        <a:spcAft>
                          <a:spcPts val="0"/>
                        </a:spcAft>
                      </a:pPr>
                      <a:r>
                        <a:rPr lang="en-US" sz="1200">
                          <a:effectLst/>
                        </a:rPr>
                        <a:t>4</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dirty="0">
                          <a:effectLst/>
                        </a:rPr>
                        <a:t>Construction of a Photovoltaic Park with an installed power of approx. 85 MW on the ash and slag closed deposits of </a:t>
                      </a:r>
                      <a:r>
                        <a:rPr lang="en-US" sz="1200" dirty="0" err="1">
                          <a:effectLst/>
                        </a:rPr>
                        <a:t>Isalnita</a:t>
                      </a:r>
                      <a:r>
                        <a:rPr lang="en-US" sz="12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76.331.000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53.431.700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1136312306"/>
                  </a:ext>
                </a:extLst>
              </a:tr>
              <a:tr h="391455">
                <a:tc>
                  <a:txBody>
                    <a:bodyPr/>
                    <a:lstStyle/>
                    <a:p>
                      <a:pPr marL="0" marR="0" algn="ctr">
                        <a:spcBef>
                          <a:spcPts val="0"/>
                        </a:spcBef>
                        <a:spcAft>
                          <a:spcPts val="0"/>
                        </a:spcAft>
                      </a:pPr>
                      <a:r>
                        <a:rPr lang="en-US" sz="1200">
                          <a:effectLst/>
                        </a:rPr>
                        <a:t>5</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dirty="0">
                          <a:effectLst/>
                        </a:rPr>
                        <a:t>Construction of a Photovoltaic Park with an installed power of approx. 112 MW on the ash and slag closed deposits of </a:t>
                      </a:r>
                      <a:r>
                        <a:rPr lang="en-US" sz="1200" dirty="0" err="1">
                          <a:effectLst/>
                        </a:rPr>
                        <a:t>Turceni</a:t>
                      </a:r>
                      <a:r>
                        <a:rPr lang="en-US" sz="12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100.582.000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70.407.400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3307190838"/>
                  </a:ext>
                </a:extLst>
              </a:tr>
              <a:tr h="260970">
                <a:tc>
                  <a:txBody>
                    <a:bodyPr/>
                    <a:lstStyle/>
                    <a:p>
                      <a:pPr marL="0" marR="0" algn="ctr">
                        <a:spcBef>
                          <a:spcPts val="0"/>
                        </a:spcBef>
                        <a:spcAft>
                          <a:spcPts val="0"/>
                        </a:spcAft>
                      </a:pPr>
                      <a:r>
                        <a:rPr lang="en-US" sz="1200">
                          <a:effectLst/>
                        </a:rPr>
                        <a:t>6</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a:effectLst/>
                        </a:rPr>
                        <a:t> Construction of a Photovoltaic Park with an installed power of approx. 110 MW on Rovinari-Est Inner Waste Pile</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104.090.000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72.863.000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3322656314"/>
                  </a:ext>
                </a:extLst>
              </a:tr>
              <a:tr h="391455">
                <a:tc>
                  <a:txBody>
                    <a:bodyPr/>
                    <a:lstStyle/>
                    <a:p>
                      <a:pPr marL="0" marR="0" algn="ctr">
                        <a:spcBef>
                          <a:spcPts val="0"/>
                        </a:spcBef>
                        <a:spcAft>
                          <a:spcPts val="0"/>
                        </a:spcAft>
                      </a:pPr>
                      <a:r>
                        <a:rPr lang="en-US" sz="1200">
                          <a:effectLst/>
                        </a:rPr>
                        <a:t>7</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a:effectLst/>
                        </a:rPr>
                        <a:t> Construction of a Photovoltaic Park with an installed power of approx. 128 MW on the inner waste pile within Tismana 1 – Rosia-Rovinari Open Pit Mining Unit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114.406.000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80.084.200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3762857597"/>
                  </a:ext>
                </a:extLst>
              </a:tr>
              <a:tr h="391455">
                <a:tc>
                  <a:txBody>
                    <a:bodyPr/>
                    <a:lstStyle/>
                    <a:p>
                      <a:pPr marL="0" marR="0" algn="ctr">
                        <a:spcBef>
                          <a:spcPts val="0"/>
                        </a:spcBef>
                        <a:spcAft>
                          <a:spcPts val="0"/>
                        </a:spcAft>
                      </a:pPr>
                      <a:r>
                        <a:rPr lang="en-US" sz="1200">
                          <a:effectLst/>
                        </a:rPr>
                        <a:t>8</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a:effectLst/>
                        </a:rPr>
                        <a:t>Construction of Photovoltaic Park with an installed power of approx. 132 MW on Tismana 2 Inner Waste Pile – Rosia – Rovinari Open Pit Mining Unit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115.358.000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80.750.600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2994700439"/>
                  </a:ext>
                </a:extLst>
              </a:tr>
              <a:tr h="260970">
                <a:tc>
                  <a:txBody>
                    <a:bodyPr/>
                    <a:lstStyle/>
                    <a:p>
                      <a:pPr marL="0" marR="0" algn="ctr">
                        <a:spcBef>
                          <a:spcPts val="0"/>
                        </a:spcBef>
                        <a:spcAft>
                          <a:spcPts val="0"/>
                        </a:spcAft>
                      </a:pPr>
                      <a:r>
                        <a:rPr lang="en-US" sz="1200">
                          <a:effectLst/>
                        </a:rPr>
                        <a:t>9</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just">
                        <a:spcBef>
                          <a:spcPts val="0"/>
                        </a:spcBef>
                        <a:spcAft>
                          <a:spcPts val="0"/>
                        </a:spcAft>
                      </a:pPr>
                      <a:r>
                        <a:rPr lang="en-US" sz="1200">
                          <a:effectLst/>
                        </a:rPr>
                        <a:t> Construction of a Photovoltaic Park with an installed power of approx. 66 MW on Pinoasa Waste Pile – Pinoasa Open Pit Mining Unit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68.432.000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47.902.400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2524413119"/>
                  </a:ext>
                </a:extLst>
              </a:tr>
              <a:tr h="266901">
                <a:tc>
                  <a:txBody>
                    <a:bodyPr/>
                    <a:lstStyle/>
                    <a:p>
                      <a:pPr marL="0" marR="0" algn="ctr">
                        <a:spcBef>
                          <a:spcPts val="0"/>
                        </a:spcBef>
                        <a:spcAft>
                          <a:spcPts val="0"/>
                        </a:spcAft>
                      </a:pPr>
                      <a:r>
                        <a:rPr lang="en-US" sz="1200">
                          <a:effectLst/>
                        </a:rPr>
                        <a:t>10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spcBef>
                          <a:spcPts val="0"/>
                        </a:spcBef>
                        <a:spcAft>
                          <a:spcPts val="0"/>
                        </a:spcAft>
                      </a:pPr>
                      <a:r>
                        <a:rPr lang="en-US" sz="1200">
                          <a:effectLst/>
                        </a:rPr>
                        <a:t>Construction of a Photovoltaic Park with an installed power of approx. 19 MW on Bohorelu Waste Pile</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18.477.000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12.933.900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70%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1250273890"/>
                  </a:ext>
                </a:extLst>
              </a:tr>
              <a:tr h="266901">
                <a:tc>
                  <a:txBody>
                    <a:bodyPr/>
                    <a:lstStyle/>
                    <a:p>
                      <a:pPr marL="0" marR="0" algn="ctr">
                        <a:spcBef>
                          <a:spcPts val="0"/>
                        </a:spcBef>
                        <a:spcAft>
                          <a:spcPts val="0"/>
                        </a:spcAft>
                      </a:pPr>
                      <a:r>
                        <a:rPr lang="en-US" sz="1200">
                          <a:effectLst/>
                        </a:rPr>
                        <a:t>11</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spcBef>
                          <a:spcPts val="0"/>
                        </a:spcBef>
                        <a:spcAft>
                          <a:spcPts val="0"/>
                        </a:spcAft>
                      </a:pPr>
                      <a:r>
                        <a:rPr lang="en-US" sz="1200">
                          <a:effectLst/>
                        </a:rPr>
                        <a:t>Rehabilitation and modernization of micro hydropower plant with an installed capacity of 9.9 MW Turceni</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10.256.000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5.128.000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2557365094"/>
                  </a:ext>
                </a:extLst>
              </a:tr>
              <a:tr h="142347">
                <a:tc gridSpan="2">
                  <a:txBody>
                    <a:bodyPr/>
                    <a:lstStyle/>
                    <a:p>
                      <a:pPr marL="0" marR="0" algn="ctr">
                        <a:spcBef>
                          <a:spcPts val="0"/>
                        </a:spcBef>
                        <a:spcAft>
                          <a:spcPts val="0"/>
                        </a:spcAft>
                      </a:pPr>
                      <a:r>
                        <a:rPr lang="en-US" sz="1200">
                          <a:effectLst/>
                        </a:rPr>
                        <a:t>TOTAL</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hMerge="1">
                  <a:txBody>
                    <a:bodyPr/>
                    <a:lstStyle/>
                    <a:p>
                      <a:endParaRPr lang="en-US"/>
                    </a:p>
                  </a:txBody>
                  <a:tcPr/>
                </a:tc>
                <a:tc>
                  <a:txBody>
                    <a:bodyPr/>
                    <a:lstStyle/>
                    <a:p>
                      <a:pPr marL="0" marR="0" algn="ctr">
                        <a:spcBef>
                          <a:spcPts val="0"/>
                        </a:spcBef>
                        <a:spcAft>
                          <a:spcPts val="0"/>
                        </a:spcAft>
                      </a:pPr>
                      <a:r>
                        <a:rPr lang="en-US" sz="1200">
                          <a:effectLst/>
                        </a:rPr>
                        <a:t>1.522.319.000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a:effectLst/>
                        </a:rPr>
                        <a:t>895.319.900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tc>
                  <a:txBody>
                    <a:bodyPr/>
                    <a:lstStyle/>
                    <a:p>
                      <a:pPr marL="0" marR="0" algn="ctr">
                        <a:spcBef>
                          <a:spcPts val="0"/>
                        </a:spcBef>
                        <a:spcAft>
                          <a:spcPts val="0"/>
                        </a:spcAft>
                      </a:pPr>
                      <a:r>
                        <a:rPr lang="en-US" sz="1200" dirty="0">
                          <a:effectLst/>
                        </a:rPr>
                        <a:t>59%</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80" marR="53380" marT="0" marB="0"/>
                </a:tc>
                <a:extLst>
                  <a:ext uri="{0D108BD9-81ED-4DB2-BD59-A6C34878D82A}">
                    <a16:rowId xmlns:a16="http://schemas.microsoft.com/office/drawing/2014/main" val="612353724"/>
                  </a:ext>
                </a:extLst>
              </a:tr>
            </a:tbl>
          </a:graphicData>
        </a:graphic>
      </p:graphicFrame>
      <p:cxnSp>
        <p:nvCxnSpPr>
          <p:cNvPr id="38" name="Straight Connector 37">
            <a:extLst>
              <a:ext uri="{FF2B5EF4-FFF2-40B4-BE49-F238E27FC236}">
                <a16:creationId xmlns:a16="http://schemas.microsoft.com/office/drawing/2014/main" id="{ECA2E11D-F3FC-467D-80CE-321CE89C6ED9}"/>
              </a:ext>
            </a:extLst>
          </p:cNvPr>
          <p:cNvCxnSpPr>
            <a:cxnSpLocks/>
          </p:cNvCxnSpPr>
          <p:nvPr/>
        </p:nvCxnSpPr>
        <p:spPr>
          <a:xfrm>
            <a:off x="442912" y="815026"/>
            <a:ext cx="1111239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6" name="Rectangle 5">
            <a:extLst>
              <a:ext uri="{FF2B5EF4-FFF2-40B4-BE49-F238E27FC236}">
                <a16:creationId xmlns:a16="http://schemas.microsoft.com/office/drawing/2014/main" id="{729BE53E-8119-43CE-8763-C54C033AE288}"/>
              </a:ext>
            </a:extLst>
          </p:cNvPr>
          <p:cNvSpPr/>
          <p:nvPr/>
        </p:nvSpPr>
        <p:spPr>
          <a:xfrm>
            <a:off x="188259" y="918058"/>
            <a:ext cx="11919215" cy="954107"/>
          </a:xfrm>
          <a:prstGeom prst="rect">
            <a:avLst/>
          </a:prstGeom>
        </p:spPr>
        <p:txBody>
          <a:bodyPr wrap="square">
            <a:spAutoFit/>
          </a:bodyPr>
          <a:lstStyle/>
          <a:p>
            <a:pPr marL="342900" indent="-342900" algn="just">
              <a:buFont typeface="Wingdings" panose="05000000000000000000" pitchFamily="2" charset="2"/>
              <a:buChar char="§"/>
            </a:pPr>
            <a:r>
              <a:rPr lang="en-US" sz="1400" i="1" dirty="0" err="1"/>
              <a:t>Modernisation</a:t>
            </a:r>
            <a:r>
              <a:rPr lang="en-US" sz="1400" i="1" dirty="0"/>
              <a:t> Fund: </a:t>
            </a:r>
          </a:p>
          <a:p>
            <a:pPr marL="800100" lvl="1" indent="-342900" algn="just">
              <a:buFont typeface="Wingdings" panose="05000000000000000000" pitchFamily="2" charset="2"/>
              <a:buChar char="ü"/>
            </a:pPr>
            <a:r>
              <a:rPr lang="en-US" sz="1400" dirty="0"/>
              <a:t>For non-priority investments (CCGTs project </a:t>
            </a:r>
            <a:r>
              <a:rPr lang="en-US" sz="1400" dirty="0" err="1"/>
              <a:t>Isalnita</a:t>
            </a:r>
            <a:r>
              <a:rPr lang="en-US" sz="1400" dirty="0"/>
              <a:t> and </a:t>
            </a:r>
            <a:r>
              <a:rPr lang="en-US" sz="1400" dirty="0" err="1"/>
              <a:t>Turceni</a:t>
            </a:r>
            <a:r>
              <a:rPr lang="en-US" sz="1400" dirty="0"/>
              <a:t>) the application was submitted formally on January 27</a:t>
            </a:r>
            <a:r>
              <a:rPr lang="en-US" sz="1400" baseline="30000" dirty="0"/>
              <a:t>th</a:t>
            </a:r>
            <a:r>
              <a:rPr lang="en-US" sz="1400" dirty="0"/>
              <a:t>  </a:t>
            </a:r>
          </a:p>
          <a:p>
            <a:pPr marL="800100" lvl="1" indent="-342900" algn="just">
              <a:buFont typeface="Wingdings" panose="05000000000000000000" pitchFamily="2" charset="2"/>
              <a:buChar char="ü"/>
            </a:pPr>
            <a:r>
              <a:rPr lang="en-US" sz="1400" dirty="0"/>
              <a:t>For non-priority investments (PVs projects) the applications will be submitted until February 24</a:t>
            </a:r>
            <a:r>
              <a:rPr lang="en-US" sz="1400" baseline="30000" dirty="0"/>
              <a:t>th</a:t>
            </a:r>
            <a:r>
              <a:rPr lang="en-US" sz="1400" dirty="0"/>
              <a:t> </a:t>
            </a:r>
          </a:p>
          <a:p>
            <a:pPr marL="800100" lvl="1" indent="-342900" algn="just">
              <a:buFont typeface="Wingdings" panose="05000000000000000000" pitchFamily="2" charset="2"/>
              <a:buChar char="ü"/>
            </a:pPr>
            <a:r>
              <a:rPr lang="en-US" sz="1400" dirty="0"/>
              <a:t>Investment Committee is scheduled on April 7th</a:t>
            </a:r>
          </a:p>
        </p:txBody>
      </p:sp>
    </p:spTree>
    <p:extLst>
      <p:ext uri="{BB962C8B-B14F-4D97-AF65-F5344CB8AC3E}">
        <p14:creationId xmlns:p14="http://schemas.microsoft.com/office/powerpoint/2010/main" val="1916956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7018" y="172660"/>
            <a:ext cx="11508509" cy="523220"/>
          </a:xfrm>
          <a:prstGeom prst="rect">
            <a:avLst/>
          </a:prstGeom>
        </p:spPr>
        <p:txBody>
          <a:bodyPr wrap="square">
            <a:spAutoFit/>
          </a:bodyPr>
          <a:lstStyle/>
          <a:p>
            <a:pPr>
              <a:lnSpc>
                <a:spcPct val="100000"/>
              </a:lnSpc>
              <a:spcAft>
                <a:spcPts val="600"/>
              </a:spcAft>
              <a:buSzPct val="100000"/>
            </a:pPr>
            <a:r>
              <a:rPr lang="en-GB" sz="2800" dirty="0"/>
              <a:t>Share capital &amp; reorganization operations/ State divestment</a:t>
            </a:r>
            <a:endParaRPr lang="en-US" sz="2800" dirty="0"/>
          </a:p>
        </p:txBody>
      </p:sp>
      <p:cxnSp>
        <p:nvCxnSpPr>
          <p:cNvPr id="7" name="Straight Connector 6">
            <a:extLst>
              <a:ext uri="{FF2B5EF4-FFF2-40B4-BE49-F238E27FC236}">
                <a16:creationId xmlns:a16="http://schemas.microsoft.com/office/drawing/2014/main" id="{D72D29F6-E8EB-4FB7-8710-9A7DFA708A4D}"/>
              </a:ext>
            </a:extLst>
          </p:cNvPr>
          <p:cNvCxnSpPr>
            <a:cxnSpLocks/>
          </p:cNvCxnSpPr>
          <p:nvPr/>
        </p:nvCxnSpPr>
        <p:spPr>
          <a:xfrm>
            <a:off x="241406" y="757435"/>
            <a:ext cx="11112394" cy="0"/>
          </a:xfrm>
          <a:prstGeom prst="line">
            <a:avLst/>
          </a:prstGeom>
          <a:ln/>
        </p:spPr>
        <p:style>
          <a:lnRef idx="1">
            <a:schemeClr val="accent2"/>
          </a:lnRef>
          <a:fillRef idx="0">
            <a:schemeClr val="accent2"/>
          </a:fillRef>
          <a:effectRef idx="0">
            <a:schemeClr val="accent2"/>
          </a:effectRef>
          <a:fontRef idx="minor">
            <a:schemeClr val="tx1"/>
          </a:fontRef>
        </p:style>
      </p:cxnSp>
      <p:pic>
        <p:nvPicPr>
          <p:cNvPr id="2" name="Picture 1"/>
          <p:cNvPicPr>
            <a:picLocks noChangeAspect="1"/>
          </p:cNvPicPr>
          <p:nvPr/>
        </p:nvPicPr>
        <p:blipFill>
          <a:blip r:embed="rId2"/>
          <a:stretch>
            <a:fillRect/>
          </a:stretch>
        </p:blipFill>
        <p:spPr>
          <a:xfrm>
            <a:off x="887765" y="836484"/>
            <a:ext cx="10227077" cy="5397269"/>
          </a:xfrm>
          <a:prstGeom prst="rect">
            <a:avLst/>
          </a:prstGeom>
        </p:spPr>
      </p:pic>
      <p:sp>
        <p:nvSpPr>
          <p:cNvPr id="3" name="Slide Number Placeholder 2">
            <a:extLst>
              <a:ext uri="{FF2B5EF4-FFF2-40B4-BE49-F238E27FC236}">
                <a16:creationId xmlns:a16="http://schemas.microsoft.com/office/drawing/2014/main" id="{EE3E0E2A-DBC2-4D34-A8C9-190131143C5C}"/>
              </a:ext>
            </a:extLst>
          </p:cNvPr>
          <p:cNvSpPr>
            <a:spLocks noGrp="1"/>
          </p:cNvSpPr>
          <p:nvPr>
            <p:ph type="sldNum" sz="quarter" idx="12"/>
          </p:nvPr>
        </p:nvSpPr>
        <p:spPr/>
        <p:txBody>
          <a:bodyPr/>
          <a:lstStyle/>
          <a:p>
            <a:fld id="{04653A63-48AE-4C86-ACBA-07E095B8DCE2}" type="slidenum">
              <a:rPr lang="en-US" smtClean="0"/>
              <a:t>12</a:t>
            </a:fld>
            <a:endParaRPr lang="en-US"/>
          </a:p>
        </p:txBody>
      </p:sp>
      <p:sp>
        <p:nvSpPr>
          <p:cNvPr id="4" name="Rectangle 3">
            <a:extLst>
              <a:ext uri="{FF2B5EF4-FFF2-40B4-BE49-F238E27FC236}">
                <a16:creationId xmlns:a16="http://schemas.microsoft.com/office/drawing/2014/main" id="{685CAEC0-898E-450C-8CDE-E01893956DDC}"/>
              </a:ext>
            </a:extLst>
          </p:cNvPr>
          <p:cNvSpPr/>
          <p:nvPr/>
        </p:nvSpPr>
        <p:spPr>
          <a:xfrm>
            <a:off x="418148" y="6307574"/>
            <a:ext cx="10986247" cy="369332"/>
          </a:xfrm>
          <a:prstGeom prst="rect">
            <a:avLst/>
          </a:prstGeom>
        </p:spPr>
        <p:txBody>
          <a:bodyPr wrap="square">
            <a:spAutoFit/>
          </a:bodyPr>
          <a:lstStyle/>
          <a:p>
            <a:r>
              <a:rPr lang="en-US" dirty="0">
                <a:solidFill>
                  <a:srgbClr val="000000"/>
                </a:solidFill>
                <a:latin typeface="Times New Roman" panose="02020603050405020304" pitchFamily="18" charset="0"/>
              </a:rPr>
              <a:t>Romanian state will divest no less than 20% of its shareholding in CE </a:t>
            </a:r>
            <a:r>
              <a:rPr lang="en-US" dirty="0" err="1">
                <a:solidFill>
                  <a:srgbClr val="000000"/>
                </a:solidFill>
                <a:latin typeface="Times New Roman" panose="02020603050405020304" pitchFamily="18" charset="0"/>
              </a:rPr>
              <a:t>Oltenia</a:t>
            </a:r>
            <a:r>
              <a:rPr lang="en-US" dirty="0">
                <a:solidFill>
                  <a:srgbClr val="000000"/>
                </a:solidFill>
                <a:latin typeface="Times New Roman" panose="02020603050405020304" pitchFamily="18" charset="0"/>
              </a:rPr>
              <a:t> by 31 December 2026. </a:t>
            </a:r>
            <a:endParaRPr lang="en-US" dirty="0"/>
          </a:p>
        </p:txBody>
      </p:sp>
    </p:spTree>
    <p:extLst>
      <p:ext uri="{BB962C8B-B14F-4D97-AF65-F5344CB8AC3E}">
        <p14:creationId xmlns:p14="http://schemas.microsoft.com/office/powerpoint/2010/main" val="2124975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48E20D3-5DE5-42AD-AF3D-A048C41254AB}"/>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5597" name="think-cell Slide" r:id="rId4" imgW="473" imgH="473" progId="TCLayout.ActiveDocument.1">
                  <p:embed/>
                </p:oleObj>
              </mc:Choice>
              <mc:Fallback>
                <p:oleObj name="think-cell Slide" r:id="rId4" imgW="473" imgH="473" progId="TCLayout.ActiveDocument.1">
                  <p:embed/>
                  <p:pic>
                    <p:nvPicPr>
                      <p:cNvPr id="8" name="Object 7" hidden="1">
                        <a:extLst>
                          <a:ext uri="{FF2B5EF4-FFF2-40B4-BE49-F238E27FC236}">
                            <a16:creationId xmlns:a16="http://schemas.microsoft.com/office/drawing/2014/main" id="{F48E20D3-5DE5-42AD-AF3D-A048C41254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D1F7F18-D6CD-4F49-8E89-B420A8748180}"/>
              </a:ext>
            </a:extLst>
          </p:cNvPr>
          <p:cNvSpPr>
            <a:spLocks noGrp="1"/>
          </p:cNvSpPr>
          <p:nvPr>
            <p:ph type="title"/>
          </p:nvPr>
        </p:nvSpPr>
        <p:spPr/>
        <p:txBody>
          <a:bodyPr vert="horz">
            <a:normAutofit/>
          </a:bodyPr>
          <a:lstStyle/>
          <a:p>
            <a:r>
              <a:rPr lang="en-GB" sz="2800" dirty="0"/>
              <a:t>The development of a 475 MW natural gas CCGT </a:t>
            </a:r>
            <a:r>
              <a:rPr lang="en-GB" sz="2800" dirty="0" err="1"/>
              <a:t>Turceni</a:t>
            </a:r>
            <a:endParaRPr lang="ro-RO" sz="2800" dirty="0"/>
          </a:p>
        </p:txBody>
      </p:sp>
      <p:sp>
        <p:nvSpPr>
          <p:cNvPr id="3" name="Subtitle 2">
            <a:extLst>
              <a:ext uri="{FF2B5EF4-FFF2-40B4-BE49-F238E27FC236}">
                <a16:creationId xmlns:a16="http://schemas.microsoft.com/office/drawing/2014/main" id="{68281E27-9C60-4360-B2E9-902121081E70}"/>
              </a:ext>
            </a:extLst>
          </p:cNvPr>
          <p:cNvSpPr>
            <a:spLocks noGrp="1"/>
          </p:cNvSpPr>
          <p:nvPr>
            <p:ph type="subTitle" idx="16"/>
          </p:nvPr>
        </p:nvSpPr>
        <p:spPr/>
        <p:txBody>
          <a:bodyPr/>
          <a:lstStyle/>
          <a:p>
            <a:r>
              <a:rPr lang="en-US" dirty="0"/>
              <a:t>Project technical description</a:t>
            </a:r>
            <a:endParaRPr lang="ro-RO" dirty="0"/>
          </a:p>
        </p:txBody>
      </p:sp>
      <p:sp>
        <p:nvSpPr>
          <p:cNvPr id="16" name="Rectangle 15">
            <a:extLst>
              <a:ext uri="{FF2B5EF4-FFF2-40B4-BE49-F238E27FC236}">
                <a16:creationId xmlns:a16="http://schemas.microsoft.com/office/drawing/2014/main" id="{0786222F-738F-454A-B422-D3C276E2091C}"/>
              </a:ext>
            </a:extLst>
          </p:cNvPr>
          <p:cNvSpPr/>
          <p:nvPr/>
        </p:nvSpPr>
        <p:spPr>
          <a:xfrm>
            <a:off x="442913" y="1474237"/>
            <a:ext cx="2896800" cy="1597971"/>
          </a:xfrm>
          <a:prstGeom prst="rect">
            <a:avLst/>
          </a:prstGeom>
          <a:solidFill>
            <a:srgbClr val="0070C0"/>
          </a:solid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ctr"/>
          <a:lstStyle/>
          <a:p>
            <a:pPr>
              <a:lnSpc>
                <a:spcPct val="100000"/>
              </a:lnSpc>
            </a:pPr>
            <a:r>
              <a:rPr lang="en-US" sz="1100" b="1" dirty="0"/>
              <a:t>Project description</a:t>
            </a:r>
            <a:endParaRPr lang="ro-RO" sz="1100" b="1" dirty="0"/>
          </a:p>
        </p:txBody>
      </p:sp>
      <p:sp>
        <p:nvSpPr>
          <p:cNvPr id="17" name="Rectangle 16">
            <a:extLst>
              <a:ext uri="{FF2B5EF4-FFF2-40B4-BE49-F238E27FC236}">
                <a16:creationId xmlns:a16="http://schemas.microsoft.com/office/drawing/2014/main" id="{8793BBEE-74D7-4C69-BE91-B382A85F48FD}"/>
              </a:ext>
            </a:extLst>
          </p:cNvPr>
          <p:cNvSpPr/>
          <p:nvPr/>
        </p:nvSpPr>
        <p:spPr>
          <a:xfrm>
            <a:off x="442909" y="1474237"/>
            <a:ext cx="4959515" cy="5018003"/>
          </a:xfrm>
          <a:prstGeom prst="rect">
            <a:avLst/>
          </a:prstGeom>
          <a:no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t"/>
          <a:lstStyle/>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r>
              <a:rPr lang="en-GB" sz="1300" dirty="0">
                <a:solidFill>
                  <a:schemeClr val="tx1"/>
                </a:solidFill>
              </a:rPr>
              <a:t>In the south-east section of Turceni, at about 1 km distance from the city. The available surface is approx. 123,000 sqm</a:t>
            </a:r>
          </a:p>
          <a:p>
            <a:pPr marL="171450" indent="-171450">
              <a:lnSpc>
                <a:spcPct val="100000"/>
              </a:lnSpc>
              <a:buClr>
                <a:srgbClr val="0070C0"/>
              </a:buClr>
              <a:buFont typeface="Wingdings" panose="05000000000000000000" pitchFamily="2" charset="2"/>
              <a:buChar char="§"/>
            </a:pPr>
            <a:r>
              <a:rPr lang="en-GB" sz="1300" dirty="0">
                <a:solidFill>
                  <a:schemeClr val="tx1"/>
                </a:solidFill>
              </a:rPr>
              <a:t>The proposed gas-steam combined cycle (CCGT) energy system uses a combination of 1 TG (gas turbine) + 1 HRSG (recovery boiler) + 1 TA (steam turbine), single shaft (1 generator)</a:t>
            </a:r>
          </a:p>
          <a:p>
            <a:pPr marL="171450" indent="-171450">
              <a:lnSpc>
                <a:spcPct val="100000"/>
              </a:lnSpc>
              <a:buClr>
                <a:srgbClr val="0070C0"/>
              </a:buClr>
              <a:buFont typeface="Wingdings" panose="05000000000000000000" pitchFamily="2" charset="2"/>
              <a:buChar char="§"/>
            </a:pPr>
            <a:r>
              <a:rPr lang="en-GB" sz="1300" dirty="0">
                <a:solidFill>
                  <a:schemeClr val="tx1"/>
                </a:solidFill>
              </a:rPr>
              <a:t>Feasibility study developed by SC Energobit Control Systems SRL in September 2020</a:t>
            </a:r>
          </a:p>
          <a:p>
            <a:pPr marL="171450" indent="-171450">
              <a:lnSpc>
                <a:spcPct val="100000"/>
              </a:lnSpc>
              <a:buClr>
                <a:srgbClr val="0070C0"/>
              </a:buClr>
              <a:buFont typeface="Wingdings" panose="05000000000000000000" pitchFamily="2" charset="2"/>
              <a:buChar char="§"/>
            </a:pPr>
            <a:r>
              <a:rPr lang="en-GB" sz="1300" dirty="0">
                <a:solidFill>
                  <a:schemeClr val="tx1"/>
                </a:solidFill>
              </a:rPr>
              <a:t>Investment life = 25 years</a:t>
            </a:r>
          </a:p>
          <a:p>
            <a:pPr marL="171450" indent="-171450">
              <a:lnSpc>
                <a:spcPct val="100000"/>
              </a:lnSpc>
              <a:buClr>
                <a:srgbClr val="0070C0"/>
              </a:buClr>
              <a:buFont typeface="Wingdings" panose="05000000000000000000" pitchFamily="2" charset="2"/>
              <a:buChar char="§"/>
            </a:pPr>
            <a:r>
              <a:rPr lang="en-GB" sz="1300" dirty="0">
                <a:solidFill>
                  <a:schemeClr val="tx1"/>
                </a:solidFill>
              </a:rPr>
              <a:t>Start date of the investment: 2021</a:t>
            </a:r>
          </a:p>
          <a:p>
            <a:pPr marL="171450" indent="-171450">
              <a:lnSpc>
                <a:spcPct val="100000"/>
              </a:lnSpc>
              <a:buClr>
                <a:srgbClr val="0070C0"/>
              </a:buClr>
              <a:buFont typeface="Wingdings" panose="05000000000000000000" pitchFamily="2" charset="2"/>
              <a:buChar char="§"/>
            </a:pPr>
            <a:r>
              <a:rPr lang="en-GB" sz="1300" dirty="0">
                <a:solidFill>
                  <a:schemeClr val="tx1"/>
                </a:solidFill>
              </a:rPr>
              <a:t>The total implementation duration of the investment objective is 64 months, of which the execution duration is 54 months</a:t>
            </a: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p:txBody>
      </p:sp>
      <p:sp>
        <p:nvSpPr>
          <p:cNvPr id="18" name="Rectangle 17">
            <a:extLst>
              <a:ext uri="{FF2B5EF4-FFF2-40B4-BE49-F238E27FC236}">
                <a16:creationId xmlns:a16="http://schemas.microsoft.com/office/drawing/2014/main" id="{CD0DECC0-C03F-4F57-854B-F9C2036EF4BF}"/>
              </a:ext>
            </a:extLst>
          </p:cNvPr>
          <p:cNvSpPr/>
          <p:nvPr/>
        </p:nvSpPr>
        <p:spPr>
          <a:xfrm>
            <a:off x="5545490" y="1474237"/>
            <a:ext cx="1153886" cy="5018003"/>
          </a:xfrm>
          <a:prstGeom prst="rect">
            <a:avLst/>
          </a:prstGeom>
          <a:solidFill>
            <a:srgbClr val="0070C0"/>
          </a:solid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ctr"/>
          <a:lstStyle/>
          <a:p>
            <a:pPr>
              <a:lnSpc>
                <a:spcPct val="100000"/>
              </a:lnSpc>
            </a:pPr>
            <a:r>
              <a:rPr lang="en-US" sz="1100" b="1" dirty="0"/>
              <a:t>Technical description</a:t>
            </a:r>
            <a:endParaRPr lang="ro-RO" sz="1100" b="1" dirty="0"/>
          </a:p>
        </p:txBody>
      </p:sp>
      <p:sp>
        <p:nvSpPr>
          <p:cNvPr id="19" name="Rectangle 18">
            <a:extLst>
              <a:ext uri="{FF2B5EF4-FFF2-40B4-BE49-F238E27FC236}">
                <a16:creationId xmlns:a16="http://schemas.microsoft.com/office/drawing/2014/main" id="{8CA480FE-5DA7-4660-A366-7E9110F20064}"/>
              </a:ext>
            </a:extLst>
          </p:cNvPr>
          <p:cNvSpPr/>
          <p:nvPr/>
        </p:nvSpPr>
        <p:spPr>
          <a:xfrm>
            <a:off x="6699379" y="1530223"/>
            <a:ext cx="5049707" cy="5018003"/>
          </a:xfrm>
          <a:prstGeom prst="rect">
            <a:avLst/>
          </a:prstGeom>
          <a:no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t"/>
          <a:lstStyle/>
          <a:p>
            <a:pPr marL="341313" indent="-171450">
              <a:lnSpc>
                <a:spcPct val="100000"/>
              </a:lnSpc>
              <a:buClr>
                <a:srgbClr val="0070C0"/>
              </a:buClr>
              <a:buFont typeface="Wingdings" panose="05000000000000000000" pitchFamily="2" charset="2"/>
              <a:buChar char="§"/>
            </a:pPr>
            <a:r>
              <a:rPr lang="en-GB" sz="1300" dirty="0">
                <a:solidFill>
                  <a:schemeClr val="tx1"/>
                </a:solidFill>
              </a:rPr>
              <a:t>The objectives to be achieved by implementing the investment are:</a:t>
            </a:r>
          </a:p>
          <a:p>
            <a:pPr marL="354013" indent="-176213">
              <a:lnSpc>
                <a:spcPct val="100000"/>
              </a:lnSpc>
              <a:buClr>
                <a:srgbClr val="0070C0"/>
              </a:buClr>
              <a:buFont typeface="Wingdings" panose="05000000000000000000" pitchFamily="2" charset="2"/>
              <a:buChar char="§"/>
            </a:pPr>
            <a:r>
              <a:rPr lang="en-GB" sz="1300" dirty="0">
                <a:solidFill>
                  <a:schemeClr val="tx1"/>
                </a:solidFill>
              </a:rPr>
              <a:t>installed electrical power between 350-475 MWe;</a:t>
            </a:r>
          </a:p>
          <a:p>
            <a:pPr marL="354013" indent="-176213">
              <a:buClr>
                <a:srgbClr val="0070C0"/>
              </a:buClr>
              <a:buFont typeface="Wingdings" panose="05000000000000000000" pitchFamily="2" charset="2"/>
              <a:buChar char="§"/>
            </a:pPr>
            <a:r>
              <a:rPr lang="en-GB" sz="1300" dirty="0">
                <a:solidFill>
                  <a:schemeClr val="tx1"/>
                </a:solidFill>
              </a:rPr>
              <a:t>Greenhouse gas emissions = 0.335 tCO2 / MWh </a:t>
            </a:r>
          </a:p>
          <a:p>
            <a:pPr marL="354013" indent="-176213">
              <a:lnSpc>
                <a:spcPct val="100000"/>
              </a:lnSpc>
              <a:buClr>
                <a:srgbClr val="0070C0"/>
              </a:buClr>
              <a:buFont typeface="Wingdings" panose="05000000000000000000" pitchFamily="2" charset="2"/>
              <a:buChar char="§"/>
            </a:pPr>
            <a:r>
              <a:rPr lang="en-GB" sz="1300" dirty="0">
                <a:solidFill>
                  <a:schemeClr val="tx1"/>
                </a:solidFill>
              </a:rPr>
              <a:t>the net efficiency of the energy group, CCGT, at nominal power will be at least 57%;</a:t>
            </a:r>
          </a:p>
          <a:p>
            <a:pPr marL="354013" indent="-176213">
              <a:lnSpc>
                <a:spcPct val="100000"/>
              </a:lnSpc>
              <a:buClr>
                <a:srgbClr val="0070C0"/>
              </a:buClr>
              <a:buFont typeface="Wingdings" panose="05000000000000000000" pitchFamily="2" charset="2"/>
              <a:buChar char="§"/>
            </a:pPr>
            <a:r>
              <a:rPr lang="en-GB" sz="1300" dirty="0">
                <a:solidFill>
                  <a:schemeClr val="tx1"/>
                </a:solidFill>
              </a:rPr>
              <a:t>the energy group will be dispatchable and will be able to provide system technological services (STS), all voltage and power settings, including reactive power, conditioned by Transelectrica through DEN (national energy dispatcher);</a:t>
            </a:r>
          </a:p>
          <a:p>
            <a:pPr marL="354013" indent="-176213">
              <a:lnSpc>
                <a:spcPct val="100000"/>
              </a:lnSpc>
              <a:buClr>
                <a:srgbClr val="0070C0"/>
              </a:buClr>
              <a:buFont typeface="Wingdings" panose="05000000000000000000" pitchFamily="2" charset="2"/>
              <a:buChar char="§"/>
            </a:pPr>
            <a:r>
              <a:rPr lang="en-GB" sz="1300" dirty="0">
                <a:solidFill>
                  <a:schemeClr val="tx1"/>
                </a:solidFill>
              </a:rPr>
              <a:t>flexibility: 50% and 100% of the load</a:t>
            </a:r>
          </a:p>
          <a:p>
            <a:pPr marL="341313" indent="-171450">
              <a:lnSpc>
                <a:spcPct val="100000"/>
              </a:lnSpc>
              <a:buClr>
                <a:srgbClr val="0070C0"/>
              </a:buClr>
              <a:buFont typeface="Wingdings" panose="05000000000000000000" pitchFamily="2" charset="2"/>
              <a:buChar char="§"/>
            </a:pPr>
            <a:r>
              <a:rPr lang="en-GB" sz="1300" dirty="0">
                <a:solidFill>
                  <a:schemeClr val="tx1"/>
                </a:solidFill>
              </a:rPr>
              <a:t>The natural gas supply will be ensured by:</a:t>
            </a:r>
          </a:p>
          <a:p>
            <a:pPr marL="354013" indent="-176213">
              <a:lnSpc>
                <a:spcPct val="100000"/>
              </a:lnSpc>
              <a:buClr>
                <a:srgbClr val="0070C0"/>
              </a:buClr>
              <a:buFont typeface="Wingdings" panose="05000000000000000000" pitchFamily="2" charset="2"/>
              <a:buChar char="§"/>
            </a:pPr>
            <a:r>
              <a:rPr lang="en-GB" sz="1300" dirty="0">
                <a:solidFill>
                  <a:schemeClr val="tx1"/>
                </a:solidFill>
              </a:rPr>
              <a:t>a high pressure natural gas transmission connection with nominal diameter DN 500, nominal pressure PN40, and a length of 0.10 km, which will be connected to the existing pipe</a:t>
            </a:r>
          </a:p>
          <a:p>
            <a:pPr marL="341313" indent="-176213">
              <a:lnSpc>
                <a:spcPct val="100000"/>
              </a:lnSpc>
              <a:buClr>
                <a:srgbClr val="0070C0"/>
              </a:buClr>
              <a:buFont typeface="Wingdings" panose="05000000000000000000" pitchFamily="2" charset="2"/>
              <a:buChar char="§"/>
            </a:pPr>
            <a:r>
              <a:rPr lang="en-GB" sz="1300" dirty="0">
                <a:solidFill>
                  <a:schemeClr val="tx1"/>
                </a:solidFill>
              </a:rPr>
              <a:t>a Delivery Measurement Regulation Station (SRMP) with technological capacity Q = 80,000 m3 / h, which will be located on a privately owned land of Turceni Power Plant Branch.</a:t>
            </a:r>
          </a:p>
          <a:p>
            <a:pPr marL="341313" indent="-171450">
              <a:lnSpc>
                <a:spcPct val="100000"/>
              </a:lnSpc>
              <a:buClr>
                <a:srgbClr val="0070C0"/>
              </a:buClr>
              <a:buFont typeface="Wingdings" panose="05000000000000000000" pitchFamily="2" charset="2"/>
              <a:buChar char="§"/>
            </a:pPr>
            <a:r>
              <a:rPr lang="en-GB" sz="1300" dirty="0">
                <a:solidFill>
                  <a:schemeClr val="tx1"/>
                </a:solidFill>
              </a:rPr>
              <a:t>The power produced by the CCGT electric generators will be discharged into the NES through a power-raising transformer at a voltage of 400 kV will be connected in the 400kV OHL to the 400kV Tânțăreni station in the cell of the former disbanded G8 group. </a:t>
            </a:r>
          </a:p>
        </p:txBody>
      </p:sp>
      <p:pic>
        <p:nvPicPr>
          <p:cNvPr id="22" name="Picture 21">
            <a:extLst>
              <a:ext uri="{FF2B5EF4-FFF2-40B4-BE49-F238E27FC236}">
                <a16:creationId xmlns:a16="http://schemas.microsoft.com/office/drawing/2014/main" id="{7FF777BC-1578-4524-8EA3-5BC5F8DF0BC8}"/>
              </a:ext>
            </a:extLst>
          </p:cNvPr>
          <p:cNvPicPr>
            <a:picLocks noChangeAspect="1" noChangeArrowheads="1"/>
          </p:cNvPicPr>
          <p:nvPr/>
        </p:nvPicPr>
        <p:blipFill>
          <a:blip r:embed="rId6" cstate="print"/>
          <a:srcRect/>
          <a:stretch>
            <a:fillRect/>
          </a:stretch>
        </p:blipFill>
        <p:spPr bwMode="auto">
          <a:xfrm>
            <a:off x="3482779" y="1530223"/>
            <a:ext cx="1886777" cy="1541985"/>
          </a:xfrm>
          <a:prstGeom prst="rect">
            <a:avLst/>
          </a:prstGeom>
          <a:noFill/>
          <a:ln w="9525">
            <a:noFill/>
            <a:miter lim="800000"/>
            <a:headEnd/>
            <a:tailEnd/>
          </a:ln>
        </p:spPr>
      </p:pic>
      <p:sp>
        <p:nvSpPr>
          <p:cNvPr id="4" name="Slide Number Placeholder 3">
            <a:extLst>
              <a:ext uri="{FF2B5EF4-FFF2-40B4-BE49-F238E27FC236}">
                <a16:creationId xmlns:a16="http://schemas.microsoft.com/office/drawing/2014/main" id="{AE77D66C-28D4-421F-A482-7DF3191EBE19}"/>
              </a:ext>
            </a:extLst>
          </p:cNvPr>
          <p:cNvSpPr>
            <a:spLocks noGrp="1"/>
          </p:cNvSpPr>
          <p:nvPr>
            <p:ph type="sldNum" sz="quarter" idx="19"/>
          </p:nvPr>
        </p:nvSpPr>
        <p:spPr/>
        <p:txBody>
          <a:bodyPr/>
          <a:lstStyle/>
          <a:p>
            <a:fld id="{AB9F4A19-7501-4F29-B272-F75E012C24FB}" type="slidenum">
              <a:rPr lang="en-GB" smtClean="0"/>
              <a:pPr/>
              <a:t>13</a:t>
            </a:fld>
            <a:endParaRPr lang="en-GB"/>
          </a:p>
        </p:txBody>
      </p:sp>
    </p:spTree>
    <p:extLst>
      <p:ext uri="{BB962C8B-B14F-4D97-AF65-F5344CB8AC3E}">
        <p14:creationId xmlns:p14="http://schemas.microsoft.com/office/powerpoint/2010/main" val="4168570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48E20D3-5DE5-42AD-AF3D-A048C41254AB}"/>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6621" name="think-cell Slide" r:id="rId4" imgW="473" imgH="473" progId="TCLayout.ActiveDocument.1">
                  <p:embed/>
                </p:oleObj>
              </mc:Choice>
              <mc:Fallback>
                <p:oleObj name="think-cell Slide" r:id="rId4" imgW="473" imgH="473" progId="TCLayout.ActiveDocument.1">
                  <p:embed/>
                  <p:pic>
                    <p:nvPicPr>
                      <p:cNvPr id="8" name="Object 7" hidden="1">
                        <a:extLst>
                          <a:ext uri="{FF2B5EF4-FFF2-40B4-BE49-F238E27FC236}">
                            <a16:creationId xmlns:a16="http://schemas.microsoft.com/office/drawing/2014/main" id="{F48E20D3-5DE5-42AD-AF3D-A048C41254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D1F7F18-D6CD-4F49-8E89-B420A8748180}"/>
              </a:ext>
            </a:extLst>
          </p:cNvPr>
          <p:cNvSpPr>
            <a:spLocks noGrp="1"/>
          </p:cNvSpPr>
          <p:nvPr>
            <p:ph type="title"/>
          </p:nvPr>
        </p:nvSpPr>
        <p:spPr/>
        <p:txBody>
          <a:bodyPr vert="horz">
            <a:normAutofit/>
          </a:bodyPr>
          <a:lstStyle/>
          <a:p>
            <a:r>
              <a:rPr lang="en-GB" sz="2800" dirty="0"/>
              <a:t>The development of a 850 MW natural gas CCGT </a:t>
            </a:r>
            <a:r>
              <a:rPr lang="en-GB" sz="2800" dirty="0" err="1"/>
              <a:t>Isalnita</a:t>
            </a:r>
            <a:endParaRPr lang="ro-RO" sz="2800" dirty="0"/>
          </a:p>
        </p:txBody>
      </p:sp>
      <p:sp>
        <p:nvSpPr>
          <p:cNvPr id="3" name="Subtitle 2">
            <a:extLst>
              <a:ext uri="{FF2B5EF4-FFF2-40B4-BE49-F238E27FC236}">
                <a16:creationId xmlns:a16="http://schemas.microsoft.com/office/drawing/2014/main" id="{68281E27-9C60-4360-B2E9-902121081E70}"/>
              </a:ext>
            </a:extLst>
          </p:cNvPr>
          <p:cNvSpPr>
            <a:spLocks noGrp="1"/>
          </p:cNvSpPr>
          <p:nvPr>
            <p:ph type="subTitle" idx="16"/>
          </p:nvPr>
        </p:nvSpPr>
        <p:spPr/>
        <p:txBody>
          <a:bodyPr/>
          <a:lstStyle/>
          <a:p>
            <a:r>
              <a:rPr lang="en-US" dirty="0"/>
              <a:t>Project technical description</a:t>
            </a:r>
            <a:endParaRPr lang="ro-RO" dirty="0"/>
          </a:p>
        </p:txBody>
      </p:sp>
      <p:sp>
        <p:nvSpPr>
          <p:cNvPr id="16" name="Rectangle 15">
            <a:extLst>
              <a:ext uri="{FF2B5EF4-FFF2-40B4-BE49-F238E27FC236}">
                <a16:creationId xmlns:a16="http://schemas.microsoft.com/office/drawing/2014/main" id="{0786222F-738F-454A-B422-D3C276E2091C}"/>
              </a:ext>
            </a:extLst>
          </p:cNvPr>
          <p:cNvSpPr/>
          <p:nvPr/>
        </p:nvSpPr>
        <p:spPr>
          <a:xfrm>
            <a:off x="442913" y="1474237"/>
            <a:ext cx="2896800" cy="1597971"/>
          </a:xfrm>
          <a:prstGeom prst="rect">
            <a:avLst/>
          </a:prstGeom>
          <a:solidFill>
            <a:srgbClr val="0070C0"/>
          </a:solid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ctr"/>
          <a:lstStyle/>
          <a:p>
            <a:pPr>
              <a:lnSpc>
                <a:spcPct val="100000"/>
              </a:lnSpc>
            </a:pPr>
            <a:r>
              <a:rPr lang="en-US" sz="1100" b="1" dirty="0"/>
              <a:t>Project description</a:t>
            </a:r>
            <a:endParaRPr lang="ro-RO" sz="1100" b="1" dirty="0"/>
          </a:p>
        </p:txBody>
      </p:sp>
      <p:sp>
        <p:nvSpPr>
          <p:cNvPr id="17" name="Rectangle 16">
            <a:extLst>
              <a:ext uri="{FF2B5EF4-FFF2-40B4-BE49-F238E27FC236}">
                <a16:creationId xmlns:a16="http://schemas.microsoft.com/office/drawing/2014/main" id="{8793BBEE-74D7-4C69-BE91-B382A85F48FD}"/>
              </a:ext>
            </a:extLst>
          </p:cNvPr>
          <p:cNvSpPr/>
          <p:nvPr/>
        </p:nvSpPr>
        <p:spPr>
          <a:xfrm>
            <a:off x="442909" y="1474237"/>
            <a:ext cx="4959515" cy="4843436"/>
          </a:xfrm>
          <a:prstGeom prst="rect">
            <a:avLst/>
          </a:prstGeom>
          <a:no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t"/>
          <a:lstStyle/>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200" dirty="0">
              <a:solidFill>
                <a:schemeClr val="tx1"/>
              </a:solidFill>
            </a:endParaRPr>
          </a:p>
          <a:p>
            <a:pPr marL="171450" indent="-171450">
              <a:lnSpc>
                <a:spcPct val="100000"/>
              </a:lnSpc>
              <a:buClr>
                <a:srgbClr val="0070C0"/>
              </a:buClr>
              <a:buFont typeface="Wingdings" panose="05000000000000000000" pitchFamily="2" charset="2"/>
              <a:buChar char="§"/>
            </a:pPr>
            <a:r>
              <a:rPr lang="en-GB" sz="1300" dirty="0">
                <a:solidFill>
                  <a:schemeClr val="tx1"/>
                </a:solidFill>
              </a:rPr>
              <a:t>Within TPP Işalniţa which is located in the north-western part of Craiova, at a distance of 11 km, on an industrial platform near Ișalnița commune, the available area is approx. 124,000 sqm</a:t>
            </a:r>
          </a:p>
          <a:p>
            <a:pPr marL="171450" indent="-171450">
              <a:lnSpc>
                <a:spcPct val="100000"/>
              </a:lnSpc>
              <a:buClr>
                <a:srgbClr val="0070C0"/>
              </a:buClr>
              <a:buFont typeface="Wingdings" panose="05000000000000000000" pitchFamily="2" charset="2"/>
              <a:buChar char="§"/>
            </a:pPr>
            <a:r>
              <a:rPr lang="en-GB" sz="1300" dirty="0">
                <a:solidFill>
                  <a:schemeClr val="tx1"/>
                </a:solidFill>
              </a:rPr>
              <a:t>The proposed gas-steam combined cycle (CCGT) energy system uses a combination of 1 TG (gas turbine) + 1 HRSG (recovery boiler) + 1 TA (steam turbine), multi-shaft (2 generators)</a:t>
            </a:r>
          </a:p>
          <a:p>
            <a:pPr marL="171450" indent="-171450">
              <a:lnSpc>
                <a:spcPct val="100000"/>
              </a:lnSpc>
              <a:buClr>
                <a:srgbClr val="0070C0"/>
              </a:buClr>
              <a:buFont typeface="Wingdings" panose="05000000000000000000" pitchFamily="2" charset="2"/>
              <a:buChar char="§"/>
            </a:pPr>
            <a:r>
              <a:rPr lang="en-GB" sz="1300" dirty="0">
                <a:solidFill>
                  <a:schemeClr val="tx1"/>
                </a:solidFill>
              </a:rPr>
              <a:t>Feasibility study developed by SC Energobit Control Systems SRL in September 2020</a:t>
            </a:r>
          </a:p>
          <a:p>
            <a:pPr marL="171450" indent="-171450">
              <a:lnSpc>
                <a:spcPct val="100000"/>
              </a:lnSpc>
              <a:buClr>
                <a:srgbClr val="0070C0"/>
              </a:buClr>
              <a:buFont typeface="Wingdings" panose="05000000000000000000" pitchFamily="2" charset="2"/>
              <a:buChar char="§"/>
            </a:pPr>
            <a:r>
              <a:rPr lang="en-GB" sz="1300" dirty="0">
                <a:solidFill>
                  <a:schemeClr val="tx1"/>
                </a:solidFill>
              </a:rPr>
              <a:t>Investment life = 25 years</a:t>
            </a:r>
          </a:p>
          <a:p>
            <a:pPr marL="171450" indent="-171450">
              <a:lnSpc>
                <a:spcPct val="100000"/>
              </a:lnSpc>
              <a:buClr>
                <a:srgbClr val="0070C0"/>
              </a:buClr>
              <a:buFont typeface="Wingdings" panose="05000000000000000000" pitchFamily="2" charset="2"/>
              <a:buChar char="§"/>
            </a:pPr>
            <a:r>
              <a:rPr lang="en-GB" sz="1300" dirty="0">
                <a:solidFill>
                  <a:schemeClr val="tx1"/>
                </a:solidFill>
              </a:rPr>
              <a:t>Start date of the investment: 2021</a:t>
            </a:r>
          </a:p>
          <a:p>
            <a:pPr marL="171450" indent="-171450">
              <a:lnSpc>
                <a:spcPct val="100000"/>
              </a:lnSpc>
              <a:buClr>
                <a:srgbClr val="0070C0"/>
              </a:buClr>
              <a:buFont typeface="Wingdings" panose="05000000000000000000" pitchFamily="2" charset="2"/>
              <a:buChar char="§"/>
            </a:pPr>
            <a:r>
              <a:rPr lang="en-GB" sz="1300" dirty="0">
                <a:solidFill>
                  <a:schemeClr val="tx1"/>
                </a:solidFill>
              </a:rPr>
              <a:t>The total implementation duration of the investment objective is 64 months, of which the execution duration is 54 months</a:t>
            </a: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a:p>
            <a:pPr marL="171450" indent="-171450">
              <a:lnSpc>
                <a:spcPct val="100000"/>
              </a:lnSpc>
              <a:buClr>
                <a:srgbClr val="0070C0"/>
              </a:buClr>
              <a:buFont typeface="Wingdings" panose="05000000000000000000" pitchFamily="2" charset="2"/>
              <a:buChar char="§"/>
            </a:pPr>
            <a:endParaRPr lang="en-GB" sz="1000" dirty="0">
              <a:solidFill>
                <a:schemeClr val="tx1"/>
              </a:solidFill>
            </a:endParaRPr>
          </a:p>
        </p:txBody>
      </p:sp>
      <p:sp>
        <p:nvSpPr>
          <p:cNvPr id="18" name="Rectangle 17">
            <a:extLst>
              <a:ext uri="{FF2B5EF4-FFF2-40B4-BE49-F238E27FC236}">
                <a16:creationId xmlns:a16="http://schemas.microsoft.com/office/drawing/2014/main" id="{CD0DECC0-C03F-4F57-854B-F9C2036EF4BF}"/>
              </a:ext>
            </a:extLst>
          </p:cNvPr>
          <p:cNvSpPr/>
          <p:nvPr/>
        </p:nvSpPr>
        <p:spPr>
          <a:xfrm>
            <a:off x="5545490" y="1474237"/>
            <a:ext cx="1153886" cy="4843435"/>
          </a:xfrm>
          <a:prstGeom prst="rect">
            <a:avLst/>
          </a:prstGeom>
          <a:solidFill>
            <a:srgbClr val="0070C0"/>
          </a:solid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ctr"/>
          <a:lstStyle/>
          <a:p>
            <a:pPr>
              <a:lnSpc>
                <a:spcPct val="100000"/>
              </a:lnSpc>
            </a:pPr>
            <a:r>
              <a:rPr lang="en-US" sz="1100" b="1" dirty="0"/>
              <a:t>Technical description</a:t>
            </a:r>
            <a:endParaRPr lang="ro-RO" sz="1100" b="1" dirty="0"/>
          </a:p>
        </p:txBody>
      </p:sp>
      <p:sp>
        <p:nvSpPr>
          <p:cNvPr id="19" name="Rectangle 18">
            <a:extLst>
              <a:ext uri="{FF2B5EF4-FFF2-40B4-BE49-F238E27FC236}">
                <a16:creationId xmlns:a16="http://schemas.microsoft.com/office/drawing/2014/main" id="{8CA480FE-5DA7-4660-A366-7E9110F20064}"/>
              </a:ext>
            </a:extLst>
          </p:cNvPr>
          <p:cNvSpPr/>
          <p:nvPr/>
        </p:nvSpPr>
        <p:spPr>
          <a:xfrm>
            <a:off x="6699379" y="1474237"/>
            <a:ext cx="5049707" cy="4843436"/>
          </a:xfrm>
          <a:prstGeom prst="rect">
            <a:avLst/>
          </a:prstGeom>
          <a:noFill/>
          <a:ln>
            <a:solidFill>
              <a:srgbClr val="0070C0"/>
            </a:solidFill>
          </a:ln>
        </p:spPr>
        <p:style>
          <a:lnRef idx="0">
            <a:schemeClr val="accent1"/>
          </a:lnRef>
          <a:fillRef idx="1">
            <a:schemeClr val="accent1"/>
          </a:fillRef>
          <a:effectRef idx="0">
            <a:schemeClr val="dk1"/>
          </a:effectRef>
          <a:fontRef idx="minor">
            <a:schemeClr val="lt1"/>
          </a:fontRef>
        </p:style>
        <p:txBody>
          <a:bodyPr rtlCol="0" anchor="t"/>
          <a:lstStyle/>
          <a:p>
            <a:pPr marL="341313" indent="-171450">
              <a:lnSpc>
                <a:spcPct val="100000"/>
              </a:lnSpc>
              <a:buClr>
                <a:srgbClr val="0070C0"/>
              </a:buClr>
              <a:buFont typeface="Wingdings" panose="05000000000000000000" pitchFamily="2" charset="2"/>
              <a:buChar char="§"/>
            </a:pPr>
            <a:r>
              <a:rPr lang="en-GB" sz="1300" dirty="0">
                <a:solidFill>
                  <a:schemeClr val="tx1"/>
                </a:solidFill>
              </a:rPr>
              <a:t>The objectives to be achieved by implementing the investment are:</a:t>
            </a:r>
          </a:p>
          <a:p>
            <a:pPr marL="354013" indent="-176213">
              <a:lnSpc>
                <a:spcPct val="100000"/>
              </a:lnSpc>
              <a:buClr>
                <a:srgbClr val="0070C0"/>
              </a:buClr>
              <a:buFont typeface="Wingdings" panose="05000000000000000000" pitchFamily="2" charset="2"/>
              <a:buChar char="§"/>
            </a:pPr>
            <a:r>
              <a:rPr lang="en-GB" sz="1300" dirty="0">
                <a:solidFill>
                  <a:schemeClr val="tx1"/>
                </a:solidFill>
              </a:rPr>
              <a:t>installed electrical power between 690-850 MWe</a:t>
            </a:r>
          </a:p>
          <a:p>
            <a:pPr marL="354013" indent="-176213">
              <a:buClr>
                <a:srgbClr val="0070C0"/>
              </a:buClr>
              <a:buFont typeface="Wingdings" panose="05000000000000000000" pitchFamily="2" charset="2"/>
              <a:buChar char="§"/>
            </a:pPr>
            <a:r>
              <a:rPr lang="en-GB" sz="1300" dirty="0">
                <a:solidFill>
                  <a:schemeClr val="tx1"/>
                </a:solidFill>
              </a:rPr>
              <a:t>Greenhouse gas emissions = 0.325 tCO2 / MWh </a:t>
            </a:r>
          </a:p>
          <a:p>
            <a:pPr marL="354013" indent="-176213">
              <a:lnSpc>
                <a:spcPct val="100000"/>
              </a:lnSpc>
              <a:buClr>
                <a:srgbClr val="0070C0"/>
              </a:buClr>
              <a:buFont typeface="Wingdings" panose="05000000000000000000" pitchFamily="2" charset="2"/>
              <a:buChar char="§"/>
            </a:pPr>
            <a:r>
              <a:rPr lang="en-GB" sz="1300" dirty="0">
                <a:solidFill>
                  <a:schemeClr val="tx1"/>
                </a:solidFill>
              </a:rPr>
              <a:t>the net efficiency of the energy group, CCGT, at nominal power will be at least 57% (according to BAT conclusions);</a:t>
            </a:r>
          </a:p>
          <a:p>
            <a:pPr marL="354013" indent="-176213">
              <a:lnSpc>
                <a:spcPct val="100000"/>
              </a:lnSpc>
              <a:buClr>
                <a:srgbClr val="0070C0"/>
              </a:buClr>
              <a:buFont typeface="Wingdings" panose="05000000000000000000" pitchFamily="2" charset="2"/>
              <a:buChar char="§"/>
            </a:pPr>
            <a:r>
              <a:rPr lang="en-GB" sz="1300" dirty="0">
                <a:solidFill>
                  <a:schemeClr val="tx1"/>
                </a:solidFill>
              </a:rPr>
              <a:t>the energy group will be dispatchable and will be able to provide system technological services (STS), all voltage and power settings, including reactive power, conditioned by Transelectrica through DEN (national energy dispatcher);</a:t>
            </a:r>
          </a:p>
          <a:p>
            <a:pPr marL="354013" indent="-176213">
              <a:lnSpc>
                <a:spcPct val="100000"/>
              </a:lnSpc>
              <a:buClr>
                <a:srgbClr val="0070C0"/>
              </a:buClr>
              <a:buFont typeface="Wingdings" panose="05000000000000000000" pitchFamily="2" charset="2"/>
              <a:buChar char="§"/>
            </a:pPr>
            <a:r>
              <a:rPr lang="en-GB" sz="1300" dirty="0">
                <a:solidFill>
                  <a:schemeClr val="tx1"/>
                </a:solidFill>
              </a:rPr>
              <a:t>flexibility: 50% and 100% of the load.</a:t>
            </a:r>
          </a:p>
          <a:p>
            <a:pPr marL="341313" indent="-341313">
              <a:lnSpc>
                <a:spcPct val="100000"/>
              </a:lnSpc>
              <a:buClr>
                <a:srgbClr val="0070C0"/>
              </a:buClr>
              <a:buFont typeface="Wingdings" panose="05000000000000000000" pitchFamily="2" charset="2"/>
              <a:buChar char="§"/>
            </a:pPr>
            <a:r>
              <a:rPr lang="en-GB" sz="1300" dirty="0">
                <a:solidFill>
                  <a:schemeClr val="tx1"/>
                </a:solidFill>
              </a:rPr>
              <a:t>The natural gas supply will be ensured by:</a:t>
            </a:r>
          </a:p>
          <a:p>
            <a:pPr marL="354013" indent="-176213">
              <a:lnSpc>
                <a:spcPct val="100000"/>
              </a:lnSpc>
              <a:buClr>
                <a:srgbClr val="0070C0"/>
              </a:buClr>
              <a:buFont typeface="Wingdings" panose="05000000000000000000" pitchFamily="2" charset="2"/>
              <a:buChar char="§"/>
            </a:pPr>
            <a:r>
              <a:rPr lang="en-GB" sz="1300" dirty="0">
                <a:solidFill>
                  <a:schemeClr val="tx1"/>
                </a:solidFill>
              </a:rPr>
              <a:t>a high pressure connection DN 500, PN 40, Q = 120000 m3 / h, from steel pipe, mounted underground, from Wire III Transgaz, Turburea-Ișalnița, L = 800 m</a:t>
            </a:r>
          </a:p>
          <a:p>
            <a:pPr marL="354013" indent="-176213">
              <a:lnSpc>
                <a:spcPct val="100000"/>
              </a:lnSpc>
              <a:buClr>
                <a:srgbClr val="0070C0"/>
              </a:buClr>
              <a:buFont typeface="Wingdings" panose="05000000000000000000" pitchFamily="2" charset="2"/>
              <a:buChar char="§"/>
            </a:pPr>
            <a:r>
              <a:rPr lang="en-GB" sz="1300" dirty="0">
                <a:solidFill>
                  <a:schemeClr val="tx1"/>
                </a:solidFill>
              </a:rPr>
              <a:t>a SRMP Q = 120,000 m3 / h, located inside Ișalnița Power Plant Branch, as close as possible to the property limit, with the possibility of connection to electricity and access road</a:t>
            </a:r>
          </a:p>
          <a:p>
            <a:pPr marL="341313" indent="-171450">
              <a:lnSpc>
                <a:spcPct val="100000"/>
              </a:lnSpc>
              <a:buClr>
                <a:srgbClr val="0070C0"/>
              </a:buClr>
              <a:buFont typeface="Wingdings" panose="05000000000000000000" pitchFamily="2" charset="2"/>
              <a:buChar char="§"/>
            </a:pPr>
            <a:r>
              <a:rPr lang="en-GB" sz="1300" dirty="0">
                <a:solidFill>
                  <a:schemeClr val="tx1"/>
                </a:solidFill>
              </a:rPr>
              <a:t>The power produced by the electric generators of CCGT will be evacuated in NES through the 220kV Ișalnița - Slatina line, a line that is currently under conservation, being necessary to reactivate this line</a:t>
            </a:r>
          </a:p>
        </p:txBody>
      </p:sp>
      <p:pic>
        <p:nvPicPr>
          <p:cNvPr id="23" name="Imagine 2">
            <a:extLst>
              <a:ext uri="{FF2B5EF4-FFF2-40B4-BE49-F238E27FC236}">
                <a16:creationId xmlns:a16="http://schemas.microsoft.com/office/drawing/2014/main" id="{A4BEF193-6B27-4F64-AAE9-B5D6AD315C1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77037" y="1550408"/>
            <a:ext cx="1978734" cy="15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BECE8E2C-B2DA-45B6-9F0E-7F058C66E071}"/>
              </a:ext>
            </a:extLst>
          </p:cNvPr>
          <p:cNvSpPr>
            <a:spLocks noGrp="1"/>
          </p:cNvSpPr>
          <p:nvPr>
            <p:ph type="sldNum" sz="quarter" idx="19"/>
          </p:nvPr>
        </p:nvSpPr>
        <p:spPr/>
        <p:txBody>
          <a:bodyPr/>
          <a:lstStyle/>
          <a:p>
            <a:fld id="{AB9F4A19-7501-4F29-B272-F75E012C24FB}" type="slidenum">
              <a:rPr lang="en-GB" smtClean="0"/>
              <a:pPr/>
              <a:t>14</a:t>
            </a:fld>
            <a:endParaRPr lang="en-GB"/>
          </a:p>
        </p:txBody>
      </p:sp>
    </p:spTree>
    <p:extLst>
      <p:ext uri="{BB962C8B-B14F-4D97-AF65-F5344CB8AC3E}">
        <p14:creationId xmlns:p14="http://schemas.microsoft.com/office/powerpoint/2010/main" val="914632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7018" y="172660"/>
            <a:ext cx="11508509" cy="523220"/>
          </a:xfrm>
          <a:prstGeom prst="rect">
            <a:avLst/>
          </a:prstGeom>
        </p:spPr>
        <p:txBody>
          <a:bodyPr wrap="square">
            <a:spAutoFit/>
          </a:bodyPr>
          <a:lstStyle/>
          <a:p>
            <a:pPr>
              <a:lnSpc>
                <a:spcPct val="100000"/>
              </a:lnSpc>
              <a:spcAft>
                <a:spcPts val="600"/>
              </a:spcAft>
              <a:buSzPct val="100000"/>
            </a:pPr>
            <a:r>
              <a:rPr lang="en-GB" sz="2800" dirty="0"/>
              <a:t>CEO CCGTs </a:t>
            </a:r>
            <a:r>
              <a:rPr lang="en-GB" sz="2800" dirty="0">
                <a:sym typeface="Wingdings" panose="05000000000000000000" pitchFamily="2" charset="2"/>
              </a:rPr>
              <a:t> Romania coal phase-out </a:t>
            </a:r>
            <a:endParaRPr lang="en-US" sz="2800" dirty="0"/>
          </a:p>
        </p:txBody>
      </p:sp>
      <p:cxnSp>
        <p:nvCxnSpPr>
          <p:cNvPr id="7" name="Straight Connector 6">
            <a:extLst>
              <a:ext uri="{FF2B5EF4-FFF2-40B4-BE49-F238E27FC236}">
                <a16:creationId xmlns:a16="http://schemas.microsoft.com/office/drawing/2014/main" id="{D72D29F6-E8EB-4FB7-8710-9A7DFA708A4D}"/>
              </a:ext>
            </a:extLst>
          </p:cNvPr>
          <p:cNvCxnSpPr>
            <a:cxnSpLocks/>
          </p:cNvCxnSpPr>
          <p:nvPr/>
        </p:nvCxnSpPr>
        <p:spPr>
          <a:xfrm>
            <a:off x="241406" y="757435"/>
            <a:ext cx="1111239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3" name="Slide Number Placeholder 2">
            <a:extLst>
              <a:ext uri="{FF2B5EF4-FFF2-40B4-BE49-F238E27FC236}">
                <a16:creationId xmlns:a16="http://schemas.microsoft.com/office/drawing/2014/main" id="{EE3E0E2A-DBC2-4D34-A8C9-190131143C5C}"/>
              </a:ext>
            </a:extLst>
          </p:cNvPr>
          <p:cNvSpPr>
            <a:spLocks noGrp="1"/>
          </p:cNvSpPr>
          <p:nvPr>
            <p:ph type="sldNum" sz="quarter" idx="12"/>
          </p:nvPr>
        </p:nvSpPr>
        <p:spPr/>
        <p:txBody>
          <a:bodyPr/>
          <a:lstStyle/>
          <a:p>
            <a:fld id="{04653A63-48AE-4C86-ACBA-07E095B8DCE2}" type="slidenum">
              <a:rPr lang="en-US" smtClean="0"/>
              <a:t>15</a:t>
            </a:fld>
            <a:endParaRPr lang="en-US"/>
          </a:p>
        </p:txBody>
      </p:sp>
      <p:sp>
        <p:nvSpPr>
          <p:cNvPr id="5" name="Rectangle 4">
            <a:extLst>
              <a:ext uri="{FF2B5EF4-FFF2-40B4-BE49-F238E27FC236}">
                <a16:creationId xmlns:a16="http://schemas.microsoft.com/office/drawing/2014/main" id="{243FA5FA-A96F-4E90-A4E9-91DF75F27721}"/>
              </a:ext>
            </a:extLst>
          </p:cNvPr>
          <p:cNvSpPr/>
          <p:nvPr/>
        </p:nvSpPr>
        <p:spPr>
          <a:xfrm>
            <a:off x="199211" y="830860"/>
            <a:ext cx="11424121" cy="3645485"/>
          </a:xfrm>
          <a:prstGeom prst="rect">
            <a:avLst/>
          </a:prstGeom>
        </p:spPr>
        <p:txBody>
          <a:bodyPr wrap="square">
            <a:spAutoFit/>
          </a:bodyPr>
          <a:lstStyle/>
          <a:p>
            <a:pPr marL="353695" marR="41275" indent="-285750" algn="just">
              <a:lnSpc>
                <a:spcPct val="107000"/>
              </a:lnSpc>
              <a:spcBef>
                <a:spcPts val="95"/>
              </a:spcBef>
              <a:spcAft>
                <a:spcPts val="800"/>
              </a:spcAft>
              <a:buFont typeface="Wingdings" panose="05000000000000000000" pitchFamily="2" charset="2"/>
              <a:buChar char="ü"/>
            </a:pPr>
            <a:r>
              <a:rPr lang="en-US" sz="1600" dirty="0">
                <a:ea typeface="Segoe UI" panose="020B0502040204020203" pitchFamily="34" charset="0"/>
              </a:rPr>
              <a:t>The energy sector remains the main source of greenhouse gas emissions (GHG) with 66% of emissions belonging to this sector. Given the current energy mix, even with the targets in the Integrated National Energy and Climate Plan (INECP), Romania needs additional actions to meet the emission reduction targets for 2030. </a:t>
            </a:r>
          </a:p>
          <a:p>
            <a:pPr marL="353695" marR="41275" indent="-285750" algn="just">
              <a:lnSpc>
                <a:spcPct val="107000"/>
              </a:lnSpc>
              <a:spcBef>
                <a:spcPts val="95"/>
              </a:spcBef>
              <a:spcAft>
                <a:spcPts val="800"/>
              </a:spcAft>
              <a:buFont typeface="Wingdings" panose="05000000000000000000" pitchFamily="2" charset="2"/>
              <a:buChar char="ü"/>
            </a:pPr>
            <a:r>
              <a:rPr lang="en-US" sz="1600" dirty="0">
                <a:ea typeface="Segoe UI" panose="020B0502040204020203" pitchFamily="34" charset="0"/>
              </a:rPr>
              <a:t>In addition to increasing the share of energy from renewable sources, another strategic objective refers to the replacement of coal in the energy mix that should aim at maintaining the stability of the National Power System and ensuring the Romania’s power need.</a:t>
            </a:r>
            <a:endParaRPr lang="en-US" sz="1600" dirty="0">
              <a:ea typeface="Times New Roman" panose="02020603050405020304" pitchFamily="18" charset="0"/>
            </a:endParaRPr>
          </a:p>
          <a:p>
            <a:pPr marL="285750" indent="-285750">
              <a:buFont typeface="Wingdings" panose="05000000000000000000" pitchFamily="2" charset="2"/>
              <a:buChar char="ü"/>
            </a:pPr>
            <a:r>
              <a:rPr lang="en-US" sz="1600" dirty="0">
                <a:ea typeface="Segoe UI" panose="020B0502040204020203" pitchFamily="34" charset="0"/>
              </a:rPr>
              <a:t>This coal phase-out process requires the commissioning of some new capacities with low emissions and it should contribute to the flexibility of the power system for a high increase of the renewable energy sources.</a:t>
            </a:r>
          </a:p>
          <a:p>
            <a:endParaRPr lang="en-US" sz="1600" dirty="0"/>
          </a:p>
          <a:p>
            <a:pPr marL="285750" indent="-285750">
              <a:buFont typeface="Wingdings" panose="05000000000000000000" pitchFamily="2" charset="2"/>
              <a:buChar char="ü"/>
            </a:pPr>
            <a:r>
              <a:rPr lang="en-US" sz="1600" dirty="0"/>
              <a:t>In order to replace rapidly coal-fired capacities, the natural gas should have a key role – also in combination with hydrogen on mid to long term horizon - to support the national </a:t>
            </a:r>
            <a:r>
              <a:rPr lang="en-US" sz="1600" dirty="0" err="1"/>
              <a:t>decarbonisation</a:t>
            </a:r>
            <a:r>
              <a:rPr lang="en-US" sz="1600" dirty="0"/>
              <a:t> objectives and in accordance with the specific country recommendations </a:t>
            </a:r>
          </a:p>
          <a:p>
            <a:endParaRPr lang="en-US" dirty="0"/>
          </a:p>
        </p:txBody>
      </p:sp>
      <p:sp>
        <p:nvSpPr>
          <p:cNvPr id="8" name="Rectangle 7">
            <a:extLst>
              <a:ext uri="{FF2B5EF4-FFF2-40B4-BE49-F238E27FC236}">
                <a16:creationId xmlns:a16="http://schemas.microsoft.com/office/drawing/2014/main" id="{7B9E83D7-DBB1-4959-AE2B-B33BC43056BD}"/>
              </a:ext>
            </a:extLst>
          </p:cNvPr>
          <p:cNvSpPr/>
          <p:nvPr/>
        </p:nvSpPr>
        <p:spPr>
          <a:xfrm>
            <a:off x="609600" y="4476345"/>
            <a:ext cx="5384800" cy="2308324"/>
          </a:xfrm>
          <a:prstGeom prst="rect">
            <a:avLst/>
          </a:prstGeom>
          <a:solidFill>
            <a:schemeClr val="accent4">
              <a:lumMod val="20000"/>
              <a:lumOff val="80000"/>
            </a:schemeClr>
          </a:solidFill>
        </p:spPr>
        <p:txBody>
          <a:bodyPr wrap="square">
            <a:spAutoFit/>
          </a:bodyPr>
          <a:lstStyle/>
          <a:p>
            <a:pPr marL="285750" marR="0" lvl="0" indent="-285750" algn="just">
              <a:spcBef>
                <a:spcPts val="0"/>
              </a:spcBef>
              <a:spcAft>
                <a:spcPts val="0"/>
              </a:spcAft>
              <a:buFont typeface="Wingdings" panose="05000000000000000000" pitchFamily="2" charset="2"/>
              <a:buChar char="q"/>
            </a:pPr>
            <a:r>
              <a:rPr lang="en-US" sz="1200" dirty="0">
                <a:ea typeface="Segoe UI" panose="020B0502040204020203" pitchFamily="34" charset="0"/>
              </a:rPr>
              <a:t>Total reductions in CO2 emissions: ~ 3.045 </a:t>
            </a:r>
            <a:r>
              <a:rPr lang="en-US" sz="1200" dirty="0" err="1">
                <a:ea typeface="Segoe UI" panose="020B0502040204020203" pitchFamily="34" charset="0"/>
              </a:rPr>
              <a:t>kt</a:t>
            </a:r>
            <a:r>
              <a:rPr lang="en-US" sz="1200" dirty="0">
                <a:ea typeface="Segoe UI" panose="020B0502040204020203" pitchFamily="34" charset="0"/>
              </a:rPr>
              <a:t> CO2 / year (~ 10% of the objective of the Integrated National Energy and Climate Plan) </a:t>
            </a:r>
            <a:endParaRPr lang="en-US" sz="1200" dirty="0">
              <a:ea typeface="Times New Roman" panose="02020603050405020304" pitchFamily="18" charset="0"/>
            </a:endParaRPr>
          </a:p>
          <a:p>
            <a:pPr marL="285750" marR="0" lvl="0" indent="-285750" algn="just">
              <a:spcBef>
                <a:spcPts val="0"/>
              </a:spcBef>
              <a:spcAft>
                <a:spcPts val="0"/>
              </a:spcAft>
              <a:buFont typeface="Wingdings" panose="05000000000000000000" pitchFamily="2" charset="2"/>
              <a:buChar char="q"/>
            </a:pPr>
            <a:r>
              <a:rPr lang="en-US" sz="1200" dirty="0">
                <a:ea typeface="Segoe UI" panose="020B0502040204020203" pitchFamily="34" charset="0"/>
              </a:rPr>
              <a:t>Primary energy saved: ~ 642,500 Toe / year (~ 2.5% of the objective of the Integrated National Energy and Climate Plan)</a:t>
            </a:r>
          </a:p>
          <a:p>
            <a:pPr marL="285750" indent="-285750" algn="just">
              <a:buFont typeface="Wingdings" panose="05000000000000000000" pitchFamily="2" charset="2"/>
              <a:buChar char="q"/>
            </a:pPr>
            <a:r>
              <a:rPr lang="en-US" sz="1200" dirty="0"/>
              <a:t>CAPEX efficiency: EUR 506 million or 596 </a:t>
            </a:r>
            <a:r>
              <a:rPr lang="en-US" sz="1200" dirty="0" err="1"/>
              <a:t>ths</a:t>
            </a:r>
            <a:r>
              <a:rPr lang="en-US" sz="1200" dirty="0"/>
              <a:t> </a:t>
            </a:r>
            <a:r>
              <a:rPr lang="en-US" sz="1200" dirty="0" err="1"/>
              <a:t>eur</a:t>
            </a:r>
            <a:r>
              <a:rPr lang="en-US" sz="1200" dirty="0"/>
              <a:t>/MW lower than industry benchmark </a:t>
            </a:r>
          </a:p>
          <a:p>
            <a:pPr marL="285750" indent="-285750" algn="just">
              <a:buFont typeface="Wingdings" panose="05000000000000000000" pitchFamily="2" charset="2"/>
              <a:buChar char="q"/>
            </a:pPr>
            <a:r>
              <a:rPr lang="en-US" sz="1200" dirty="0"/>
              <a:t>Trigger/support for an additional RES installed capacity around : ~ 330 MW for wind or ~566 MW for PV</a:t>
            </a:r>
          </a:p>
          <a:p>
            <a:pPr marL="285750" indent="-285750" algn="just">
              <a:buFont typeface="Wingdings" panose="05000000000000000000" pitchFamily="2" charset="2"/>
              <a:buChar char="q"/>
            </a:pPr>
            <a:r>
              <a:rPr lang="en-US" sz="1200" dirty="0"/>
              <a:t>Hydrogen readiness</a:t>
            </a:r>
          </a:p>
          <a:p>
            <a:pPr marL="285750" lvl="0" indent="-285750">
              <a:buFont typeface="Wingdings" panose="05000000000000000000" pitchFamily="2" charset="2"/>
              <a:buChar char="q"/>
            </a:pPr>
            <a:r>
              <a:rPr lang="en-US" sz="1200" dirty="0"/>
              <a:t>Direct jobs created: 80 jobs</a:t>
            </a:r>
          </a:p>
          <a:p>
            <a:pPr marL="285750" lvl="0" indent="-285750">
              <a:buFont typeface="Wingdings" panose="05000000000000000000" pitchFamily="2" charset="2"/>
              <a:buChar char="q"/>
            </a:pPr>
            <a:r>
              <a:rPr lang="en-US" sz="1200" dirty="0"/>
              <a:t>Jobs during construction: 300-400 / year, with a peak of about 1000 people during the five years of project execution</a:t>
            </a:r>
          </a:p>
        </p:txBody>
      </p:sp>
      <p:sp>
        <p:nvSpPr>
          <p:cNvPr id="9" name="Rectangle 8">
            <a:extLst>
              <a:ext uri="{FF2B5EF4-FFF2-40B4-BE49-F238E27FC236}">
                <a16:creationId xmlns:a16="http://schemas.microsoft.com/office/drawing/2014/main" id="{104DC2B7-4B54-411F-B683-7C519E9AB4F5}"/>
              </a:ext>
            </a:extLst>
          </p:cNvPr>
          <p:cNvSpPr/>
          <p:nvPr/>
        </p:nvSpPr>
        <p:spPr>
          <a:xfrm>
            <a:off x="6197601" y="4498380"/>
            <a:ext cx="5661891" cy="2359620"/>
          </a:xfrm>
          <a:prstGeom prst="rect">
            <a:avLst/>
          </a:prstGeom>
          <a:solidFill>
            <a:schemeClr val="accent4">
              <a:lumMod val="20000"/>
              <a:lumOff val="80000"/>
            </a:schemeClr>
          </a:solidFill>
        </p:spPr>
        <p:txBody>
          <a:bodyPr wrap="square">
            <a:spAutoFit/>
          </a:bodyPr>
          <a:lstStyle/>
          <a:p>
            <a:pPr marL="285750" marR="41275" lvl="0" indent="-285750" algn="just">
              <a:spcBef>
                <a:spcPts val="95"/>
              </a:spcBef>
              <a:buFont typeface="Wingdings" panose="05000000000000000000" pitchFamily="2" charset="2"/>
              <a:buChar char="q"/>
            </a:pPr>
            <a:r>
              <a:rPr lang="en-US" sz="1200" dirty="0">
                <a:ea typeface="Segoe UI" panose="020B0502040204020203" pitchFamily="34" charset="0"/>
                <a:cs typeface="Times New Roman" panose="02020603050405020304" pitchFamily="18" charset="0"/>
              </a:rPr>
              <a:t>Total reductions in CO2 emissions</a:t>
            </a:r>
            <a:r>
              <a:rPr lang="en-US" sz="1200" dirty="0">
                <a:ea typeface="Calibri" panose="020F0502020204030204" pitchFamily="34" charset="0"/>
                <a:cs typeface="Times New Roman" panose="02020603050405020304" pitchFamily="18" charset="0"/>
              </a:rPr>
              <a:t>: ~</a:t>
            </a:r>
            <a:r>
              <a:rPr lang="en-US" sz="1200" dirty="0">
                <a:ea typeface="Times New Roman" panose="02020603050405020304" pitchFamily="18" charset="0"/>
                <a:cs typeface="Times New Roman" panose="02020603050405020304" pitchFamily="18" charset="0"/>
              </a:rPr>
              <a:t>1,672</a:t>
            </a:r>
            <a:r>
              <a:rPr lang="en-US" sz="1200" dirty="0">
                <a:ea typeface="Calibri" panose="020F0502020204030204" pitchFamily="34" charset="0"/>
                <a:cs typeface="Times New Roman" panose="02020603050405020304" pitchFamily="18" charset="0"/>
              </a:rPr>
              <a:t> </a:t>
            </a:r>
            <a:r>
              <a:rPr lang="en-US" sz="1200" dirty="0" err="1">
                <a:ea typeface="Calibri" panose="020F0502020204030204" pitchFamily="34" charset="0"/>
                <a:cs typeface="Times New Roman" panose="02020603050405020304" pitchFamily="18" charset="0"/>
              </a:rPr>
              <a:t>kt</a:t>
            </a:r>
            <a:r>
              <a:rPr lang="en-US" sz="1200" dirty="0">
                <a:ea typeface="Calibri" panose="020F0502020204030204" pitchFamily="34" charset="0"/>
                <a:cs typeface="Times New Roman" panose="02020603050405020304" pitchFamily="18" charset="0"/>
              </a:rPr>
              <a:t> CO2/year (~5.4 % </a:t>
            </a:r>
            <a:r>
              <a:rPr lang="en-US" sz="1200" dirty="0">
                <a:ea typeface="Segoe UI" panose="020B0502040204020203" pitchFamily="34" charset="0"/>
                <a:cs typeface="Times New Roman" panose="02020603050405020304" pitchFamily="18" charset="0"/>
              </a:rPr>
              <a:t>of the objective of the Integrated National Energy and Climate Plan)</a:t>
            </a:r>
          </a:p>
          <a:p>
            <a:pPr marL="342900" marR="41275" lvl="0" indent="-342900" algn="just">
              <a:spcBef>
                <a:spcPts val="95"/>
              </a:spcBef>
              <a:buFont typeface="Wingdings" panose="05000000000000000000" pitchFamily="2" charset="2"/>
              <a:buChar char="q"/>
            </a:pPr>
            <a:r>
              <a:rPr lang="en-US" sz="1200" dirty="0">
                <a:ea typeface="Segoe UI" panose="020B0502040204020203" pitchFamily="34" charset="0"/>
                <a:cs typeface="Times New Roman" panose="02020603050405020304" pitchFamily="18" charset="0"/>
              </a:rPr>
              <a:t>Primary energy saved</a:t>
            </a:r>
            <a:r>
              <a:rPr lang="en-US" sz="1200" dirty="0">
                <a:ea typeface="Calibri" panose="020F0502020204030204" pitchFamily="34" charset="0"/>
                <a:cs typeface="Times New Roman" panose="02020603050405020304" pitchFamily="18" charset="0"/>
              </a:rPr>
              <a:t>: ~ 337,716 Toe/year (~ 1.3 % </a:t>
            </a:r>
            <a:r>
              <a:rPr lang="en-US" sz="1200" dirty="0">
                <a:ea typeface="Segoe UI" panose="020B0502040204020203" pitchFamily="34" charset="0"/>
                <a:cs typeface="Times New Roman" panose="02020603050405020304" pitchFamily="18" charset="0"/>
              </a:rPr>
              <a:t>of the objective of the Integrated National Energy and Climate Plan)</a:t>
            </a:r>
          </a:p>
          <a:p>
            <a:pPr marL="342900" marR="41275" indent="-342900" algn="just">
              <a:spcBef>
                <a:spcPts val="95"/>
              </a:spcBef>
              <a:buFont typeface="Wingdings" panose="05000000000000000000" pitchFamily="2" charset="2"/>
              <a:buChar char="q"/>
            </a:pPr>
            <a:r>
              <a:rPr lang="en-US" sz="1200" dirty="0"/>
              <a:t>CAPEX efficiency: EUR 335 million or 705 </a:t>
            </a:r>
            <a:r>
              <a:rPr lang="en-US" sz="1200" dirty="0" err="1"/>
              <a:t>ths</a:t>
            </a:r>
            <a:r>
              <a:rPr lang="en-US" sz="1200" dirty="0"/>
              <a:t> </a:t>
            </a:r>
            <a:r>
              <a:rPr lang="en-US" sz="1200" dirty="0" err="1"/>
              <a:t>eur</a:t>
            </a:r>
            <a:r>
              <a:rPr lang="en-US" sz="1200" dirty="0"/>
              <a:t>/MW lower than industry benchmark</a:t>
            </a:r>
          </a:p>
          <a:p>
            <a:pPr marL="342900" marR="41275" indent="-342900" algn="just">
              <a:spcBef>
                <a:spcPts val="95"/>
              </a:spcBef>
              <a:buFont typeface="Wingdings" panose="05000000000000000000" pitchFamily="2" charset="2"/>
              <a:buChar char="q"/>
            </a:pPr>
            <a:r>
              <a:rPr lang="en-US" sz="1200" dirty="0"/>
              <a:t>Trigger/support for an additional RES installed capacity around: ~ 369 MW for wind or ~633 MW for PV</a:t>
            </a:r>
          </a:p>
          <a:p>
            <a:pPr marL="342900" marR="41275" indent="-342900" algn="just">
              <a:spcBef>
                <a:spcPts val="95"/>
              </a:spcBef>
              <a:buFont typeface="Wingdings" panose="05000000000000000000" pitchFamily="2" charset="2"/>
              <a:buChar char="q"/>
            </a:pPr>
            <a:r>
              <a:rPr lang="en-US" sz="1200" dirty="0"/>
              <a:t>Hydrogen readiness</a:t>
            </a:r>
          </a:p>
          <a:p>
            <a:pPr marL="285750" lvl="0" indent="-285750">
              <a:buFont typeface="Wingdings" panose="05000000000000000000" pitchFamily="2" charset="2"/>
              <a:buChar char="q"/>
            </a:pPr>
            <a:r>
              <a:rPr lang="en-US" sz="1200" dirty="0"/>
              <a:t>Direct jobs created: 80 jobs</a:t>
            </a:r>
          </a:p>
          <a:p>
            <a:pPr marL="285750" lvl="0" indent="-285750">
              <a:buFont typeface="Wingdings" panose="05000000000000000000" pitchFamily="2" charset="2"/>
              <a:buChar char="q"/>
            </a:pPr>
            <a:r>
              <a:rPr lang="en-US" sz="1200" dirty="0"/>
              <a:t>Jobs during construction: 300-400 / year, with a peak of about 1000 people during the five years of project execution</a:t>
            </a:r>
          </a:p>
        </p:txBody>
      </p:sp>
      <p:sp>
        <p:nvSpPr>
          <p:cNvPr id="10" name="TextBox 9">
            <a:extLst>
              <a:ext uri="{FF2B5EF4-FFF2-40B4-BE49-F238E27FC236}">
                <a16:creationId xmlns:a16="http://schemas.microsoft.com/office/drawing/2014/main" id="{2B9E33AA-4DD1-430C-93CD-FC8551EA1DB5}"/>
              </a:ext>
            </a:extLst>
          </p:cNvPr>
          <p:cNvSpPr txBox="1"/>
          <p:nvPr/>
        </p:nvSpPr>
        <p:spPr>
          <a:xfrm>
            <a:off x="979054" y="4243343"/>
            <a:ext cx="4756727" cy="246221"/>
          </a:xfrm>
          <a:prstGeom prst="rect">
            <a:avLst/>
          </a:prstGeom>
          <a:solidFill>
            <a:schemeClr val="accent4">
              <a:lumMod val="40000"/>
              <a:lumOff val="60000"/>
            </a:schemeClr>
          </a:solidFill>
        </p:spPr>
        <p:txBody>
          <a:bodyPr wrap="square" lIns="0" tIns="0" rIns="0" bIns="0" rtlCol="0">
            <a:spAutoFit/>
          </a:bodyPr>
          <a:lstStyle/>
          <a:p>
            <a:pPr algn="ctr">
              <a:lnSpc>
                <a:spcPct val="100000"/>
              </a:lnSpc>
              <a:spcAft>
                <a:spcPts val="600"/>
              </a:spcAft>
              <a:buSzPct val="100000"/>
            </a:pPr>
            <a:r>
              <a:rPr lang="en-US" sz="1600" dirty="0"/>
              <a:t>CCGT </a:t>
            </a:r>
            <a:r>
              <a:rPr lang="en-US" sz="1600" dirty="0" err="1"/>
              <a:t>Isalnita</a:t>
            </a:r>
            <a:r>
              <a:rPr lang="en-US" sz="1600" dirty="0"/>
              <a:t> benefits</a:t>
            </a:r>
          </a:p>
        </p:txBody>
      </p:sp>
      <p:sp>
        <p:nvSpPr>
          <p:cNvPr id="11" name="TextBox 10">
            <a:extLst>
              <a:ext uri="{FF2B5EF4-FFF2-40B4-BE49-F238E27FC236}">
                <a16:creationId xmlns:a16="http://schemas.microsoft.com/office/drawing/2014/main" id="{A1C8AA45-6CAD-473E-8CFA-70D9DF0F1476}"/>
              </a:ext>
            </a:extLst>
          </p:cNvPr>
          <p:cNvSpPr txBox="1"/>
          <p:nvPr/>
        </p:nvSpPr>
        <p:spPr>
          <a:xfrm>
            <a:off x="6612714" y="4230124"/>
            <a:ext cx="4831666" cy="246221"/>
          </a:xfrm>
          <a:prstGeom prst="rect">
            <a:avLst/>
          </a:prstGeom>
          <a:solidFill>
            <a:schemeClr val="accent4">
              <a:lumMod val="40000"/>
              <a:lumOff val="60000"/>
            </a:schemeClr>
          </a:solidFill>
        </p:spPr>
        <p:txBody>
          <a:bodyPr wrap="square" lIns="0" tIns="0" rIns="0" bIns="0" rtlCol="0">
            <a:spAutoFit/>
          </a:bodyPr>
          <a:lstStyle/>
          <a:p>
            <a:pPr algn="ctr">
              <a:lnSpc>
                <a:spcPct val="100000"/>
              </a:lnSpc>
              <a:spcAft>
                <a:spcPts val="600"/>
              </a:spcAft>
              <a:buSzPct val="100000"/>
            </a:pPr>
            <a:r>
              <a:rPr lang="en-US" sz="1600" dirty="0"/>
              <a:t>CCGT </a:t>
            </a:r>
            <a:r>
              <a:rPr lang="en-US" sz="1600" dirty="0" err="1"/>
              <a:t>Turceni</a:t>
            </a:r>
            <a:r>
              <a:rPr lang="en-US" sz="1600" dirty="0"/>
              <a:t> benefits</a:t>
            </a:r>
          </a:p>
        </p:txBody>
      </p:sp>
    </p:spTree>
    <p:extLst>
      <p:ext uri="{BB962C8B-B14F-4D97-AF65-F5344CB8AC3E}">
        <p14:creationId xmlns:p14="http://schemas.microsoft.com/office/powerpoint/2010/main" val="3461947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7018" y="172660"/>
            <a:ext cx="11508509" cy="523220"/>
          </a:xfrm>
          <a:prstGeom prst="rect">
            <a:avLst/>
          </a:prstGeom>
        </p:spPr>
        <p:txBody>
          <a:bodyPr wrap="square">
            <a:spAutoFit/>
          </a:bodyPr>
          <a:lstStyle/>
          <a:p>
            <a:pPr>
              <a:lnSpc>
                <a:spcPct val="100000"/>
              </a:lnSpc>
              <a:spcAft>
                <a:spcPts val="600"/>
              </a:spcAft>
              <a:buSzPct val="100000"/>
            </a:pPr>
            <a:r>
              <a:rPr lang="en-GB" sz="2800" dirty="0"/>
              <a:t>CCGT </a:t>
            </a:r>
            <a:r>
              <a:rPr lang="en-GB" sz="2800" dirty="0" err="1"/>
              <a:t>Isalnita</a:t>
            </a:r>
            <a:r>
              <a:rPr lang="en-GB" sz="2800" dirty="0"/>
              <a:t> M&amp;A timeline and Financing syndication</a:t>
            </a:r>
            <a:endParaRPr lang="en-US" sz="2800" dirty="0"/>
          </a:p>
        </p:txBody>
      </p:sp>
      <p:cxnSp>
        <p:nvCxnSpPr>
          <p:cNvPr id="7" name="Straight Connector 6">
            <a:extLst>
              <a:ext uri="{FF2B5EF4-FFF2-40B4-BE49-F238E27FC236}">
                <a16:creationId xmlns:a16="http://schemas.microsoft.com/office/drawing/2014/main" id="{D72D29F6-E8EB-4FB7-8710-9A7DFA708A4D}"/>
              </a:ext>
            </a:extLst>
          </p:cNvPr>
          <p:cNvCxnSpPr>
            <a:cxnSpLocks/>
          </p:cNvCxnSpPr>
          <p:nvPr/>
        </p:nvCxnSpPr>
        <p:spPr>
          <a:xfrm>
            <a:off x="241406" y="757435"/>
            <a:ext cx="11112394" cy="0"/>
          </a:xfrm>
          <a:prstGeom prst="line">
            <a:avLst/>
          </a:prstGeom>
          <a:ln/>
        </p:spPr>
        <p:style>
          <a:lnRef idx="1">
            <a:schemeClr val="accent2"/>
          </a:lnRef>
          <a:fillRef idx="0">
            <a:schemeClr val="accent2"/>
          </a:fillRef>
          <a:effectRef idx="0">
            <a:schemeClr val="accent2"/>
          </a:effectRef>
          <a:fontRef idx="minor">
            <a:schemeClr val="tx1"/>
          </a:fontRef>
        </p:style>
      </p:cxnSp>
      <p:sp>
        <p:nvSpPr>
          <p:cNvPr id="3" name="Slide Number Placeholder 2">
            <a:extLst>
              <a:ext uri="{FF2B5EF4-FFF2-40B4-BE49-F238E27FC236}">
                <a16:creationId xmlns:a16="http://schemas.microsoft.com/office/drawing/2014/main" id="{EE3E0E2A-DBC2-4D34-A8C9-190131143C5C}"/>
              </a:ext>
            </a:extLst>
          </p:cNvPr>
          <p:cNvSpPr>
            <a:spLocks noGrp="1"/>
          </p:cNvSpPr>
          <p:nvPr>
            <p:ph type="sldNum" sz="quarter" idx="12"/>
          </p:nvPr>
        </p:nvSpPr>
        <p:spPr/>
        <p:txBody>
          <a:bodyPr/>
          <a:lstStyle/>
          <a:p>
            <a:fld id="{04653A63-48AE-4C86-ACBA-07E095B8DCE2}" type="slidenum">
              <a:rPr lang="en-US" smtClean="0"/>
              <a:t>16</a:t>
            </a:fld>
            <a:endParaRPr lang="en-US"/>
          </a:p>
        </p:txBody>
      </p:sp>
      <p:graphicFrame>
        <p:nvGraphicFramePr>
          <p:cNvPr id="8" name="Table 7">
            <a:extLst>
              <a:ext uri="{FF2B5EF4-FFF2-40B4-BE49-F238E27FC236}">
                <a16:creationId xmlns:a16="http://schemas.microsoft.com/office/drawing/2014/main" id="{8CDDFFF3-FDEE-406B-9862-A690F0506E2C}"/>
              </a:ext>
            </a:extLst>
          </p:cNvPr>
          <p:cNvGraphicFramePr>
            <a:graphicFrameLocks noGrp="1"/>
          </p:cNvGraphicFramePr>
          <p:nvPr>
            <p:extLst>
              <p:ext uri="{D42A27DB-BD31-4B8C-83A1-F6EECF244321}">
                <p14:modId xmlns:p14="http://schemas.microsoft.com/office/powerpoint/2010/main" val="1394246348"/>
              </p:ext>
            </p:extLst>
          </p:nvPr>
        </p:nvGraphicFramePr>
        <p:xfrm>
          <a:off x="95933" y="1085358"/>
          <a:ext cx="11257867" cy="1909572"/>
        </p:xfrm>
        <a:graphic>
          <a:graphicData uri="http://schemas.openxmlformats.org/drawingml/2006/table">
            <a:tbl>
              <a:tblPr/>
              <a:tblGrid>
                <a:gridCol w="385240">
                  <a:extLst>
                    <a:ext uri="{9D8B030D-6E8A-4147-A177-3AD203B41FA5}">
                      <a16:colId xmlns:a16="http://schemas.microsoft.com/office/drawing/2014/main" val="3235671337"/>
                    </a:ext>
                  </a:extLst>
                </a:gridCol>
                <a:gridCol w="4370174">
                  <a:extLst>
                    <a:ext uri="{9D8B030D-6E8A-4147-A177-3AD203B41FA5}">
                      <a16:colId xmlns:a16="http://schemas.microsoft.com/office/drawing/2014/main" val="732566137"/>
                    </a:ext>
                  </a:extLst>
                </a:gridCol>
                <a:gridCol w="949087">
                  <a:extLst>
                    <a:ext uri="{9D8B030D-6E8A-4147-A177-3AD203B41FA5}">
                      <a16:colId xmlns:a16="http://schemas.microsoft.com/office/drawing/2014/main" val="3934586511"/>
                    </a:ext>
                  </a:extLst>
                </a:gridCol>
                <a:gridCol w="711210">
                  <a:extLst>
                    <a:ext uri="{9D8B030D-6E8A-4147-A177-3AD203B41FA5}">
                      <a16:colId xmlns:a16="http://schemas.microsoft.com/office/drawing/2014/main" val="2422084197"/>
                    </a:ext>
                  </a:extLst>
                </a:gridCol>
                <a:gridCol w="382275">
                  <a:extLst>
                    <a:ext uri="{9D8B030D-6E8A-4147-A177-3AD203B41FA5}">
                      <a16:colId xmlns:a16="http://schemas.microsoft.com/office/drawing/2014/main" val="2079706099"/>
                    </a:ext>
                  </a:extLst>
                </a:gridCol>
                <a:gridCol w="355606">
                  <a:extLst>
                    <a:ext uri="{9D8B030D-6E8A-4147-A177-3AD203B41FA5}">
                      <a16:colId xmlns:a16="http://schemas.microsoft.com/office/drawing/2014/main" val="1416087716"/>
                    </a:ext>
                  </a:extLst>
                </a:gridCol>
                <a:gridCol w="711210">
                  <a:extLst>
                    <a:ext uri="{9D8B030D-6E8A-4147-A177-3AD203B41FA5}">
                      <a16:colId xmlns:a16="http://schemas.microsoft.com/office/drawing/2014/main" val="247903441"/>
                    </a:ext>
                  </a:extLst>
                </a:gridCol>
                <a:gridCol w="711210">
                  <a:extLst>
                    <a:ext uri="{9D8B030D-6E8A-4147-A177-3AD203B41FA5}">
                      <a16:colId xmlns:a16="http://schemas.microsoft.com/office/drawing/2014/main" val="1715290427"/>
                    </a:ext>
                  </a:extLst>
                </a:gridCol>
                <a:gridCol w="711210">
                  <a:extLst>
                    <a:ext uri="{9D8B030D-6E8A-4147-A177-3AD203B41FA5}">
                      <a16:colId xmlns:a16="http://schemas.microsoft.com/office/drawing/2014/main" val="559131536"/>
                    </a:ext>
                  </a:extLst>
                </a:gridCol>
                <a:gridCol w="889013">
                  <a:extLst>
                    <a:ext uri="{9D8B030D-6E8A-4147-A177-3AD203B41FA5}">
                      <a16:colId xmlns:a16="http://schemas.microsoft.com/office/drawing/2014/main" val="1152978326"/>
                    </a:ext>
                  </a:extLst>
                </a:gridCol>
                <a:gridCol w="1081632">
                  <a:extLst>
                    <a:ext uri="{9D8B030D-6E8A-4147-A177-3AD203B41FA5}">
                      <a16:colId xmlns:a16="http://schemas.microsoft.com/office/drawing/2014/main" val="2663855417"/>
                    </a:ext>
                  </a:extLst>
                </a:gridCol>
              </a:tblGrid>
              <a:tr h="272796">
                <a:tc>
                  <a:txBody>
                    <a:bodyPr/>
                    <a:lstStyle/>
                    <a:p>
                      <a:pPr algn="l" fontAlgn="b"/>
                      <a:endParaRPr lang="en-US" sz="1600" b="0" i="0" u="none" strike="noStrike">
                        <a:solidFill>
                          <a:srgbClr val="000000"/>
                        </a:solidFill>
                        <a:effectLst/>
                        <a:latin typeface="+mn-lt"/>
                      </a:endParaRPr>
                    </a:p>
                  </a:txBody>
                  <a:tcPr marL="7620" marR="7620" marT="7620" marB="0" anchor="b">
                    <a:lnL>
                      <a:noFill/>
                    </a:lnL>
                    <a:lnR>
                      <a:noFill/>
                    </a:lnR>
                    <a:lnT>
                      <a:noFill/>
                    </a:lnT>
                    <a:lnB>
                      <a:noFill/>
                    </a:lnB>
                  </a:tcPr>
                </a:tc>
                <a:tc>
                  <a:txBody>
                    <a:bodyPr/>
                    <a:lstStyle/>
                    <a:p>
                      <a:pPr algn="ctr" fontAlgn="b"/>
                      <a:r>
                        <a:rPr lang="en-US" sz="1600" b="1" i="0" u="none" strike="noStrike" dirty="0">
                          <a:solidFill>
                            <a:srgbClr val="000000"/>
                          </a:solidFill>
                          <a:effectLst/>
                          <a:latin typeface="+mn-lt"/>
                        </a:rPr>
                        <a:t>Steps</a:t>
                      </a:r>
                    </a:p>
                  </a:txBody>
                  <a:tcPr marL="7620" marR="7620" marT="7620" marB="0" anchor="b">
                    <a:lnL>
                      <a:noFill/>
                    </a:lnL>
                    <a:lnR>
                      <a:noFill/>
                    </a:lnR>
                    <a:lnT>
                      <a:noFill/>
                    </a:lnT>
                    <a:lnB>
                      <a:noFill/>
                    </a:lnB>
                  </a:tcPr>
                </a:tc>
                <a:tc>
                  <a:txBody>
                    <a:bodyPr/>
                    <a:lstStyle/>
                    <a:p>
                      <a:pPr algn="l" fontAlgn="b"/>
                      <a:r>
                        <a:rPr lang="en-US" sz="1400" b="1" i="0" u="none" strike="noStrike">
                          <a:solidFill>
                            <a:srgbClr val="000000"/>
                          </a:solidFill>
                          <a:effectLst/>
                          <a:latin typeface="Arial" panose="020B0604020202020204" pitchFamily="34" charset="0"/>
                        </a:rPr>
                        <a:t>February</a:t>
                      </a:r>
                    </a:p>
                  </a:txBody>
                  <a:tcPr marL="7620" marR="7620" marT="7620" marB="0" anchor="b">
                    <a:lnL>
                      <a:noFill/>
                    </a:lnL>
                    <a:lnR>
                      <a:noFill/>
                    </a:lnR>
                    <a:lnT>
                      <a:noFill/>
                    </a:lnT>
                    <a:lnB>
                      <a:noFill/>
                    </a:lnB>
                  </a:tcPr>
                </a:tc>
                <a:tc>
                  <a:txBody>
                    <a:bodyPr/>
                    <a:lstStyle/>
                    <a:p>
                      <a:pPr algn="l" fontAlgn="b"/>
                      <a:r>
                        <a:rPr lang="en-US" sz="1400" b="1" i="0" u="none" strike="noStrike">
                          <a:solidFill>
                            <a:srgbClr val="000000"/>
                          </a:solidFill>
                          <a:effectLst/>
                          <a:latin typeface="Arial" panose="020B0604020202020204" pitchFamily="34" charset="0"/>
                        </a:rPr>
                        <a:t>March</a:t>
                      </a:r>
                    </a:p>
                  </a:txBody>
                  <a:tcPr marL="7620" marR="7620" marT="7620" marB="0" anchor="b">
                    <a:lnL>
                      <a:noFill/>
                    </a:lnL>
                    <a:lnR>
                      <a:noFill/>
                    </a:lnR>
                    <a:lnT>
                      <a:noFill/>
                    </a:lnT>
                    <a:lnB>
                      <a:noFill/>
                    </a:lnB>
                  </a:tcPr>
                </a:tc>
                <a:tc gridSpan="2">
                  <a:txBody>
                    <a:bodyPr/>
                    <a:lstStyle/>
                    <a:p>
                      <a:pPr algn="ctr" fontAlgn="b"/>
                      <a:r>
                        <a:rPr lang="en-US" sz="1400" b="1" i="0" u="none" strike="noStrike">
                          <a:solidFill>
                            <a:srgbClr val="000000"/>
                          </a:solidFill>
                          <a:effectLst/>
                          <a:latin typeface="Arial" panose="020B0604020202020204" pitchFamily="34" charset="0"/>
                        </a:rPr>
                        <a:t>April</a:t>
                      </a:r>
                    </a:p>
                  </a:txBody>
                  <a:tcPr marL="7620" marR="7620" marT="7620" marB="0" anchor="b">
                    <a:lnL>
                      <a:noFill/>
                    </a:lnL>
                    <a:lnR>
                      <a:noFill/>
                    </a:lnR>
                    <a:lnT>
                      <a:noFill/>
                    </a:lnT>
                    <a:lnB>
                      <a:noFill/>
                    </a:lnB>
                  </a:tcPr>
                </a:tc>
                <a:tc hMerge="1">
                  <a:txBody>
                    <a:bodyPr/>
                    <a:lstStyle/>
                    <a:p>
                      <a:endParaRPr lang="en-US"/>
                    </a:p>
                  </a:txBody>
                  <a:tcPr/>
                </a:tc>
                <a:tc>
                  <a:txBody>
                    <a:bodyPr/>
                    <a:lstStyle/>
                    <a:p>
                      <a:pPr algn="l" fontAlgn="b"/>
                      <a:r>
                        <a:rPr lang="en-US" sz="1400" b="1" i="0" u="none" strike="noStrike">
                          <a:solidFill>
                            <a:srgbClr val="000000"/>
                          </a:solidFill>
                          <a:effectLst/>
                          <a:latin typeface="Arial" panose="020B0604020202020204" pitchFamily="34" charset="0"/>
                        </a:rPr>
                        <a:t>May</a:t>
                      </a:r>
                    </a:p>
                  </a:txBody>
                  <a:tcPr marL="7620" marR="7620" marT="7620" marB="0" anchor="b">
                    <a:lnL>
                      <a:noFill/>
                    </a:lnL>
                    <a:lnR>
                      <a:noFill/>
                    </a:lnR>
                    <a:lnT>
                      <a:noFill/>
                    </a:lnT>
                    <a:lnB>
                      <a:noFill/>
                    </a:lnB>
                  </a:tcPr>
                </a:tc>
                <a:tc>
                  <a:txBody>
                    <a:bodyPr/>
                    <a:lstStyle/>
                    <a:p>
                      <a:pPr algn="l" fontAlgn="b"/>
                      <a:r>
                        <a:rPr lang="en-US" sz="1400" b="1" i="0" u="none" strike="noStrike">
                          <a:solidFill>
                            <a:srgbClr val="000000"/>
                          </a:solidFill>
                          <a:effectLst/>
                          <a:latin typeface="Arial" panose="020B0604020202020204" pitchFamily="34" charset="0"/>
                        </a:rPr>
                        <a:t>June</a:t>
                      </a:r>
                    </a:p>
                  </a:txBody>
                  <a:tcPr marL="7620" marR="7620" marT="7620" marB="0" anchor="b">
                    <a:lnL>
                      <a:noFill/>
                    </a:lnL>
                    <a:lnR>
                      <a:noFill/>
                    </a:lnR>
                    <a:lnT>
                      <a:noFill/>
                    </a:lnT>
                    <a:lnB>
                      <a:noFill/>
                    </a:lnB>
                  </a:tcPr>
                </a:tc>
                <a:tc>
                  <a:txBody>
                    <a:bodyPr/>
                    <a:lstStyle/>
                    <a:p>
                      <a:pPr algn="l" fontAlgn="b"/>
                      <a:r>
                        <a:rPr lang="en-US" sz="1400" b="1" i="0" u="none" strike="noStrike">
                          <a:solidFill>
                            <a:srgbClr val="000000"/>
                          </a:solidFill>
                          <a:effectLst/>
                          <a:latin typeface="Arial" panose="020B0604020202020204" pitchFamily="34" charset="0"/>
                        </a:rPr>
                        <a:t>July</a:t>
                      </a:r>
                    </a:p>
                  </a:txBody>
                  <a:tcPr marL="7620" marR="7620" marT="7620" marB="0" anchor="b">
                    <a:lnL>
                      <a:noFill/>
                    </a:lnL>
                    <a:lnR>
                      <a:noFill/>
                    </a:lnR>
                    <a:lnT>
                      <a:noFill/>
                    </a:lnT>
                    <a:lnB>
                      <a:noFill/>
                    </a:lnB>
                  </a:tcPr>
                </a:tc>
                <a:tc>
                  <a:txBody>
                    <a:bodyPr/>
                    <a:lstStyle/>
                    <a:p>
                      <a:pPr algn="l" fontAlgn="b"/>
                      <a:r>
                        <a:rPr lang="en-US" sz="1400" b="1" i="0" u="none" strike="noStrike">
                          <a:solidFill>
                            <a:srgbClr val="000000"/>
                          </a:solidFill>
                          <a:effectLst/>
                          <a:latin typeface="Arial" panose="020B0604020202020204" pitchFamily="34" charset="0"/>
                        </a:rPr>
                        <a:t>August</a:t>
                      </a:r>
                    </a:p>
                  </a:txBody>
                  <a:tcPr marL="7620" marR="7620" marT="7620" marB="0" anchor="b">
                    <a:lnL>
                      <a:noFill/>
                    </a:lnL>
                    <a:lnR>
                      <a:noFill/>
                    </a:lnR>
                    <a:lnT>
                      <a:noFill/>
                    </a:lnT>
                    <a:lnB>
                      <a:noFill/>
                    </a:lnB>
                  </a:tcPr>
                </a:tc>
                <a:tc>
                  <a:txBody>
                    <a:bodyPr/>
                    <a:lstStyle/>
                    <a:p>
                      <a:pPr algn="l" fontAlgn="b"/>
                      <a:r>
                        <a:rPr lang="en-US" sz="1400" b="1" i="0" u="none" strike="noStrike">
                          <a:solidFill>
                            <a:srgbClr val="000000"/>
                          </a:solidFill>
                          <a:effectLst/>
                          <a:latin typeface="Arial" panose="020B0604020202020204" pitchFamily="34" charset="0"/>
                        </a:rPr>
                        <a:t>September</a:t>
                      </a:r>
                    </a:p>
                  </a:txBody>
                  <a:tcPr marL="7620" marR="7620" marT="7620" marB="0" anchor="b">
                    <a:lnL>
                      <a:noFill/>
                    </a:lnL>
                    <a:lnR>
                      <a:noFill/>
                    </a:lnR>
                    <a:lnT>
                      <a:noFill/>
                    </a:lnT>
                    <a:lnB>
                      <a:noFill/>
                    </a:lnB>
                  </a:tcPr>
                </a:tc>
                <a:extLst>
                  <a:ext uri="{0D108BD9-81ED-4DB2-BD59-A6C34878D82A}">
                    <a16:rowId xmlns:a16="http://schemas.microsoft.com/office/drawing/2014/main" val="2617654258"/>
                  </a:ext>
                </a:extLst>
              </a:tr>
              <a:tr h="272796">
                <a:tc>
                  <a:txBody>
                    <a:bodyPr/>
                    <a:lstStyle/>
                    <a:p>
                      <a:pPr algn="r" fontAlgn="b"/>
                      <a:r>
                        <a:rPr lang="en-US" sz="1600" b="0" i="0" u="none" strike="noStrike">
                          <a:solidFill>
                            <a:srgbClr val="000000"/>
                          </a:solidFill>
                          <a:effectLst/>
                          <a:latin typeface="+mn-lt"/>
                        </a:rPr>
                        <a:t>1</a:t>
                      </a:r>
                    </a:p>
                  </a:txBody>
                  <a:tcPr marL="7620" marR="7620" marT="7620" marB="0" anchor="b">
                    <a:lnL>
                      <a:noFill/>
                    </a:lnL>
                    <a:lnR>
                      <a:noFill/>
                    </a:lnR>
                    <a:lnT>
                      <a:noFill/>
                    </a:lnT>
                    <a:lnB>
                      <a:noFill/>
                    </a:lnB>
                  </a:tcPr>
                </a:tc>
                <a:tc>
                  <a:txBody>
                    <a:bodyPr/>
                    <a:lstStyle/>
                    <a:p>
                      <a:pPr algn="l" fontAlgn="b"/>
                      <a:r>
                        <a:rPr lang="en-US" sz="1600" b="0" i="0" u="none" strike="noStrike" dirty="0">
                          <a:solidFill>
                            <a:srgbClr val="000000"/>
                          </a:solidFill>
                          <a:effectLst/>
                          <a:latin typeface="+mn-lt"/>
                        </a:rPr>
                        <a:t>Publishing of the binding phase announcements</a:t>
                      </a:r>
                    </a:p>
                  </a:txBody>
                  <a:tcPr marL="7620" marR="7620" marT="7620"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rPr>
                        <a:t> </a:t>
                      </a:r>
                    </a:p>
                  </a:txBody>
                  <a:tcPr marL="7620" marR="7620" marT="7620" marB="0" anchor="b">
                    <a:lnL>
                      <a:noFill/>
                    </a:lnL>
                    <a:lnR>
                      <a:noFill/>
                    </a:lnR>
                    <a:lnT>
                      <a:noFill/>
                    </a:lnT>
                    <a:lnB>
                      <a:noFill/>
                    </a:lnB>
                    <a:solidFill>
                      <a:srgbClr val="ED7D31"/>
                    </a:solidFill>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522558788"/>
                  </a:ext>
                </a:extLst>
              </a:tr>
              <a:tr h="272796">
                <a:tc>
                  <a:txBody>
                    <a:bodyPr/>
                    <a:lstStyle/>
                    <a:p>
                      <a:pPr algn="r" fontAlgn="b"/>
                      <a:r>
                        <a:rPr lang="en-US" sz="1600" b="0" i="0" u="none" strike="noStrike">
                          <a:solidFill>
                            <a:srgbClr val="000000"/>
                          </a:solidFill>
                          <a:effectLst/>
                          <a:latin typeface="+mn-lt"/>
                        </a:rPr>
                        <a:t>2</a:t>
                      </a:r>
                    </a:p>
                  </a:txBody>
                  <a:tcPr marL="7620" marR="7620" marT="7620" marB="0" anchor="b">
                    <a:lnL>
                      <a:noFill/>
                    </a:lnL>
                    <a:lnR>
                      <a:noFill/>
                    </a:lnR>
                    <a:lnT>
                      <a:noFill/>
                    </a:lnT>
                    <a:lnB>
                      <a:noFill/>
                    </a:lnB>
                  </a:tcPr>
                </a:tc>
                <a:tc>
                  <a:txBody>
                    <a:bodyPr/>
                    <a:lstStyle/>
                    <a:p>
                      <a:pPr algn="l" fontAlgn="b"/>
                      <a:r>
                        <a:rPr lang="en-US" sz="1600" b="0" i="0" u="none" strike="noStrike" dirty="0">
                          <a:solidFill>
                            <a:srgbClr val="000000"/>
                          </a:solidFill>
                          <a:effectLst/>
                          <a:latin typeface="+mn-lt"/>
                        </a:rPr>
                        <a:t>Non-binding Offers from potential investors</a:t>
                      </a: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rPr>
                        <a:t> </a:t>
                      </a:r>
                    </a:p>
                  </a:txBody>
                  <a:tcPr marL="7620" marR="7620" marT="7620" marB="0" anchor="b">
                    <a:lnL>
                      <a:noFill/>
                    </a:lnL>
                    <a:lnR>
                      <a:noFill/>
                    </a:lnR>
                    <a:lnT>
                      <a:noFill/>
                    </a:lnT>
                    <a:lnB>
                      <a:noFill/>
                    </a:lnB>
                    <a:solidFill>
                      <a:srgbClr val="FFC000"/>
                    </a:solidFill>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777986037"/>
                  </a:ext>
                </a:extLst>
              </a:tr>
              <a:tr h="272796">
                <a:tc>
                  <a:txBody>
                    <a:bodyPr/>
                    <a:lstStyle/>
                    <a:p>
                      <a:pPr algn="r" fontAlgn="b"/>
                      <a:r>
                        <a:rPr lang="en-US" sz="1600" b="0" i="0" u="none" strike="noStrike">
                          <a:solidFill>
                            <a:srgbClr val="000000"/>
                          </a:solidFill>
                          <a:effectLst/>
                          <a:latin typeface="+mn-lt"/>
                        </a:rPr>
                        <a:t>3</a:t>
                      </a:r>
                    </a:p>
                  </a:txBody>
                  <a:tcPr marL="7620" marR="7620" marT="7620" marB="0" anchor="b">
                    <a:lnL>
                      <a:noFill/>
                    </a:lnL>
                    <a:lnR>
                      <a:noFill/>
                    </a:lnR>
                    <a:lnT>
                      <a:noFill/>
                    </a:lnT>
                    <a:lnB>
                      <a:noFill/>
                    </a:lnB>
                  </a:tcPr>
                </a:tc>
                <a:tc>
                  <a:txBody>
                    <a:bodyPr/>
                    <a:lstStyle/>
                    <a:p>
                      <a:pPr algn="l" fontAlgn="b"/>
                      <a:r>
                        <a:rPr lang="en-US" sz="1600" b="0" i="0" u="none" strike="noStrike">
                          <a:solidFill>
                            <a:srgbClr val="000000"/>
                          </a:solidFill>
                          <a:effectLst/>
                          <a:latin typeface="+mn-lt"/>
                        </a:rPr>
                        <a:t>Non-binding Offers analisys</a:t>
                      </a: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rPr>
                        <a:t> </a:t>
                      </a:r>
                    </a:p>
                  </a:txBody>
                  <a:tcPr marL="7620" marR="7620" marT="7620" marB="0" anchor="b">
                    <a:lnL>
                      <a:noFill/>
                    </a:lnL>
                    <a:lnR>
                      <a:noFill/>
                    </a:lnR>
                    <a:lnT>
                      <a:noFill/>
                    </a:lnT>
                    <a:lnB>
                      <a:noFill/>
                    </a:lnB>
                    <a:solidFill>
                      <a:srgbClr val="ED7D31"/>
                    </a:solidFill>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687691334"/>
                  </a:ext>
                </a:extLst>
              </a:tr>
              <a:tr h="272796">
                <a:tc>
                  <a:txBody>
                    <a:bodyPr/>
                    <a:lstStyle/>
                    <a:p>
                      <a:pPr algn="r" fontAlgn="b"/>
                      <a:r>
                        <a:rPr lang="en-US" sz="1600" b="0" i="0" u="none" strike="noStrike">
                          <a:solidFill>
                            <a:srgbClr val="000000"/>
                          </a:solidFill>
                          <a:effectLst/>
                          <a:latin typeface="+mn-lt"/>
                        </a:rPr>
                        <a:t>4</a:t>
                      </a:r>
                    </a:p>
                  </a:txBody>
                  <a:tcPr marL="7620" marR="7620" marT="7620" marB="0" anchor="b">
                    <a:lnL>
                      <a:noFill/>
                    </a:lnL>
                    <a:lnR>
                      <a:noFill/>
                    </a:lnR>
                    <a:lnT>
                      <a:noFill/>
                    </a:lnT>
                    <a:lnB>
                      <a:noFill/>
                    </a:lnB>
                  </a:tcPr>
                </a:tc>
                <a:tc>
                  <a:txBody>
                    <a:bodyPr/>
                    <a:lstStyle/>
                    <a:p>
                      <a:pPr algn="l" fontAlgn="b"/>
                      <a:r>
                        <a:rPr lang="en-US" sz="1600" b="0" i="0" u="none" strike="noStrike">
                          <a:solidFill>
                            <a:srgbClr val="000000"/>
                          </a:solidFill>
                          <a:effectLst/>
                          <a:latin typeface="+mn-lt"/>
                        </a:rPr>
                        <a:t>Specifications book acquisition</a:t>
                      </a: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rPr>
                        <a:t> </a:t>
                      </a:r>
                    </a:p>
                  </a:txBody>
                  <a:tcPr marL="7620" marR="7620" marT="7620" marB="0" anchor="b">
                    <a:lnL>
                      <a:noFill/>
                    </a:lnL>
                    <a:lnR>
                      <a:noFill/>
                    </a:lnR>
                    <a:lnT>
                      <a:noFill/>
                    </a:lnT>
                    <a:lnB>
                      <a:noFill/>
                    </a:lnB>
                    <a:solidFill>
                      <a:srgbClr val="FFC000"/>
                    </a:solidFill>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61764276"/>
                  </a:ext>
                </a:extLst>
              </a:tr>
              <a:tr h="272796">
                <a:tc>
                  <a:txBody>
                    <a:bodyPr/>
                    <a:lstStyle/>
                    <a:p>
                      <a:pPr algn="r" fontAlgn="b"/>
                      <a:r>
                        <a:rPr lang="en-US" sz="1600" b="0" i="0" u="none" strike="noStrike">
                          <a:solidFill>
                            <a:srgbClr val="000000"/>
                          </a:solidFill>
                          <a:effectLst/>
                          <a:latin typeface="+mn-lt"/>
                        </a:rPr>
                        <a:t>5</a:t>
                      </a:r>
                    </a:p>
                  </a:txBody>
                  <a:tcPr marL="7620" marR="7620" marT="7620" marB="0" anchor="b">
                    <a:lnL>
                      <a:noFill/>
                    </a:lnL>
                    <a:lnR>
                      <a:noFill/>
                    </a:lnR>
                    <a:lnT>
                      <a:noFill/>
                    </a:lnT>
                    <a:lnB>
                      <a:noFill/>
                    </a:lnB>
                  </a:tcPr>
                </a:tc>
                <a:tc>
                  <a:txBody>
                    <a:bodyPr/>
                    <a:lstStyle/>
                    <a:p>
                      <a:pPr algn="l" fontAlgn="b"/>
                      <a:r>
                        <a:rPr lang="en-US" sz="1600" b="0" i="0" u="none" strike="noStrike">
                          <a:solidFill>
                            <a:srgbClr val="000000"/>
                          </a:solidFill>
                          <a:effectLst/>
                          <a:latin typeface="+mn-lt"/>
                        </a:rPr>
                        <a:t>Binding Offers from potential investors</a:t>
                      </a: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400" b="0" i="0" u="none" strike="noStrike">
                          <a:solidFill>
                            <a:srgbClr val="000000"/>
                          </a:solidFill>
                          <a:effectLst/>
                          <a:latin typeface="Arial" panose="020B0604020202020204" pitchFamily="34" charset="0"/>
                        </a:rPr>
                        <a:t> </a:t>
                      </a:r>
                    </a:p>
                  </a:txBody>
                  <a:tcPr marL="7620" marR="7620" marT="7620" marB="0" anchor="b">
                    <a:lnL>
                      <a:noFill/>
                    </a:lnL>
                    <a:lnR>
                      <a:noFill/>
                    </a:lnR>
                    <a:lnT>
                      <a:noFill/>
                    </a:lnT>
                    <a:lnB>
                      <a:noFill/>
                    </a:lnB>
                    <a:solidFill>
                      <a:srgbClr val="ED7D31"/>
                    </a:solidFill>
                  </a:tcPr>
                </a:tc>
                <a:tc>
                  <a:txBody>
                    <a:bodyPr/>
                    <a:lstStyle/>
                    <a:p>
                      <a:pPr algn="l" fontAlgn="b"/>
                      <a:r>
                        <a:rPr lang="en-US" sz="1400" b="0" i="0" u="none" strike="noStrike">
                          <a:solidFill>
                            <a:srgbClr val="000000"/>
                          </a:solidFill>
                          <a:effectLst/>
                          <a:latin typeface="Arial" panose="020B0604020202020204" pitchFamily="34" charset="0"/>
                        </a:rPr>
                        <a:t> </a:t>
                      </a:r>
                    </a:p>
                  </a:txBody>
                  <a:tcPr marL="7620" marR="7620" marT="7620" marB="0" anchor="b">
                    <a:lnL>
                      <a:noFill/>
                    </a:lnL>
                    <a:lnR>
                      <a:noFill/>
                    </a:lnR>
                    <a:lnT>
                      <a:noFill/>
                    </a:lnT>
                    <a:lnB>
                      <a:noFill/>
                    </a:lnB>
                    <a:solidFill>
                      <a:srgbClr val="ED7D31"/>
                    </a:solidFill>
                  </a:tcPr>
                </a:tc>
                <a:tc>
                  <a:txBody>
                    <a:bodyPr/>
                    <a:lstStyle/>
                    <a:p>
                      <a:pPr algn="l" fontAlgn="b"/>
                      <a:r>
                        <a:rPr lang="en-US" sz="1400" b="0" i="0" u="none" strike="noStrike">
                          <a:solidFill>
                            <a:srgbClr val="000000"/>
                          </a:solidFill>
                          <a:effectLst/>
                          <a:latin typeface="Arial" panose="020B0604020202020204" pitchFamily="34" charset="0"/>
                        </a:rPr>
                        <a:t> </a:t>
                      </a:r>
                    </a:p>
                  </a:txBody>
                  <a:tcPr marL="7620" marR="7620" marT="7620" marB="0" anchor="b">
                    <a:lnL>
                      <a:noFill/>
                    </a:lnL>
                    <a:lnR>
                      <a:noFill/>
                    </a:lnR>
                    <a:lnT>
                      <a:noFill/>
                    </a:lnT>
                    <a:lnB>
                      <a:noFill/>
                    </a:lnB>
                    <a:solidFill>
                      <a:srgbClr val="ED7D31"/>
                    </a:solidFill>
                  </a:tcPr>
                </a:tc>
                <a:tc>
                  <a:txBody>
                    <a:bodyPr/>
                    <a:lstStyle/>
                    <a:p>
                      <a:pPr algn="l" fontAlgn="b"/>
                      <a:r>
                        <a:rPr lang="en-US" sz="1400" b="0" i="0" u="none" strike="noStrike">
                          <a:solidFill>
                            <a:srgbClr val="000000"/>
                          </a:solidFill>
                          <a:effectLst/>
                          <a:latin typeface="Arial" panose="020B0604020202020204" pitchFamily="34" charset="0"/>
                        </a:rPr>
                        <a:t> </a:t>
                      </a:r>
                    </a:p>
                  </a:txBody>
                  <a:tcPr marL="7620" marR="7620" marT="7620" marB="0" anchor="b">
                    <a:lnL>
                      <a:noFill/>
                    </a:lnL>
                    <a:lnR>
                      <a:noFill/>
                    </a:lnR>
                    <a:lnT>
                      <a:noFill/>
                    </a:lnT>
                    <a:lnB>
                      <a:noFill/>
                    </a:lnB>
                    <a:solidFill>
                      <a:srgbClr val="ED7D31"/>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534758141"/>
                  </a:ext>
                </a:extLst>
              </a:tr>
              <a:tr h="272796">
                <a:tc>
                  <a:txBody>
                    <a:bodyPr/>
                    <a:lstStyle/>
                    <a:p>
                      <a:pPr algn="r" fontAlgn="b"/>
                      <a:r>
                        <a:rPr lang="en-US" sz="1600" b="0" i="0" u="none" strike="noStrike">
                          <a:solidFill>
                            <a:srgbClr val="000000"/>
                          </a:solidFill>
                          <a:effectLst/>
                          <a:latin typeface="+mn-lt"/>
                        </a:rPr>
                        <a:t>6</a:t>
                      </a:r>
                    </a:p>
                  </a:txBody>
                  <a:tcPr marL="7620" marR="7620" marT="7620" marB="0" anchor="b">
                    <a:lnL>
                      <a:noFill/>
                    </a:lnL>
                    <a:lnR>
                      <a:noFill/>
                    </a:lnR>
                    <a:lnT>
                      <a:noFill/>
                    </a:lnT>
                    <a:lnB>
                      <a:noFill/>
                    </a:lnB>
                  </a:tcPr>
                </a:tc>
                <a:tc>
                  <a:txBody>
                    <a:bodyPr/>
                    <a:lstStyle/>
                    <a:p>
                      <a:pPr algn="l" fontAlgn="b"/>
                      <a:r>
                        <a:rPr lang="en-US" sz="1600" b="0" i="0" u="none" strike="noStrike" dirty="0">
                          <a:solidFill>
                            <a:srgbClr val="000000"/>
                          </a:solidFill>
                          <a:effectLst/>
                          <a:latin typeface="+mn-lt"/>
                        </a:rPr>
                        <a:t>Investor selection</a:t>
                      </a: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4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panose="020F0502020204030204" pitchFamily="34" charset="0"/>
                        </a:rPr>
                        <a:t> </a:t>
                      </a:r>
                    </a:p>
                  </a:txBody>
                  <a:tcPr marL="7620" marR="7620" marT="7620" marB="0" anchor="b">
                    <a:lnL>
                      <a:noFill/>
                    </a:lnL>
                    <a:lnR>
                      <a:noFill/>
                    </a:lnR>
                    <a:lnT>
                      <a:noFill/>
                    </a:lnT>
                    <a:lnB>
                      <a:noFill/>
                    </a:lnB>
                    <a:solidFill>
                      <a:srgbClr val="FFC000"/>
                    </a:solidFill>
                  </a:tcPr>
                </a:tc>
                <a:extLst>
                  <a:ext uri="{0D108BD9-81ED-4DB2-BD59-A6C34878D82A}">
                    <a16:rowId xmlns:a16="http://schemas.microsoft.com/office/drawing/2014/main" val="3051113340"/>
                  </a:ext>
                </a:extLst>
              </a:tr>
            </a:tbl>
          </a:graphicData>
        </a:graphic>
      </p:graphicFrame>
      <p:sp>
        <p:nvSpPr>
          <p:cNvPr id="2" name="Rectangle 1">
            <a:extLst>
              <a:ext uri="{FF2B5EF4-FFF2-40B4-BE49-F238E27FC236}">
                <a16:creationId xmlns:a16="http://schemas.microsoft.com/office/drawing/2014/main" id="{CD2CFB20-2420-49B6-88BB-9C5DE677A4C4}"/>
              </a:ext>
            </a:extLst>
          </p:cNvPr>
          <p:cNvSpPr/>
          <p:nvPr/>
        </p:nvSpPr>
        <p:spPr>
          <a:xfrm>
            <a:off x="157845" y="3429000"/>
            <a:ext cx="11507682" cy="2862322"/>
          </a:xfrm>
          <a:prstGeom prst="rect">
            <a:avLst/>
          </a:prstGeom>
        </p:spPr>
        <p:txBody>
          <a:bodyPr wrap="square">
            <a:spAutoFit/>
          </a:bodyPr>
          <a:lstStyle/>
          <a:p>
            <a:pPr marR="0" lvl="0" algn="just"/>
            <a:r>
              <a:rPr lang="en-US" dirty="0">
                <a:latin typeface="Times New Roman" panose="02020603050405020304" pitchFamily="18" charset="0"/>
                <a:ea typeface="Times New Roman" panose="02020603050405020304" pitchFamily="18" charset="0"/>
                <a:cs typeface="Times New Roman" panose="02020603050405020304" pitchFamily="18" charset="0"/>
              </a:rPr>
              <a:t>CCGTs financing syndication:</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tabLst>
                <a:tab pos="457200" algn="l"/>
                <a:tab pos="5760720" algn="l"/>
              </a:tabLst>
            </a:pPr>
            <a:r>
              <a:rPr lang="en-US" dirty="0">
                <a:latin typeface="Times New Roman" panose="02020603050405020304" pitchFamily="18" charset="0"/>
                <a:ea typeface="Times New Roman" panose="02020603050405020304" pitchFamily="18" charset="0"/>
                <a:cs typeface="Times New Roman" panose="02020603050405020304" pitchFamily="18" charset="0"/>
              </a:rPr>
              <a:t> The financing for the CCGT projects will be raised with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Erste</a:t>
            </a:r>
            <a:r>
              <a:rPr lang="en-US" dirty="0">
                <a:latin typeface="Times New Roman" panose="02020603050405020304" pitchFamily="18" charset="0"/>
                <a:ea typeface="Times New Roman" panose="02020603050405020304" pitchFamily="18" charset="0"/>
                <a:cs typeface="Times New Roman" panose="02020603050405020304" pitchFamily="18" charset="0"/>
              </a:rPr>
              <a:t>/BCR and Black Sea Trade and Development Bank (BSTDB) acting as co-leaders of the syndicate</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tabLst>
                <a:tab pos="457200" algn="l"/>
                <a:tab pos="5760720" algn="l"/>
              </a:tabLst>
            </a:pPr>
            <a:r>
              <a:rPr lang="en-US" dirty="0">
                <a:latin typeface="Times New Roman" panose="02020603050405020304" pitchFamily="18" charset="0"/>
                <a:ea typeface="Times New Roman" panose="02020603050405020304" pitchFamily="18" charset="0"/>
                <a:cs typeface="Times New Roman" panose="02020603050405020304" pitchFamily="18" charset="0"/>
              </a:rPr>
              <a:t>Based on the information package sent by CE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Oltenia</a:t>
            </a:r>
            <a:r>
              <a:rPr lang="en-US" dirty="0">
                <a:latin typeface="Times New Roman" panose="02020603050405020304" pitchFamily="18" charset="0"/>
                <a:ea typeface="Times New Roman" panose="02020603050405020304" pitchFamily="18" charset="0"/>
                <a:cs typeface="Times New Roman" panose="02020603050405020304" pitchFamily="18" charset="0"/>
              </a:rPr>
              <a:t> to the interested banks, BSTDB and the 8 commercial banks  provided the terms and conditions: ticket, pricing, repayment period, grace period, permitting and future contracts, off-take,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etc</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tabLst>
                <a:tab pos="457200" algn="l"/>
                <a:tab pos="5760720" algn="l"/>
              </a:tabLst>
            </a:pPr>
            <a:r>
              <a:rPr lang="en-US" dirty="0">
                <a:latin typeface="Times New Roman" panose="02020603050405020304" pitchFamily="18" charset="0"/>
                <a:ea typeface="Times New Roman" panose="02020603050405020304" pitchFamily="18" charset="0"/>
                <a:cs typeface="Times New Roman" panose="02020603050405020304" pitchFamily="18" charset="0"/>
              </a:rPr>
              <a:t>Total ticket: ~ EUR 250 million expected to increase</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tabLst>
                <a:tab pos="457200" algn="l"/>
                <a:tab pos="5760720" algn="l"/>
              </a:tabLst>
            </a:pPr>
            <a:r>
              <a:rPr lang="en-US" dirty="0">
                <a:latin typeface="Times New Roman" panose="02020603050405020304" pitchFamily="18" charset="0"/>
                <a:ea typeface="Times New Roman" panose="02020603050405020304" pitchFamily="18" charset="0"/>
                <a:cs typeface="Times New Roman" panose="02020603050405020304" pitchFamily="18" charset="0"/>
              </a:rPr>
              <a:t>The projects were assessed from the ESG perspective by Raiffeisen Bank and found in line with bank’s respective policy</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tabLst>
                <a:tab pos="457200" algn="l"/>
                <a:tab pos="5760720" algn="l"/>
              </a:tabLst>
            </a:pPr>
            <a:r>
              <a:rPr lang="en-US" dirty="0">
                <a:latin typeface="Times New Roman" panose="02020603050405020304" pitchFamily="18" charset="0"/>
                <a:ea typeface="Times New Roman" panose="02020603050405020304" pitchFamily="18" charset="0"/>
                <a:cs typeface="Times New Roman" panose="02020603050405020304" pitchFamily="18" charset="0"/>
              </a:rPr>
              <a:t>Next steps: mandate letter for the two co-leaders of the syndicate mid of March ,  binding terms sheet June/July</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8765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0294A-84FB-4307-8005-631F333AAD84}"/>
              </a:ext>
            </a:extLst>
          </p:cNvPr>
          <p:cNvSpPr>
            <a:spLocks noGrp="1"/>
          </p:cNvSpPr>
          <p:nvPr>
            <p:ph type="ctrTitle"/>
          </p:nvPr>
        </p:nvSpPr>
        <p:spPr>
          <a:xfrm>
            <a:off x="3066472" y="2793134"/>
            <a:ext cx="6994813" cy="3188423"/>
          </a:xfrm>
          <a:solidFill>
            <a:schemeClr val="bg1"/>
          </a:solidFill>
          <a:ln>
            <a:solidFill>
              <a:schemeClr val="bg2">
                <a:lumMod val="90000"/>
              </a:schemeClr>
            </a:solidFill>
          </a:ln>
        </p:spPr>
        <p:txBody>
          <a:bodyPr/>
          <a:lstStyle/>
          <a:p>
            <a:r>
              <a:rPr lang="en-US" dirty="0"/>
              <a:t>Thank you</a:t>
            </a:r>
          </a:p>
        </p:txBody>
      </p:sp>
      <p:pic>
        <p:nvPicPr>
          <p:cNvPr id="3" name="Picture 2">
            <a:extLst>
              <a:ext uri="{FF2B5EF4-FFF2-40B4-BE49-F238E27FC236}">
                <a16:creationId xmlns:a16="http://schemas.microsoft.com/office/drawing/2014/main" id="{E6D6A8BD-23E1-4CAC-B531-9E51052098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7509" y="2026516"/>
            <a:ext cx="2807947" cy="2428874"/>
          </a:xfrm>
          <a:prstGeom prst="rect">
            <a:avLst/>
          </a:prstGeom>
          <a:ln>
            <a:solidFill>
              <a:schemeClr val="bg2">
                <a:lumMod val="90000"/>
              </a:schemeClr>
            </a:solidFill>
          </a:ln>
        </p:spPr>
      </p:pic>
    </p:spTree>
    <p:extLst>
      <p:ext uri="{BB962C8B-B14F-4D97-AF65-F5344CB8AC3E}">
        <p14:creationId xmlns:p14="http://schemas.microsoft.com/office/powerpoint/2010/main" val="23564443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082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LASTSLIDEVIEWED" val="260,1,January 2022"/>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bcQICGf0dn4UrN7X_LIAJ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7p3FBiEgC3gfNlS9z7PSH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V1E3nP7dfZuE.DiRuMN5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zRqZw2yM9yEsVMAARrHL7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mNNZNOot_PC6F2m_pWQs8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sP.J70e1cLrOuW2L2.QB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3p_cOmZPWmyusP0zwkmZk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i522Tea5SNx2V0iQLwrfY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9YCcxaYpPYrYv300ZqSty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NizjJJx96h4xBRrx_jo.7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r749LiEERiIoWqN3MBVVf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nLgQ1u9kB193O63kpLRR7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3TdWu0e1v6Hylssw5YtI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45YKGU2qCkNhlJYfGpbl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yRD0pr_.sKTT8E7ngDmJF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jEnwCigaAZf1RpoowivAs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zjkgeB86EGspoiqILg18L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3FXExKCyi6jxBAQ74OSuz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J16wWBpcuqeuHvy3Z0Tg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iTQFuWEnv_Dhe8KS266wq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lTklQ9NznPb20ZaE28PTW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844yJFFPDEZg.pxDp3gTC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_ljWuqyO8016cj.TrDBa3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f1n3SX8jbrlmuQVzSZ7z.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dgB303q9bdw4Dw7rABIn5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dgB303q9bdw4Dw7rABIn5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spAutoFit/>
      </a:bodyPr>
      <a:lstStyle>
        <a:defPPr>
          <a:lnSpc>
            <a:spcPct val="100000"/>
          </a:lnSpc>
          <a:spcAft>
            <a:spcPts val="600"/>
          </a:spcAft>
          <a:buSzPct val="100000"/>
          <a:defRPr sz="1600" dirty="0" err="1" smtClean="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extLst>
    <a:ext uri="{05A4C25C-085E-4340-85A3-A5531E510DB2}">
      <thm15:themeFamily xmlns:thm15="http://schemas.microsoft.com/office/thememl/2012/main" name="PwC 16x9 PowerPoint.potx" id="{D4DCA9A9-A671-44E4-915A-C83629F99A90}" vid="{6074E35A-D868-441C-8EFF-8DE4FA24430B}"/>
    </a:ext>
  </a:extLst>
</a:theme>
</file>

<file path=ppt/theme/theme2.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6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ppt/theme/theme3.xml><?xml version="1.0" encoding="utf-8"?>
<a:theme xmlns:a="http://schemas.openxmlformats.org/drawingml/2006/main" name="PwC">
  <a:themeElements>
    <a:clrScheme name="PwC Colors">
      <a:dk1>
        <a:srgbClr val="000000"/>
      </a:dk1>
      <a:lt1>
        <a:srgbClr val="FFFFFF"/>
      </a:lt1>
      <a:dk2>
        <a:srgbClr val="7D7D7D"/>
      </a:dk2>
      <a:lt2>
        <a:srgbClr val="DEDEDE"/>
      </a:lt2>
      <a:accent1>
        <a:srgbClr val="D04A02"/>
      </a:accent1>
      <a:accent2>
        <a:srgbClr val="FFB600"/>
      </a:accent2>
      <a:accent3>
        <a:srgbClr val="E0301E"/>
      </a:accent3>
      <a:accent4>
        <a:srgbClr val="EB8C00"/>
      </a:accent4>
      <a:accent5>
        <a:srgbClr val="DB536A"/>
      </a:accent5>
      <a:accent6>
        <a:srgbClr val="464646"/>
      </a:accent6>
      <a:hlink>
        <a:srgbClr val="D04A02"/>
      </a:hlink>
      <a:folHlink>
        <a:srgbClr val="DB536A"/>
      </a:folHlink>
    </a:clrScheme>
    <a:fontScheme name="PwC Fonts">
      <a:majorFont>
        <a:latin typeface="Georgia"/>
        <a:ea typeface=""/>
        <a:cs typeface=""/>
      </a:majorFont>
      <a:minorFont>
        <a:latin typeface="Arial"/>
        <a:ea typeface=""/>
        <a:cs typeface=""/>
      </a:minorFont>
    </a:fontScheme>
    <a:fmtScheme name="PwC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chemeClr val="dk1"/>
        </a:effectRef>
        <a:fontRef idx="minor">
          <a:schemeClr val="lt1"/>
        </a:fontRef>
      </a:style>
    </a:spDef>
    <a:lnDef>
      <a:spPr>
        <a:ln w="12700" cap="sq"/>
      </a:spPr>
      <a:bodyPr/>
      <a:lstStyle/>
      <a:style>
        <a:lnRef idx="1">
          <a:schemeClr val="accent1"/>
        </a:lnRef>
        <a:fillRef idx="0">
          <a:schemeClr val="accent1"/>
        </a:fillRef>
        <a:effectRef idx="0">
          <a:schemeClr val="dk1"/>
        </a:effectRef>
        <a:fontRef idx="minor">
          <a:schemeClr val="lt1"/>
        </a:fontRef>
      </a:style>
    </a:lnDef>
    <a:txDef>
      <a:spPr>
        <a:noFill/>
      </a:spPr>
      <a:bodyPr wrap="square" lIns="0" tIns="0" rIns="0" bIns="0" rtlCol="0"/>
      <a:lstStyle>
        <a:defPPr marL="182880" indent="-182880">
          <a:lnSpc>
            <a:spcPct val="100000"/>
          </a:lnSpc>
          <a:spcAft>
            <a:spcPts val="600"/>
          </a:spcAft>
          <a:buSzPct val="100000"/>
          <a:buFont typeface="Arial"/>
          <a:buChar char="•"/>
          <a:defRPr sz="1600"/>
        </a:defPPr>
      </a:lstStyle>
    </a:txDef>
  </a:objectDefaults>
  <a:extraClrSchemeLst/>
  <a:custClrLst>
    <a:custClr name="Dark Orange 2">
      <a:srgbClr val="571F01"/>
    </a:custClr>
    <a:custClr name="Dark Orange 1">
      <a:srgbClr val="933401"/>
    </a:custClr>
    <a:custClr name="Primary Orange">
      <a:srgbClr val="D04A02"/>
    </a:custClr>
    <a:custClr name="Light Orange 1">
      <a:srgbClr val="FD6412"/>
    </a:custClr>
    <a:custClr name="Light Orange 2">
      <a:srgbClr val="FEB791"/>
    </a:custClr>
    <a:custClr name="Dark Tangerine 2">
      <a:srgbClr val="714300"/>
    </a:custClr>
    <a:custClr name="Dark Tangerine 1">
      <a:srgbClr val="AE6800"/>
    </a:custClr>
    <a:custClr name="Primary Tangerine">
      <a:srgbClr val="EB8C00"/>
    </a:custClr>
    <a:custClr name="Light Tangerine 1">
      <a:srgbClr val="FFA929"/>
    </a:custClr>
    <a:custClr name="Light Tangerine 2">
      <a:srgbClr val="FFDCA9"/>
    </a:custClr>
    <a:custClr name="Dark Yellow 2">
      <a:srgbClr val="855F00"/>
    </a:custClr>
    <a:custClr name="Dark Yellow 1">
      <a:srgbClr val="C28A00"/>
    </a:custClr>
    <a:custClr name="Primary Yellow">
      <a:srgbClr val="FFB600"/>
    </a:custClr>
    <a:custClr name="Light Yellow 1">
      <a:srgbClr val="FFC83D"/>
    </a:custClr>
    <a:custClr name="Light Yellow 2">
      <a:srgbClr val="FFECBD"/>
    </a:custClr>
    <a:custClr name="Dark Rose 2">
      <a:srgbClr val="6E2A35"/>
    </a:custClr>
    <a:custClr name="Dark Rose 1">
      <a:srgbClr val="A43E50"/>
    </a:custClr>
    <a:custClr name="Primary Rose">
      <a:srgbClr val="DB536A"/>
    </a:custClr>
    <a:custClr name="Light Rose 1">
      <a:srgbClr val="E27588"/>
    </a:custClr>
    <a:custClr name="Light Rose 2">
      <a:srgbClr val="F1BAC3"/>
    </a:custClr>
    <a:custClr name="Dark Red 2">
      <a:srgbClr val="741910"/>
    </a:custClr>
    <a:custClr name="Dark Red 1">
      <a:srgbClr val="AA2417"/>
    </a:custClr>
    <a:custClr name="Primary Red">
      <a:srgbClr val="E0301E"/>
    </a:custClr>
    <a:custClr name="Light Red 1">
      <a:srgbClr val="E86153"/>
    </a:custClr>
    <a:custClr name="Light Red 2">
      <a:srgbClr val="F7C8C4"/>
    </a:custClr>
    <a:custClr name="Black">
      <a:srgbClr val="000000"/>
    </a:custClr>
    <a:custClr name="Dark Grey">
      <a:srgbClr val="2D2D2D"/>
    </a:custClr>
    <a:custClr name="Medium Grey">
      <a:srgbClr val="464646"/>
    </a:custClr>
    <a:custClr name="Grey">
      <a:srgbClr val="7D7D7D"/>
    </a:custClr>
    <a:custClr name="Light Grey">
      <a:srgbClr val="DEDEDE"/>
    </a:custClr>
    <a:custClr name="Dark Purple 2">
      <a:srgbClr val="4B06B2"/>
    </a:custClr>
    <a:custClr name="Dark Purple 1">
      <a:srgbClr val="6A1CE2"/>
    </a:custClr>
    <a:custClr name="Secondary Purple">
      <a:srgbClr val="9013FE"/>
    </a:custClr>
    <a:custClr name="Light Purple 1">
      <a:srgbClr val="B15AFE"/>
    </a:custClr>
    <a:custClr name="Light Purple 2">
      <a:srgbClr val="DEB8FF"/>
    </a:custClr>
    <a:custClr name="Dark Blue 2">
      <a:srgbClr val="003DAB"/>
    </a:custClr>
    <a:custClr name="Dark Blue 1">
      <a:srgbClr val="0060D7"/>
    </a:custClr>
    <a:custClr name="Secondary Blue">
      <a:srgbClr val="0089EB"/>
    </a:custClr>
    <a:custClr name="Light Blue 1">
      <a:srgbClr val="4DACF1"/>
    </a:custClr>
    <a:custClr name="Light Blue 2">
      <a:srgbClr val="B3DCF9"/>
    </a:custClr>
    <a:custClr name="Dark Green 2">
      <a:srgbClr val="175C2C"/>
    </a:custClr>
    <a:custClr name="Dark Green 1">
      <a:srgbClr val="2C8646"/>
    </a:custClr>
    <a:custClr name="Secondary Green">
      <a:srgbClr val="4EB523"/>
    </a:custClr>
    <a:custClr name="Light Green 1">
      <a:srgbClr val="86DB4F"/>
    </a:custClr>
    <a:custClr name="Light Green 2">
      <a:srgbClr val="C4FC9F"/>
    </a:custClr>
    <a:custClr name="Status Red">
      <a:srgbClr val="E0301E"/>
    </a:custClr>
    <a:custClr name="Status Yellow">
      <a:srgbClr val="FFB600"/>
    </a:custClr>
    <a:custClr name="Status Green">
      <a:srgbClr val="175C2C"/>
    </a:custClr>
  </a:custClrLst>
</a:theme>
</file>

<file path=docProps/app.xml><?xml version="1.0" encoding="utf-8"?>
<Properties xmlns="http://schemas.openxmlformats.org/officeDocument/2006/extended-properties" xmlns:vt="http://schemas.openxmlformats.org/officeDocument/2006/docPropsVTypes">
  <Template>PwC 16x9 PowerPoint</Template>
  <TotalTime>13992</TotalTime>
  <Words>3540</Words>
  <Application>Microsoft Office PowerPoint</Application>
  <PresentationFormat>Widescreen</PresentationFormat>
  <Paragraphs>866</Paragraphs>
  <Slides>17</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6" baseType="lpstr">
      <vt:lpstr>Arial</vt:lpstr>
      <vt:lpstr>Calibri</vt:lpstr>
      <vt:lpstr>Georgia</vt:lpstr>
      <vt:lpstr>Roboto Condensed</vt:lpstr>
      <vt:lpstr>Segoe UI</vt:lpstr>
      <vt:lpstr>Times New Roman</vt:lpstr>
      <vt:lpstr>Wingdings</vt:lpstr>
      <vt:lpstr>PwC</vt:lpstr>
      <vt:lpstr>think-cell Slide</vt:lpstr>
      <vt:lpstr>PowerPoint Presentation</vt:lpstr>
      <vt:lpstr>Overview of Complexul Energetic Oltenia (CE Oltenia)</vt:lpstr>
      <vt:lpstr>The investment plan for the diversification of the energy mix consists in commissioning of new production capacities by introducing solar energy and natural gas, estimated to be finalised in the period 2024-2026</vt:lpstr>
      <vt:lpstr>State aid and Restructuring Plan of CE Oltenia - Overview</vt:lpstr>
      <vt:lpstr>Restructuring cost, State aid and CE Oltenia own contribution</vt:lpstr>
      <vt:lpstr>Closing lignite capacities and new investments calendar</vt:lpstr>
      <vt:lpstr>The Restructuring Plan introduces a holding structure with different legal entities corresponding to the existing and new lines of business</vt:lpstr>
      <vt:lpstr>SPVs process led to the selection of two private investors as future partners for 9 out 10 projects. For the last project the process is ready to be relaunched</vt:lpstr>
      <vt:lpstr>SPVs process – Calendar</vt:lpstr>
      <vt:lpstr>Bank financing EBRD</vt:lpstr>
      <vt:lpstr>Modernisation Fund Financing </vt:lpstr>
      <vt:lpstr>PowerPoint Presentation</vt:lpstr>
      <vt:lpstr>The development of a 475 MW natural gas CCGT Turceni</vt:lpstr>
      <vt:lpstr>The development of a 850 MW natural gas CCGT Isalnita</vt:lpstr>
      <vt:lpstr>PowerPoint Presentation</vt:lpstr>
      <vt:lpstr>PowerPoint Presentation</vt:lpstr>
      <vt:lpstr>Thank you</vt:lpstr>
    </vt:vector>
  </TitlesOfParts>
  <Manager/>
  <Company>PwC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PLANUL DE RESTRUCTURARE PRELIMINAR AL COMPLEXULUI ENERGETIC OLTENIA 2020-2026 CU PERSPECTIVA 2030</dc:title>
  <dc:subject/>
  <dc:creator>Alexandru Enea</dc:creator>
  <cp:keywords/>
  <dc:description/>
  <cp:lastModifiedBy>Lacramioara Diaconu</cp:lastModifiedBy>
  <cp:revision>687</cp:revision>
  <cp:lastPrinted>2020-08-20T09:10:33Z</cp:lastPrinted>
  <dcterms:created xsi:type="dcterms:W3CDTF">2020-08-18T08:55:25Z</dcterms:created>
  <dcterms:modified xsi:type="dcterms:W3CDTF">2022-09-15T07:53:47Z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B template type">
    <vt:lpwstr>PwC16x9</vt:lpwstr>
  </property>
  <property fmtid="{D5CDD505-2E9C-101B-9397-08002B2CF9AE}" pid="3" name="TB template version">
    <vt:lpwstr>6</vt:lpwstr>
  </property>
  <property fmtid="{D5CDD505-2E9C-101B-9397-08002B2CF9AE}" pid="4" name="TB template release">
    <vt:lpwstr>4</vt:lpwstr>
  </property>
</Properties>
</file>