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4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72961B-685F-4355-A00D-F7ECE902EF02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o-RO"/>
        </a:p>
      </dgm:t>
    </dgm:pt>
    <dgm:pt modelId="{4F2C22B6-B28F-4603-AD23-F1E989C70025}">
      <dgm:prSet phldrT="[Text]"/>
      <dgm:spPr>
        <a:xfrm>
          <a:off x="5230" y="9451"/>
          <a:ext cx="2378024" cy="1357851"/>
        </a:xfrm>
      </dgm:spPr>
      <dgm:t>
        <a:bodyPr/>
        <a:lstStyle/>
        <a:p>
          <a:pPr>
            <a:buNone/>
          </a:pPr>
          <a:r>
            <a:rPr lang="ro-RO">
              <a:latin typeface="Calibri" panose="020F0502020204030204"/>
              <a:ea typeface="+mn-ea"/>
              <a:cs typeface="+mn-cs"/>
            </a:rPr>
            <a:t>Impactul economic și social direct pe termen scurt</a:t>
          </a:r>
        </a:p>
      </dgm:t>
    </dgm:pt>
    <dgm:pt modelId="{30813AAD-2E4B-41C7-A4AE-AF62138046EA}" type="parTrans" cxnId="{1A8D845B-4D11-4C55-AAE0-5B1E69150C39}">
      <dgm:prSet/>
      <dgm:spPr/>
      <dgm:t>
        <a:bodyPr/>
        <a:lstStyle/>
        <a:p>
          <a:endParaRPr lang="ro-RO"/>
        </a:p>
      </dgm:t>
    </dgm:pt>
    <dgm:pt modelId="{FC00DB77-8767-4CC4-8158-983CE2995A0F}" type="sibTrans" cxnId="{1A8D845B-4D11-4C55-AAE0-5B1E69150C39}">
      <dgm:prSet/>
      <dgm:spPr>
        <a:xfrm>
          <a:off x="2743754" y="166039"/>
          <a:ext cx="764259" cy="592059"/>
        </a:xfrm>
      </dgm:spPr>
      <dgm:t>
        <a:bodyPr/>
        <a:lstStyle/>
        <a:p>
          <a:pPr>
            <a:buNone/>
          </a:pPr>
          <a:endParaRPr lang="ro-RO">
            <a:latin typeface="Calibri" panose="020F0502020204030204"/>
            <a:ea typeface="+mn-ea"/>
            <a:cs typeface="+mn-cs"/>
          </a:endParaRPr>
        </a:p>
      </dgm:t>
    </dgm:pt>
    <dgm:pt modelId="{2CD5F05E-6B21-4CE9-9A28-12FAAF890AD8}">
      <dgm:prSet phldrT="[Text]"/>
      <dgm:spPr>
        <a:xfrm>
          <a:off x="492295" y="914686"/>
          <a:ext cx="2378024" cy="3427200"/>
        </a:xfrm>
      </dgm:spPr>
      <dgm:t>
        <a:bodyPr/>
        <a:lstStyle/>
        <a:p>
          <a:pPr>
            <a:buChar char="•"/>
          </a:pPr>
          <a:r>
            <a:rPr lang="ro-RO">
              <a:latin typeface="Calibri" panose="020F0502020204030204"/>
              <a:ea typeface="+mn-ea"/>
              <a:cs typeface="+mn-cs"/>
            </a:rPr>
            <a:t>Impact direct asupra vieții cetățenilor</a:t>
          </a:r>
        </a:p>
      </dgm:t>
    </dgm:pt>
    <dgm:pt modelId="{EAC35FE7-809A-418D-9899-23CD4625A6ED}" type="parTrans" cxnId="{4689F215-DC23-4EEE-8F6B-D8A9B5A4C156}">
      <dgm:prSet/>
      <dgm:spPr/>
      <dgm:t>
        <a:bodyPr/>
        <a:lstStyle/>
        <a:p>
          <a:endParaRPr lang="ro-RO"/>
        </a:p>
      </dgm:t>
    </dgm:pt>
    <dgm:pt modelId="{BC4CCE9B-69AC-4268-9337-6AE693E01B36}" type="sibTrans" cxnId="{4689F215-DC23-4EEE-8F6B-D8A9B5A4C156}">
      <dgm:prSet/>
      <dgm:spPr/>
      <dgm:t>
        <a:bodyPr/>
        <a:lstStyle/>
        <a:p>
          <a:endParaRPr lang="ro-RO"/>
        </a:p>
      </dgm:t>
    </dgm:pt>
    <dgm:pt modelId="{0F6D1ABF-85E2-4420-8B6B-C0E1A403C2FB}">
      <dgm:prSet phldrT="[Text]"/>
      <dgm:spPr>
        <a:xfrm>
          <a:off x="3825254" y="9451"/>
          <a:ext cx="2378024" cy="1357851"/>
        </a:xfrm>
      </dgm:spPr>
      <dgm:t>
        <a:bodyPr/>
        <a:lstStyle/>
        <a:p>
          <a:pPr>
            <a:buNone/>
          </a:pPr>
          <a:r>
            <a:rPr lang="ro-RO">
              <a:latin typeface="Calibri" panose="020F0502020204030204"/>
              <a:ea typeface="+mn-ea"/>
              <a:cs typeface="+mn-cs"/>
            </a:rPr>
            <a:t>Impactul indirect pe termen mediu</a:t>
          </a:r>
        </a:p>
      </dgm:t>
    </dgm:pt>
    <dgm:pt modelId="{6398F01A-760D-4772-A757-602CDD917199}" type="parTrans" cxnId="{CB00A34C-B052-428A-8FBE-104770B40C99}">
      <dgm:prSet/>
      <dgm:spPr/>
      <dgm:t>
        <a:bodyPr/>
        <a:lstStyle/>
        <a:p>
          <a:endParaRPr lang="ro-RO"/>
        </a:p>
      </dgm:t>
    </dgm:pt>
    <dgm:pt modelId="{CADA74C5-D7A0-4116-B921-A8CC4C468BBE}" type="sibTrans" cxnId="{CB00A34C-B052-428A-8FBE-104770B40C99}">
      <dgm:prSet/>
      <dgm:spPr>
        <a:xfrm>
          <a:off x="6563779" y="166039"/>
          <a:ext cx="764259" cy="592059"/>
        </a:xfrm>
      </dgm:spPr>
      <dgm:t>
        <a:bodyPr/>
        <a:lstStyle/>
        <a:p>
          <a:pPr>
            <a:buNone/>
          </a:pPr>
          <a:endParaRPr lang="ro-RO">
            <a:latin typeface="Calibri" panose="020F0502020204030204"/>
            <a:ea typeface="+mn-ea"/>
            <a:cs typeface="+mn-cs"/>
          </a:endParaRPr>
        </a:p>
      </dgm:t>
    </dgm:pt>
    <dgm:pt modelId="{C95C61E7-295E-4622-9A4B-D21134AE00CE}">
      <dgm:prSet phldrT="[Text]"/>
      <dgm:spPr>
        <a:xfrm>
          <a:off x="4312320" y="914686"/>
          <a:ext cx="2378024" cy="3427200"/>
        </a:xfrm>
      </dgm:spPr>
      <dgm:t>
        <a:bodyPr/>
        <a:lstStyle/>
        <a:p>
          <a:pPr>
            <a:buChar char="•"/>
          </a:pPr>
          <a:r>
            <a:rPr lang="ro-RO">
              <a:latin typeface="Calibri" panose="020F0502020204030204"/>
              <a:ea typeface="+mn-ea"/>
              <a:cs typeface="+mn-cs"/>
            </a:rPr>
            <a:t> Descurajarea investițiilor și a dezvoltării</a:t>
          </a:r>
        </a:p>
      </dgm:t>
    </dgm:pt>
    <dgm:pt modelId="{61DA40C7-BF7B-40AB-8C54-BFFAFD12DAA5}" type="parTrans" cxnId="{2728A257-F797-406B-A335-0482B7DD6A62}">
      <dgm:prSet/>
      <dgm:spPr/>
      <dgm:t>
        <a:bodyPr/>
        <a:lstStyle/>
        <a:p>
          <a:endParaRPr lang="ro-RO"/>
        </a:p>
      </dgm:t>
    </dgm:pt>
    <dgm:pt modelId="{CF0BE4FD-AE40-4BC9-9A4B-25450C391F3D}" type="sibTrans" cxnId="{2728A257-F797-406B-A335-0482B7DD6A62}">
      <dgm:prSet/>
      <dgm:spPr/>
      <dgm:t>
        <a:bodyPr/>
        <a:lstStyle/>
        <a:p>
          <a:endParaRPr lang="ro-RO"/>
        </a:p>
      </dgm:t>
    </dgm:pt>
    <dgm:pt modelId="{C954D78D-D76A-45AC-A846-CF8CF579150F}">
      <dgm:prSet phldrT="[Text]"/>
      <dgm:spPr>
        <a:xfrm>
          <a:off x="7645279" y="9451"/>
          <a:ext cx="2378024" cy="1357851"/>
        </a:xfrm>
      </dgm:spPr>
      <dgm:t>
        <a:bodyPr/>
        <a:lstStyle/>
        <a:p>
          <a:pPr>
            <a:buNone/>
          </a:pPr>
          <a:r>
            <a:rPr lang="ro-RO">
              <a:latin typeface="Calibri" panose="020F0502020204030204"/>
              <a:ea typeface="+mn-ea"/>
              <a:cs typeface="+mn-cs"/>
            </a:rPr>
            <a:t>Impactul pe termen lung</a:t>
          </a:r>
        </a:p>
      </dgm:t>
    </dgm:pt>
    <dgm:pt modelId="{DDF1435C-EE82-4BEA-98D8-4910EA27A841}" type="parTrans" cxnId="{DAACF3FF-0AC9-4376-B48B-F8F15180A822}">
      <dgm:prSet/>
      <dgm:spPr/>
      <dgm:t>
        <a:bodyPr/>
        <a:lstStyle/>
        <a:p>
          <a:endParaRPr lang="ro-RO"/>
        </a:p>
      </dgm:t>
    </dgm:pt>
    <dgm:pt modelId="{21C09ECF-8AB8-47C9-AD3B-53785334B384}" type="sibTrans" cxnId="{DAACF3FF-0AC9-4376-B48B-F8F15180A822}">
      <dgm:prSet/>
      <dgm:spPr/>
      <dgm:t>
        <a:bodyPr/>
        <a:lstStyle/>
        <a:p>
          <a:endParaRPr lang="ro-RO"/>
        </a:p>
      </dgm:t>
    </dgm:pt>
    <dgm:pt modelId="{3A79658F-8B4B-45F9-8BBF-FFB73D40480A}">
      <dgm:prSet phldrT="[Text]"/>
      <dgm:spPr>
        <a:xfrm>
          <a:off x="8132345" y="914686"/>
          <a:ext cx="2378024" cy="3427200"/>
        </a:xfrm>
      </dgm:spPr>
      <dgm:t>
        <a:bodyPr/>
        <a:lstStyle/>
        <a:p>
          <a:pPr>
            <a:buChar char="•"/>
          </a:pPr>
          <a:r>
            <a:rPr lang="ro-RO">
              <a:latin typeface="Calibri" panose="020F0502020204030204"/>
              <a:ea typeface="+mn-ea"/>
              <a:cs typeface="+mn-cs"/>
            </a:rPr>
            <a:t>Amenințare la adresa siguranței naționale</a:t>
          </a:r>
        </a:p>
      </dgm:t>
    </dgm:pt>
    <dgm:pt modelId="{6C724C0F-C580-42E5-A7FB-0183B92F0030}" type="parTrans" cxnId="{3C20C12F-8783-4332-BC1A-B81E4565CA49}">
      <dgm:prSet/>
      <dgm:spPr/>
      <dgm:t>
        <a:bodyPr/>
        <a:lstStyle/>
        <a:p>
          <a:endParaRPr lang="ro-RO"/>
        </a:p>
      </dgm:t>
    </dgm:pt>
    <dgm:pt modelId="{34A4A6CC-81FC-4E88-B08F-E78B570735D6}" type="sibTrans" cxnId="{3C20C12F-8783-4332-BC1A-B81E4565CA49}">
      <dgm:prSet/>
      <dgm:spPr/>
      <dgm:t>
        <a:bodyPr/>
        <a:lstStyle/>
        <a:p>
          <a:endParaRPr lang="ro-RO"/>
        </a:p>
      </dgm:t>
    </dgm:pt>
    <dgm:pt modelId="{97B493A8-C87C-46CF-A950-02B1FD21B37E}">
      <dgm:prSet phldrT="[Text]"/>
      <dgm:spPr>
        <a:xfrm>
          <a:off x="492295" y="914686"/>
          <a:ext cx="2378024" cy="3427200"/>
        </a:xfrm>
      </dgm:spPr>
      <dgm:t>
        <a:bodyPr/>
        <a:lstStyle/>
        <a:p>
          <a:pPr>
            <a:buChar char="•"/>
          </a:pPr>
          <a:r>
            <a:rPr lang="ro-RO">
              <a:latin typeface="Calibri" panose="020F0502020204030204"/>
              <a:ea typeface="+mn-ea"/>
              <a:cs typeface="+mn-cs"/>
            </a:rPr>
            <a:t>Reducerea resurselor statului</a:t>
          </a:r>
        </a:p>
      </dgm:t>
    </dgm:pt>
    <dgm:pt modelId="{0E59CA08-FE9B-4218-B6C3-6F3D0C9C9AF7}" type="parTrans" cxnId="{B15BF0B2-4EDB-4A9C-87B0-1F1A3C557F78}">
      <dgm:prSet/>
      <dgm:spPr/>
      <dgm:t>
        <a:bodyPr/>
        <a:lstStyle/>
        <a:p>
          <a:endParaRPr lang="ro-RO"/>
        </a:p>
      </dgm:t>
    </dgm:pt>
    <dgm:pt modelId="{52A9BEED-2EDF-4630-89AF-5860BE6E6A21}" type="sibTrans" cxnId="{B15BF0B2-4EDB-4A9C-87B0-1F1A3C557F78}">
      <dgm:prSet/>
      <dgm:spPr/>
      <dgm:t>
        <a:bodyPr/>
        <a:lstStyle/>
        <a:p>
          <a:endParaRPr lang="ro-RO"/>
        </a:p>
      </dgm:t>
    </dgm:pt>
    <dgm:pt modelId="{795D8A8F-CB73-43EC-AE7D-05376F0DA347}">
      <dgm:prSet phldrT="[Text]"/>
      <dgm:spPr>
        <a:xfrm>
          <a:off x="492295" y="914686"/>
          <a:ext cx="2378024" cy="3427200"/>
        </a:xfrm>
      </dgm:spPr>
      <dgm:t>
        <a:bodyPr/>
        <a:lstStyle/>
        <a:p>
          <a:pPr>
            <a:buChar char="•"/>
          </a:pPr>
          <a:r>
            <a:rPr lang="ro-RO">
              <a:latin typeface="Calibri" panose="020F0502020204030204"/>
              <a:ea typeface="+mn-ea"/>
              <a:cs typeface="+mn-cs"/>
            </a:rPr>
            <a:t>Creșterea costurilor pentru mediul de afaceri</a:t>
          </a:r>
        </a:p>
      </dgm:t>
    </dgm:pt>
    <dgm:pt modelId="{0B5ABFC2-B376-4669-B958-8857FDEC2BE8}" type="parTrans" cxnId="{4DE52A1B-B079-4D74-96E9-54121CE2D8B4}">
      <dgm:prSet/>
      <dgm:spPr/>
      <dgm:t>
        <a:bodyPr/>
        <a:lstStyle/>
        <a:p>
          <a:endParaRPr lang="ro-RO"/>
        </a:p>
      </dgm:t>
    </dgm:pt>
    <dgm:pt modelId="{727FA8D8-D6BC-42E5-B2F7-6321A5905DC9}" type="sibTrans" cxnId="{4DE52A1B-B079-4D74-96E9-54121CE2D8B4}">
      <dgm:prSet/>
      <dgm:spPr/>
      <dgm:t>
        <a:bodyPr/>
        <a:lstStyle/>
        <a:p>
          <a:endParaRPr lang="ro-RO"/>
        </a:p>
      </dgm:t>
    </dgm:pt>
    <dgm:pt modelId="{2760F01A-487A-4F4F-B039-CA5F28B7D227}">
      <dgm:prSet phldrT="[Text]"/>
      <dgm:spPr>
        <a:xfrm>
          <a:off x="8132345" y="914686"/>
          <a:ext cx="2378024" cy="3427200"/>
        </a:xfrm>
      </dgm:spPr>
      <dgm:t>
        <a:bodyPr/>
        <a:lstStyle/>
        <a:p>
          <a:pPr>
            <a:buChar char="•"/>
          </a:pPr>
          <a:endParaRPr lang="ro-RO">
            <a:latin typeface="Calibri" panose="020F0502020204030204"/>
            <a:ea typeface="+mn-ea"/>
            <a:cs typeface="+mn-cs"/>
          </a:endParaRPr>
        </a:p>
      </dgm:t>
    </dgm:pt>
    <dgm:pt modelId="{2EA3191A-551A-4C5B-ABDA-820CA9D342C2}" type="parTrans" cxnId="{0D9D7074-6C39-4CE9-9ECF-DF6C165D0D11}">
      <dgm:prSet/>
      <dgm:spPr/>
      <dgm:t>
        <a:bodyPr/>
        <a:lstStyle/>
        <a:p>
          <a:endParaRPr lang="ro-RO"/>
        </a:p>
      </dgm:t>
    </dgm:pt>
    <dgm:pt modelId="{8E70CA39-5FA2-412E-9BCF-9C9FA95AE636}" type="sibTrans" cxnId="{0D9D7074-6C39-4CE9-9ECF-DF6C165D0D11}">
      <dgm:prSet/>
      <dgm:spPr/>
      <dgm:t>
        <a:bodyPr/>
        <a:lstStyle/>
        <a:p>
          <a:endParaRPr lang="ro-RO"/>
        </a:p>
      </dgm:t>
    </dgm:pt>
    <dgm:pt modelId="{20202C79-AAAC-4A51-8C29-D9BE540B414F}">
      <dgm:prSet phldrT="[Text]"/>
      <dgm:spPr>
        <a:xfrm>
          <a:off x="4312320" y="914686"/>
          <a:ext cx="2378024" cy="3427200"/>
        </a:xfrm>
      </dgm:spPr>
      <dgm:t>
        <a:bodyPr/>
        <a:lstStyle/>
        <a:p>
          <a:pPr>
            <a:buChar char="•"/>
          </a:pPr>
          <a:r>
            <a:rPr lang="ro-RO">
              <a:latin typeface="Calibri" panose="020F0502020204030204"/>
              <a:ea typeface="+mn-ea"/>
              <a:cs typeface="+mn-cs"/>
            </a:rPr>
            <a:t> Distorsionarea piețelor</a:t>
          </a:r>
        </a:p>
      </dgm:t>
    </dgm:pt>
    <dgm:pt modelId="{A543D45E-FAF3-4297-A99F-840C8BBE6016}" type="parTrans" cxnId="{C197E260-EDE9-49D9-81AE-A3B505E600FF}">
      <dgm:prSet/>
      <dgm:spPr/>
      <dgm:t>
        <a:bodyPr/>
        <a:lstStyle/>
        <a:p>
          <a:endParaRPr lang="ro-RO"/>
        </a:p>
      </dgm:t>
    </dgm:pt>
    <dgm:pt modelId="{730D1B7F-4CDF-46FA-AC2B-D18CE5C7F320}" type="sibTrans" cxnId="{C197E260-EDE9-49D9-81AE-A3B505E600FF}">
      <dgm:prSet/>
      <dgm:spPr/>
      <dgm:t>
        <a:bodyPr/>
        <a:lstStyle/>
        <a:p>
          <a:endParaRPr lang="ro-RO"/>
        </a:p>
      </dgm:t>
    </dgm:pt>
    <dgm:pt modelId="{71CFA684-FD8E-4499-AB44-15893CE03EB8}">
      <dgm:prSet phldrT="[Text]"/>
      <dgm:spPr>
        <a:xfrm>
          <a:off x="4312320" y="914686"/>
          <a:ext cx="2378024" cy="3427200"/>
        </a:xfrm>
      </dgm:spPr>
      <dgm:t>
        <a:bodyPr/>
        <a:lstStyle/>
        <a:p>
          <a:pPr>
            <a:buChar char="•"/>
          </a:pPr>
          <a:r>
            <a:rPr lang="ro-RO">
              <a:latin typeface="Calibri" panose="020F0502020204030204"/>
              <a:ea typeface="+mn-ea"/>
              <a:cs typeface="+mn-cs"/>
            </a:rPr>
            <a:t>Scăderea eficienței instituțiilor și a calității serviciilor publice</a:t>
          </a:r>
        </a:p>
      </dgm:t>
    </dgm:pt>
    <dgm:pt modelId="{DE308674-1AF5-444B-9CAB-2C043BCC4F8C}" type="parTrans" cxnId="{31D125E2-AA0D-48B0-8A35-1A7DF9883E42}">
      <dgm:prSet/>
      <dgm:spPr/>
      <dgm:t>
        <a:bodyPr/>
        <a:lstStyle/>
        <a:p>
          <a:endParaRPr lang="ro-RO"/>
        </a:p>
      </dgm:t>
    </dgm:pt>
    <dgm:pt modelId="{C4B9AEB9-EB6B-48CE-9007-91A786A0EF0C}" type="sibTrans" cxnId="{31D125E2-AA0D-48B0-8A35-1A7DF9883E42}">
      <dgm:prSet/>
      <dgm:spPr/>
      <dgm:t>
        <a:bodyPr/>
        <a:lstStyle/>
        <a:p>
          <a:endParaRPr lang="ro-RO"/>
        </a:p>
      </dgm:t>
    </dgm:pt>
    <dgm:pt modelId="{DEBE1187-99F5-4FE5-803D-E930538F4ABC}">
      <dgm:prSet phldrT="[Text]"/>
      <dgm:spPr>
        <a:xfrm>
          <a:off x="4312320" y="914686"/>
          <a:ext cx="2378024" cy="3427200"/>
        </a:xfrm>
      </dgm:spPr>
      <dgm:t>
        <a:bodyPr/>
        <a:lstStyle/>
        <a:p>
          <a:pPr>
            <a:buChar char="•"/>
          </a:pPr>
          <a:r>
            <a:rPr lang="ro-RO">
              <a:latin typeface="Calibri" panose="020F0502020204030204"/>
              <a:ea typeface="+mn-ea"/>
              <a:cs typeface="+mn-cs"/>
            </a:rPr>
            <a:t>Impactul asupra infrastructurii publice și asupra calității generale a vieții</a:t>
          </a:r>
        </a:p>
      </dgm:t>
    </dgm:pt>
    <dgm:pt modelId="{EB6EFD95-A399-4442-BAC7-45B29338549C}" type="parTrans" cxnId="{26A2ECC1-486E-4CE6-87D5-A362EAE51E8A}">
      <dgm:prSet/>
      <dgm:spPr/>
      <dgm:t>
        <a:bodyPr/>
        <a:lstStyle/>
        <a:p>
          <a:endParaRPr lang="ro-RO"/>
        </a:p>
      </dgm:t>
    </dgm:pt>
    <dgm:pt modelId="{31C346F2-2D9C-41E8-ABAF-300D5FD5D94E}" type="sibTrans" cxnId="{26A2ECC1-486E-4CE6-87D5-A362EAE51E8A}">
      <dgm:prSet/>
      <dgm:spPr/>
      <dgm:t>
        <a:bodyPr/>
        <a:lstStyle/>
        <a:p>
          <a:endParaRPr lang="ro-RO"/>
        </a:p>
      </dgm:t>
    </dgm:pt>
    <dgm:pt modelId="{DD958D05-5EEF-4737-B610-831C28F75A7F}">
      <dgm:prSet phldrT="[Text]"/>
      <dgm:spPr>
        <a:xfrm>
          <a:off x="8132345" y="914686"/>
          <a:ext cx="2378024" cy="3427200"/>
        </a:xfrm>
      </dgm:spPr>
      <dgm:t>
        <a:bodyPr/>
        <a:lstStyle/>
        <a:p>
          <a:pPr>
            <a:buChar char="•"/>
          </a:pPr>
          <a:r>
            <a:rPr lang="ro-RO">
              <a:latin typeface="Calibri" panose="020F0502020204030204"/>
              <a:ea typeface="+mn-ea"/>
              <a:cs typeface="+mn-cs"/>
            </a:rPr>
            <a:t>Reducerea încrederii în sistemul democratic</a:t>
          </a:r>
        </a:p>
      </dgm:t>
    </dgm:pt>
    <dgm:pt modelId="{1FD6F5C8-C164-46B0-BDEC-DDB54EEB5250}" type="parTrans" cxnId="{AB97DFDB-8315-4F54-A463-681BC05C21EC}">
      <dgm:prSet/>
      <dgm:spPr/>
      <dgm:t>
        <a:bodyPr/>
        <a:lstStyle/>
        <a:p>
          <a:endParaRPr lang="ro-RO"/>
        </a:p>
      </dgm:t>
    </dgm:pt>
    <dgm:pt modelId="{E7F7BDBC-9246-4D90-B718-791D63635DF2}" type="sibTrans" cxnId="{AB97DFDB-8315-4F54-A463-681BC05C21EC}">
      <dgm:prSet/>
      <dgm:spPr/>
      <dgm:t>
        <a:bodyPr/>
        <a:lstStyle/>
        <a:p>
          <a:endParaRPr lang="ro-RO"/>
        </a:p>
      </dgm:t>
    </dgm:pt>
    <dgm:pt modelId="{F9F0AA26-9B2F-4477-AF22-AF24625794A6}">
      <dgm:prSet phldrT="[Text]"/>
      <dgm:spPr>
        <a:xfrm>
          <a:off x="8132345" y="914686"/>
          <a:ext cx="2378024" cy="3427200"/>
        </a:xfrm>
      </dgm:spPr>
      <dgm:t>
        <a:bodyPr/>
        <a:lstStyle/>
        <a:p>
          <a:pPr>
            <a:buChar char="•"/>
          </a:pPr>
          <a:r>
            <a:rPr lang="ro-RO">
              <a:latin typeface="Calibri" panose="020F0502020204030204"/>
              <a:ea typeface="+mn-ea"/>
              <a:cs typeface="+mn-cs"/>
            </a:rPr>
            <a:t>Reducerea încrederii în economia de piață</a:t>
          </a:r>
        </a:p>
      </dgm:t>
    </dgm:pt>
    <dgm:pt modelId="{81A61202-D445-4637-BF9B-C34EDEE1C021}" type="parTrans" cxnId="{509A5FD9-FF87-44F9-B8A9-78E24A673F26}">
      <dgm:prSet/>
      <dgm:spPr/>
      <dgm:t>
        <a:bodyPr/>
        <a:lstStyle/>
        <a:p>
          <a:endParaRPr lang="ro-RO"/>
        </a:p>
      </dgm:t>
    </dgm:pt>
    <dgm:pt modelId="{A148D6E5-922B-4356-AF6D-66CCB4034422}" type="sibTrans" cxnId="{509A5FD9-FF87-44F9-B8A9-78E24A673F26}">
      <dgm:prSet/>
      <dgm:spPr/>
      <dgm:t>
        <a:bodyPr/>
        <a:lstStyle/>
        <a:p>
          <a:endParaRPr lang="ro-RO"/>
        </a:p>
      </dgm:t>
    </dgm:pt>
    <dgm:pt modelId="{C70494BC-F6D7-427F-A1D7-57BF92D71030}">
      <dgm:prSet phldrT="[Text]"/>
      <dgm:spPr>
        <a:xfrm>
          <a:off x="492295" y="914686"/>
          <a:ext cx="2378024" cy="3427200"/>
        </a:xfrm>
      </dgm:spPr>
      <dgm:t>
        <a:bodyPr/>
        <a:lstStyle/>
        <a:p>
          <a:pPr>
            <a:buChar char="•"/>
          </a:pPr>
          <a:endParaRPr lang="ro-RO">
            <a:latin typeface="Calibri" panose="020F0502020204030204"/>
            <a:ea typeface="+mn-ea"/>
            <a:cs typeface="+mn-cs"/>
          </a:endParaRPr>
        </a:p>
      </dgm:t>
    </dgm:pt>
    <dgm:pt modelId="{15127FD4-9A70-4C49-ACCF-EDBC3130BBC7}" type="parTrans" cxnId="{520DE193-3714-4CFC-8D6C-3810DBAA64BA}">
      <dgm:prSet/>
      <dgm:spPr/>
      <dgm:t>
        <a:bodyPr/>
        <a:lstStyle/>
        <a:p>
          <a:endParaRPr lang="ro-RO"/>
        </a:p>
      </dgm:t>
    </dgm:pt>
    <dgm:pt modelId="{115EB450-94DE-4D1A-8D88-6E5EC398CA50}" type="sibTrans" cxnId="{520DE193-3714-4CFC-8D6C-3810DBAA64BA}">
      <dgm:prSet/>
      <dgm:spPr/>
      <dgm:t>
        <a:bodyPr/>
        <a:lstStyle/>
        <a:p>
          <a:endParaRPr lang="ro-RO"/>
        </a:p>
      </dgm:t>
    </dgm:pt>
    <dgm:pt modelId="{3448DD1B-B60E-466B-891F-16AB5A4212D3}">
      <dgm:prSet phldrT="[Text]"/>
      <dgm:spPr>
        <a:xfrm>
          <a:off x="492295" y="914686"/>
          <a:ext cx="2378024" cy="3427200"/>
        </a:xfrm>
      </dgm:spPr>
      <dgm:t>
        <a:bodyPr/>
        <a:lstStyle/>
        <a:p>
          <a:pPr>
            <a:buChar char="•"/>
          </a:pPr>
          <a:r>
            <a:rPr lang="ro-RO">
              <a:latin typeface="Calibri" panose="020F0502020204030204"/>
              <a:ea typeface="+mn-ea"/>
              <a:cs typeface="+mn-cs"/>
            </a:rPr>
            <a:t>Contribuție la creșterea criminalității organizate</a:t>
          </a:r>
        </a:p>
      </dgm:t>
    </dgm:pt>
    <dgm:pt modelId="{43A18122-ED6B-4745-B68F-BB958AFF0536}" type="parTrans" cxnId="{E6DA2948-4573-43CF-BF77-FBC346F88B91}">
      <dgm:prSet/>
      <dgm:spPr/>
      <dgm:t>
        <a:bodyPr/>
        <a:lstStyle/>
        <a:p>
          <a:endParaRPr lang="ro-RO"/>
        </a:p>
      </dgm:t>
    </dgm:pt>
    <dgm:pt modelId="{565F926D-04F9-4A5F-8654-B34D0398D039}" type="sibTrans" cxnId="{E6DA2948-4573-43CF-BF77-FBC346F88B91}">
      <dgm:prSet/>
      <dgm:spPr/>
      <dgm:t>
        <a:bodyPr/>
        <a:lstStyle/>
        <a:p>
          <a:endParaRPr lang="ro-RO"/>
        </a:p>
      </dgm:t>
    </dgm:pt>
    <dgm:pt modelId="{B57E88CE-8D82-442C-954B-6E8C91741007}">
      <dgm:prSet phldrT="[Text]"/>
      <dgm:spPr>
        <a:xfrm>
          <a:off x="8132345" y="914686"/>
          <a:ext cx="2378024" cy="3427200"/>
        </a:xfrm>
      </dgm:spPr>
      <dgm:t>
        <a:bodyPr/>
        <a:lstStyle/>
        <a:p>
          <a:pPr>
            <a:buChar char="•"/>
          </a:pPr>
          <a:r>
            <a:rPr lang="ro-RO">
              <a:latin typeface="Calibri" panose="020F0502020204030204"/>
              <a:ea typeface="+mn-ea"/>
              <a:cs typeface="+mn-cs"/>
            </a:rPr>
            <a:t>Efecte sociale sistemice negative</a:t>
          </a:r>
        </a:p>
      </dgm:t>
    </dgm:pt>
    <dgm:pt modelId="{8D2AC030-8D14-4898-9E6A-C3FCA6F6BA48}" type="parTrans" cxnId="{E737DDE1-1F99-4C1A-A7CB-FBE52AC24D64}">
      <dgm:prSet/>
      <dgm:spPr/>
      <dgm:t>
        <a:bodyPr/>
        <a:lstStyle/>
        <a:p>
          <a:endParaRPr lang="ro-RO"/>
        </a:p>
      </dgm:t>
    </dgm:pt>
    <dgm:pt modelId="{470C7F23-673D-4F6C-9A22-4B567C606F34}" type="sibTrans" cxnId="{E737DDE1-1F99-4C1A-A7CB-FBE52AC24D64}">
      <dgm:prSet/>
      <dgm:spPr/>
      <dgm:t>
        <a:bodyPr/>
        <a:lstStyle/>
        <a:p>
          <a:endParaRPr lang="ro-RO"/>
        </a:p>
      </dgm:t>
    </dgm:pt>
    <dgm:pt modelId="{06969B06-0087-4C04-965A-D220021EAE1D}" type="pres">
      <dgm:prSet presAssocID="{6872961B-685F-4355-A00D-F7ECE902EF02}" presName="Name0" presStyleCnt="0">
        <dgm:presLayoutVars>
          <dgm:dir/>
          <dgm:animLvl val="lvl"/>
          <dgm:resizeHandles val="exact"/>
        </dgm:presLayoutVars>
      </dgm:prSet>
      <dgm:spPr/>
    </dgm:pt>
    <dgm:pt modelId="{529280B4-E2CF-4481-84AA-DAC0BC35701E}" type="pres">
      <dgm:prSet presAssocID="{4F2C22B6-B28F-4603-AD23-F1E989C70025}" presName="composite" presStyleCnt="0"/>
      <dgm:spPr/>
    </dgm:pt>
    <dgm:pt modelId="{5B53710D-DB1E-4855-B0E4-2B59A462461B}" type="pres">
      <dgm:prSet presAssocID="{4F2C22B6-B28F-4603-AD23-F1E989C70025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6A83FF67-FF56-4A20-A1E2-D7D7597A6599}" type="pres">
      <dgm:prSet presAssocID="{4F2C22B6-B28F-4603-AD23-F1E989C70025}" presName="desTx" presStyleLbl="alignAccFollowNode1" presStyleIdx="0" presStyleCnt="3">
        <dgm:presLayoutVars>
          <dgm:bulletEnabled val="1"/>
        </dgm:presLayoutVars>
      </dgm:prSet>
      <dgm:spPr/>
    </dgm:pt>
    <dgm:pt modelId="{46853A98-FAB8-4BE4-B134-C7F74F1AFEA2}" type="pres">
      <dgm:prSet presAssocID="{FC00DB77-8767-4CC4-8158-983CE2995A0F}" presName="space" presStyleCnt="0"/>
      <dgm:spPr/>
    </dgm:pt>
    <dgm:pt modelId="{D91B2FA2-4387-4197-90BD-0511331A6B0F}" type="pres">
      <dgm:prSet presAssocID="{0F6D1ABF-85E2-4420-8B6B-C0E1A403C2FB}" presName="composite" presStyleCnt="0"/>
      <dgm:spPr/>
    </dgm:pt>
    <dgm:pt modelId="{076AABBC-5FC5-47C9-9E58-91A1C3DB6BD3}" type="pres">
      <dgm:prSet presAssocID="{0F6D1ABF-85E2-4420-8B6B-C0E1A403C2F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5E577B24-1FD8-444E-9E9E-F57BE8DFE03A}" type="pres">
      <dgm:prSet presAssocID="{0F6D1ABF-85E2-4420-8B6B-C0E1A403C2FB}" presName="desTx" presStyleLbl="alignAccFollowNode1" presStyleIdx="1" presStyleCnt="3">
        <dgm:presLayoutVars>
          <dgm:bulletEnabled val="1"/>
        </dgm:presLayoutVars>
      </dgm:prSet>
      <dgm:spPr/>
    </dgm:pt>
    <dgm:pt modelId="{4851F3F1-68CF-48A3-BE3E-9396F8D3132A}" type="pres">
      <dgm:prSet presAssocID="{CADA74C5-D7A0-4116-B921-A8CC4C468BBE}" presName="space" presStyleCnt="0"/>
      <dgm:spPr/>
    </dgm:pt>
    <dgm:pt modelId="{1314D8EB-942C-43F1-B63A-E9C1F034BE2E}" type="pres">
      <dgm:prSet presAssocID="{C954D78D-D76A-45AC-A846-CF8CF579150F}" presName="composite" presStyleCnt="0"/>
      <dgm:spPr/>
    </dgm:pt>
    <dgm:pt modelId="{36763FF8-5C6B-41BE-AA70-545B79532044}" type="pres">
      <dgm:prSet presAssocID="{C954D78D-D76A-45AC-A846-CF8CF579150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6095DDD7-5611-4357-AB77-0CD48288E142}" type="pres">
      <dgm:prSet presAssocID="{C954D78D-D76A-45AC-A846-CF8CF579150F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C53D6706-DA11-4A8A-B8B4-5F9A9EDAAB07}" type="presOf" srcId="{DD958D05-5EEF-4737-B610-831C28F75A7F}" destId="{6095DDD7-5611-4357-AB77-0CD48288E142}" srcOrd="0" destOrd="1" presId="urn:microsoft.com/office/officeart/2005/8/layout/hList1"/>
    <dgm:cxn modelId="{6A189812-03AD-48D6-A004-AB7BD86BCB4C}" type="presOf" srcId="{C70494BC-F6D7-427F-A1D7-57BF92D71030}" destId="{6A83FF67-FF56-4A20-A1E2-D7D7597A6599}" srcOrd="0" destOrd="4" presId="urn:microsoft.com/office/officeart/2005/8/layout/hList1"/>
    <dgm:cxn modelId="{4689F215-DC23-4EEE-8F6B-D8A9B5A4C156}" srcId="{4F2C22B6-B28F-4603-AD23-F1E989C70025}" destId="{2CD5F05E-6B21-4CE9-9A28-12FAAF890AD8}" srcOrd="0" destOrd="0" parTransId="{EAC35FE7-809A-418D-9899-23CD4625A6ED}" sibTransId="{BC4CCE9B-69AC-4268-9337-6AE693E01B36}"/>
    <dgm:cxn modelId="{4DE52A1B-B079-4D74-96E9-54121CE2D8B4}" srcId="{4F2C22B6-B28F-4603-AD23-F1E989C70025}" destId="{795D8A8F-CB73-43EC-AE7D-05376F0DA347}" srcOrd="2" destOrd="0" parTransId="{0B5ABFC2-B376-4669-B958-8857FDEC2BE8}" sibTransId="{727FA8D8-D6BC-42E5-B2F7-6321A5905DC9}"/>
    <dgm:cxn modelId="{99877324-1EE6-4DFC-84EE-60A9202377FE}" type="presOf" srcId="{3A79658F-8B4B-45F9-8BBF-FFB73D40480A}" destId="{6095DDD7-5611-4357-AB77-0CD48288E142}" srcOrd="0" destOrd="0" presId="urn:microsoft.com/office/officeart/2005/8/layout/hList1"/>
    <dgm:cxn modelId="{BF5C2B26-3FD4-478B-A30C-557667D8BB1C}" type="presOf" srcId="{71CFA684-FD8E-4499-AB44-15893CE03EB8}" destId="{5E577B24-1FD8-444E-9E9E-F57BE8DFE03A}" srcOrd="0" destOrd="2" presId="urn:microsoft.com/office/officeart/2005/8/layout/hList1"/>
    <dgm:cxn modelId="{3C20C12F-8783-4332-BC1A-B81E4565CA49}" srcId="{C954D78D-D76A-45AC-A846-CF8CF579150F}" destId="{3A79658F-8B4B-45F9-8BBF-FFB73D40480A}" srcOrd="0" destOrd="0" parTransId="{6C724C0F-C580-42E5-A7FB-0183B92F0030}" sibTransId="{34A4A6CC-81FC-4E88-B08F-E78B570735D6}"/>
    <dgm:cxn modelId="{E3E0DC34-29B7-4349-95A5-3B4C9DCE16CD}" type="presOf" srcId="{97B493A8-C87C-46CF-A950-02B1FD21B37E}" destId="{6A83FF67-FF56-4A20-A1E2-D7D7597A6599}" srcOrd="0" destOrd="1" presId="urn:microsoft.com/office/officeart/2005/8/layout/hList1"/>
    <dgm:cxn modelId="{1A8D845B-4D11-4C55-AAE0-5B1E69150C39}" srcId="{6872961B-685F-4355-A00D-F7ECE902EF02}" destId="{4F2C22B6-B28F-4603-AD23-F1E989C70025}" srcOrd="0" destOrd="0" parTransId="{30813AAD-2E4B-41C7-A4AE-AF62138046EA}" sibTransId="{FC00DB77-8767-4CC4-8158-983CE2995A0F}"/>
    <dgm:cxn modelId="{3508A25D-C610-46FB-AA1F-D9777BEF696C}" type="presOf" srcId="{2CD5F05E-6B21-4CE9-9A28-12FAAF890AD8}" destId="{6A83FF67-FF56-4A20-A1E2-D7D7597A6599}" srcOrd="0" destOrd="0" presId="urn:microsoft.com/office/officeart/2005/8/layout/hList1"/>
    <dgm:cxn modelId="{4952BE60-0327-4FE7-BB6E-2D2516DF49F2}" type="presOf" srcId="{C954D78D-D76A-45AC-A846-CF8CF579150F}" destId="{36763FF8-5C6B-41BE-AA70-545B79532044}" srcOrd="0" destOrd="0" presId="urn:microsoft.com/office/officeart/2005/8/layout/hList1"/>
    <dgm:cxn modelId="{C197E260-EDE9-49D9-81AE-A3B505E600FF}" srcId="{0F6D1ABF-85E2-4420-8B6B-C0E1A403C2FB}" destId="{20202C79-AAAC-4A51-8C29-D9BE540B414F}" srcOrd="1" destOrd="0" parTransId="{A543D45E-FAF3-4297-A99F-840C8BBE6016}" sibTransId="{730D1B7F-4CDF-46FA-AC2B-D18CE5C7F320}"/>
    <dgm:cxn modelId="{E6DA2948-4573-43CF-BF77-FBC346F88B91}" srcId="{4F2C22B6-B28F-4603-AD23-F1E989C70025}" destId="{3448DD1B-B60E-466B-891F-16AB5A4212D3}" srcOrd="3" destOrd="0" parTransId="{43A18122-ED6B-4745-B68F-BB958AFF0536}" sibTransId="{565F926D-04F9-4A5F-8654-B34D0398D039}"/>
    <dgm:cxn modelId="{CB00A34C-B052-428A-8FBE-104770B40C99}" srcId="{6872961B-685F-4355-A00D-F7ECE902EF02}" destId="{0F6D1ABF-85E2-4420-8B6B-C0E1A403C2FB}" srcOrd="1" destOrd="0" parTransId="{6398F01A-760D-4772-A757-602CDD917199}" sibTransId="{CADA74C5-D7A0-4116-B921-A8CC4C468BBE}"/>
    <dgm:cxn modelId="{4C91BC4F-E198-47B5-A05A-C8FD12197260}" type="presOf" srcId="{6872961B-685F-4355-A00D-F7ECE902EF02}" destId="{06969B06-0087-4C04-965A-D220021EAE1D}" srcOrd="0" destOrd="0" presId="urn:microsoft.com/office/officeart/2005/8/layout/hList1"/>
    <dgm:cxn modelId="{A5FC2F70-A634-4A62-B896-3D24FB2FDB34}" type="presOf" srcId="{0F6D1ABF-85E2-4420-8B6B-C0E1A403C2FB}" destId="{076AABBC-5FC5-47C9-9E58-91A1C3DB6BD3}" srcOrd="0" destOrd="0" presId="urn:microsoft.com/office/officeart/2005/8/layout/hList1"/>
    <dgm:cxn modelId="{F4BDF972-246A-497B-82B4-FAD3BE0FE069}" type="presOf" srcId="{DEBE1187-99F5-4FE5-803D-E930538F4ABC}" destId="{5E577B24-1FD8-444E-9E9E-F57BE8DFE03A}" srcOrd="0" destOrd="3" presId="urn:microsoft.com/office/officeart/2005/8/layout/hList1"/>
    <dgm:cxn modelId="{0D9D7074-6C39-4CE9-9ECF-DF6C165D0D11}" srcId="{C954D78D-D76A-45AC-A846-CF8CF579150F}" destId="{2760F01A-487A-4F4F-B039-CA5F28B7D227}" srcOrd="4" destOrd="0" parTransId="{2EA3191A-551A-4C5B-ABDA-820CA9D342C2}" sibTransId="{8E70CA39-5FA2-412E-9BCF-9C9FA95AE636}"/>
    <dgm:cxn modelId="{2728A257-F797-406B-A335-0482B7DD6A62}" srcId="{0F6D1ABF-85E2-4420-8B6B-C0E1A403C2FB}" destId="{C95C61E7-295E-4622-9A4B-D21134AE00CE}" srcOrd="0" destOrd="0" parTransId="{61DA40C7-BF7B-40AB-8C54-BFFAFD12DAA5}" sibTransId="{CF0BE4FD-AE40-4BC9-9A4B-25450C391F3D}"/>
    <dgm:cxn modelId="{3324C87A-976D-405F-BA86-01BD0F95F0DC}" type="presOf" srcId="{2760F01A-487A-4F4F-B039-CA5F28B7D227}" destId="{6095DDD7-5611-4357-AB77-0CD48288E142}" srcOrd="0" destOrd="4" presId="urn:microsoft.com/office/officeart/2005/8/layout/hList1"/>
    <dgm:cxn modelId="{31794485-4D01-4863-8AB7-68A1BE22D72D}" type="presOf" srcId="{795D8A8F-CB73-43EC-AE7D-05376F0DA347}" destId="{6A83FF67-FF56-4A20-A1E2-D7D7597A6599}" srcOrd="0" destOrd="2" presId="urn:microsoft.com/office/officeart/2005/8/layout/hList1"/>
    <dgm:cxn modelId="{BCA01F92-5722-4872-8752-18C4E5AF1452}" type="presOf" srcId="{B57E88CE-8D82-442C-954B-6E8C91741007}" destId="{6095DDD7-5611-4357-AB77-0CD48288E142}" srcOrd="0" destOrd="3" presId="urn:microsoft.com/office/officeart/2005/8/layout/hList1"/>
    <dgm:cxn modelId="{520DE193-3714-4CFC-8D6C-3810DBAA64BA}" srcId="{4F2C22B6-B28F-4603-AD23-F1E989C70025}" destId="{C70494BC-F6D7-427F-A1D7-57BF92D71030}" srcOrd="4" destOrd="0" parTransId="{15127FD4-9A70-4C49-ACCF-EDBC3130BBC7}" sibTransId="{115EB450-94DE-4D1A-8D88-6E5EC398CA50}"/>
    <dgm:cxn modelId="{B15BF0B2-4EDB-4A9C-87B0-1F1A3C557F78}" srcId="{4F2C22B6-B28F-4603-AD23-F1E989C70025}" destId="{97B493A8-C87C-46CF-A950-02B1FD21B37E}" srcOrd="1" destOrd="0" parTransId="{0E59CA08-FE9B-4218-B6C3-6F3D0C9C9AF7}" sibTransId="{52A9BEED-2EDF-4630-89AF-5860BE6E6A21}"/>
    <dgm:cxn modelId="{C3F11DBB-DFFA-48BD-B2BB-B2FF4E012B75}" type="presOf" srcId="{F9F0AA26-9B2F-4477-AF22-AF24625794A6}" destId="{6095DDD7-5611-4357-AB77-0CD48288E142}" srcOrd="0" destOrd="2" presId="urn:microsoft.com/office/officeart/2005/8/layout/hList1"/>
    <dgm:cxn modelId="{C74FE3BF-5975-4B7A-8456-E27D433EA6A8}" type="presOf" srcId="{3448DD1B-B60E-466B-891F-16AB5A4212D3}" destId="{6A83FF67-FF56-4A20-A1E2-D7D7597A6599}" srcOrd="0" destOrd="3" presId="urn:microsoft.com/office/officeart/2005/8/layout/hList1"/>
    <dgm:cxn modelId="{26A2ECC1-486E-4CE6-87D5-A362EAE51E8A}" srcId="{0F6D1ABF-85E2-4420-8B6B-C0E1A403C2FB}" destId="{DEBE1187-99F5-4FE5-803D-E930538F4ABC}" srcOrd="3" destOrd="0" parTransId="{EB6EFD95-A399-4442-BAC7-45B29338549C}" sibTransId="{31C346F2-2D9C-41E8-ABAF-300D5FD5D94E}"/>
    <dgm:cxn modelId="{509A5FD9-FF87-44F9-B8A9-78E24A673F26}" srcId="{C954D78D-D76A-45AC-A846-CF8CF579150F}" destId="{F9F0AA26-9B2F-4477-AF22-AF24625794A6}" srcOrd="2" destOrd="0" parTransId="{81A61202-D445-4637-BF9B-C34EDEE1C021}" sibTransId="{A148D6E5-922B-4356-AF6D-66CCB4034422}"/>
    <dgm:cxn modelId="{AB97DFDB-8315-4F54-A463-681BC05C21EC}" srcId="{C954D78D-D76A-45AC-A846-CF8CF579150F}" destId="{DD958D05-5EEF-4737-B610-831C28F75A7F}" srcOrd="1" destOrd="0" parTransId="{1FD6F5C8-C164-46B0-BDEC-DDB54EEB5250}" sibTransId="{E7F7BDBC-9246-4D90-B718-791D63635DF2}"/>
    <dgm:cxn modelId="{51EAE8DC-CCB4-4362-A5A5-838B7A12EB87}" type="presOf" srcId="{20202C79-AAAC-4A51-8C29-D9BE540B414F}" destId="{5E577B24-1FD8-444E-9E9E-F57BE8DFE03A}" srcOrd="0" destOrd="1" presId="urn:microsoft.com/office/officeart/2005/8/layout/hList1"/>
    <dgm:cxn modelId="{E737DDE1-1F99-4C1A-A7CB-FBE52AC24D64}" srcId="{C954D78D-D76A-45AC-A846-CF8CF579150F}" destId="{B57E88CE-8D82-442C-954B-6E8C91741007}" srcOrd="3" destOrd="0" parTransId="{8D2AC030-8D14-4898-9E6A-C3FCA6F6BA48}" sibTransId="{470C7F23-673D-4F6C-9A22-4B567C606F34}"/>
    <dgm:cxn modelId="{31D125E2-AA0D-48B0-8A35-1A7DF9883E42}" srcId="{0F6D1ABF-85E2-4420-8B6B-C0E1A403C2FB}" destId="{71CFA684-FD8E-4499-AB44-15893CE03EB8}" srcOrd="2" destOrd="0" parTransId="{DE308674-1AF5-444B-9CAB-2C043BCC4F8C}" sibTransId="{C4B9AEB9-EB6B-48CE-9007-91A786A0EF0C}"/>
    <dgm:cxn modelId="{2233CCE6-129A-48A1-81AE-E1CEE7E0AA3E}" type="presOf" srcId="{C95C61E7-295E-4622-9A4B-D21134AE00CE}" destId="{5E577B24-1FD8-444E-9E9E-F57BE8DFE03A}" srcOrd="0" destOrd="0" presId="urn:microsoft.com/office/officeart/2005/8/layout/hList1"/>
    <dgm:cxn modelId="{3D78CDF9-DD1D-4538-8A7B-53700664B6DD}" type="presOf" srcId="{4F2C22B6-B28F-4603-AD23-F1E989C70025}" destId="{5B53710D-DB1E-4855-B0E4-2B59A462461B}" srcOrd="0" destOrd="0" presId="urn:microsoft.com/office/officeart/2005/8/layout/hList1"/>
    <dgm:cxn modelId="{DAACF3FF-0AC9-4376-B48B-F8F15180A822}" srcId="{6872961B-685F-4355-A00D-F7ECE902EF02}" destId="{C954D78D-D76A-45AC-A846-CF8CF579150F}" srcOrd="2" destOrd="0" parTransId="{DDF1435C-EE82-4BEA-98D8-4910EA27A841}" sibTransId="{21C09ECF-8AB8-47C9-AD3B-53785334B384}"/>
    <dgm:cxn modelId="{2D63DCCD-EE69-40B6-8789-F1496BCAF796}" type="presParOf" srcId="{06969B06-0087-4C04-965A-D220021EAE1D}" destId="{529280B4-E2CF-4481-84AA-DAC0BC35701E}" srcOrd="0" destOrd="0" presId="urn:microsoft.com/office/officeart/2005/8/layout/hList1"/>
    <dgm:cxn modelId="{5714B831-0613-46F8-910E-8F8B32E8BFE0}" type="presParOf" srcId="{529280B4-E2CF-4481-84AA-DAC0BC35701E}" destId="{5B53710D-DB1E-4855-B0E4-2B59A462461B}" srcOrd="0" destOrd="0" presId="urn:microsoft.com/office/officeart/2005/8/layout/hList1"/>
    <dgm:cxn modelId="{63421D1F-6388-4E3F-9CB8-5BAD69BC135C}" type="presParOf" srcId="{529280B4-E2CF-4481-84AA-DAC0BC35701E}" destId="{6A83FF67-FF56-4A20-A1E2-D7D7597A6599}" srcOrd="1" destOrd="0" presId="urn:microsoft.com/office/officeart/2005/8/layout/hList1"/>
    <dgm:cxn modelId="{1D483D4A-EEDF-486F-9361-30277321D8C3}" type="presParOf" srcId="{06969B06-0087-4C04-965A-D220021EAE1D}" destId="{46853A98-FAB8-4BE4-B134-C7F74F1AFEA2}" srcOrd="1" destOrd="0" presId="urn:microsoft.com/office/officeart/2005/8/layout/hList1"/>
    <dgm:cxn modelId="{2755CBF2-5C1A-496D-84D2-D0E60B4687C1}" type="presParOf" srcId="{06969B06-0087-4C04-965A-D220021EAE1D}" destId="{D91B2FA2-4387-4197-90BD-0511331A6B0F}" srcOrd="2" destOrd="0" presId="urn:microsoft.com/office/officeart/2005/8/layout/hList1"/>
    <dgm:cxn modelId="{246195FE-BBEB-4F65-A294-9D979638E4BE}" type="presParOf" srcId="{D91B2FA2-4387-4197-90BD-0511331A6B0F}" destId="{076AABBC-5FC5-47C9-9E58-91A1C3DB6BD3}" srcOrd="0" destOrd="0" presId="urn:microsoft.com/office/officeart/2005/8/layout/hList1"/>
    <dgm:cxn modelId="{FD67047A-C27E-4115-A2A4-81FFEA70D495}" type="presParOf" srcId="{D91B2FA2-4387-4197-90BD-0511331A6B0F}" destId="{5E577B24-1FD8-444E-9E9E-F57BE8DFE03A}" srcOrd="1" destOrd="0" presId="urn:microsoft.com/office/officeart/2005/8/layout/hList1"/>
    <dgm:cxn modelId="{556DA221-A6AF-4A6E-AB0A-D4905C276D8A}" type="presParOf" srcId="{06969B06-0087-4C04-965A-D220021EAE1D}" destId="{4851F3F1-68CF-48A3-BE3E-9396F8D3132A}" srcOrd="3" destOrd="0" presId="urn:microsoft.com/office/officeart/2005/8/layout/hList1"/>
    <dgm:cxn modelId="{76B8E83A-BD41-442A-A3F9-98867CB2F1C1}" type="presParOf" srcId="{06969B06-0087-4C04-965A-D220021EAE1D}" destId="{1314D8EB-942C-43F1-B63A-E9C1F034BE2E}" srcOrd="4" destOrd="0" presId="urn:microsoft.com/office/officeart/2005/8/layout/hList1"/>
    <dgm:cxn modelId="{594E083B-CB7F-4242-953B-6A5AB216CF97}" type="presParOf" srcId="{1314D8EB-942C-43F1-B63A-E9C1F034BE2E}" destId="{36763FF8-5C6B-41BE-AA70-545B79532044}" srcOrd="0" destOrd="0" presId="urn:microsoft.com/office/officeart/2005/8/layout/hList1"/>
    <dgm:cxn modelId="{17335BA2-14F1-4A91-8713-DF9B3E05E283}" type="presParOf" srcId="{1314D8EB-942C-43F1-B63A-E9C1F034BE2E}" destId="{6095DDD7-5611-4357-AB77-0CD48288E14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53710D-DB1E-4855-B0E4-2B59A462461B}">
      <dsp:nvSpPr>
        <dsp:cNvPr id="0" name=""/>
        <dsp:cNvSpPr/>
      </dsp:nvSpPr>
      <dsp:spPr>
        <a:xfrm>
          <a:off x="3286" y="189229"/>
          <a:ext cx="3203971" cy="73034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kern="1200">
              <a:latin typeface="Calibri" panose="020F0502020204030204"/>
              <a:ea typeface="+mn-ea"/>
              <a:cs typeface="+mn-cs"/>
            </a:rPr>
            <a:t>Impactul economic și social direct pe termen scurt</a:t>
          </a:r>
        </a:p>
      </dsp:txBody>
      <dsp:txXfrm>
        <a:off x="3286" y="189229"/>
        <a:ext cx="3203971" cy="730347"/>
      </dsp:txXfrm>
    </dsp:sp>
    <dsp:sp modelId="{6A83FF67-FF56-4A20-A1E2-D7D7597A6599}">
      <dsp:nvSpPr>
        <dsp:cNvPr id="0" name=""/>
        <dsp:cNvSpPr/>
      </dsp:nvSpPr>
      <dsp:spPr>
        <a:xfrm>
          <a:off x="3286" y="919577"/>
          <a:ext cx="3203971" cy="3242531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2000" kern="1200">
              <a:latin typeface="Calibri" panose="020F0502020204030204"/>
              <a:ea typeface="+mn-ea"/>
              <a:cs typeface="+mn-cs"/>
            </a:rPr>
            <a:t>Impact direct asupra vieții cetățenilor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2000" kern="1200">
              <a:latin typeface="Calibri" panose="020F0502020204030204"/>
              <a:ea typeface="+mn-ea"/>
              <a:cs typeface="+mn-cs"/>
            </a:rPr>
            <a:t>Reducerea resurselor statului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2000" kern="1200">
              <a:latin typeface="Calibri" panose="020F0502020204030204"/>
              <a:ea typeface="+mn-ea"/>
              <a:cs typeface="+mn-cs"/>
            </a:rPr>
            <a:t>Creșterea costurilor pentru mediul de afaceri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2000" kern="1200">
              <a:latin typeface="Calibri" panose="020F0502020204030204"/>
              <a:ea typeface="+mn-ea"/>
              <a:cs typeface="+mn-cs"/>
            </a:rPr>
            <a:t>Contribuție la creșterea criminalității organizate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o-RO" sz="2000" kern="1200">
            <a:latin typeface="Calibri" panose="020F0502020204030204"/>
            <a:ea typeface="+mn-ea"/>
            <a:cs typeface="+mn-cs"/>
          </a:endParaRPr>
        </a:p>
      </dsp:txBody>
      <dsp:txXfrm>
        <a:off x="3286" y="919577"/>
        <a:ext cx="3203971" cy="3242531"/>
      </dsp:txXfrm>
    </dsp:sp>
    <dsp:sp modelId="{076AABBC-5FC5-47C9-9E58-91A1C3DB6BD3}">
      <dsp:nvSpPr>
        <dsp:cNvPr id="0" name=""/>
        <dsp:cNvSpPr/>
      </dsp:nvSpPr>
      <dsp:spPr>
        <a:xfrm>
          <a:off x="3655814" y="189229"/>
          <a:ext cx="3203971" cy="730347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kern="1200">
              <a:latin typeface="Calibri" panose="020F0502020204030204"/>
              <a:ea typeface="+mn-ea"/>
              <a:cs typeface="+mn-cs"/>
            </a:rPr>
            <a:t>Impactul indirect pe termen mediu</a:t>
          </a:r>
        </a:p>
      </dsp:txBody>
      <dsp:txXfrm>
        <a:off x="3655814" y="189229"/>
        <a:ext cx="3203971" cy="730347"/>
      </dsp:txXfrm>
    </dsp:sp>
    <dsp:sp modelId="{5E577B24-1FD8-444E-9E9E-F57BE8DFE03A}">
      <dsp:nvSpPr>
        <dsp:cNvPr id="0" name=""/>
        <dsp:cNvSpPr/>
      </dsp:nvSpPr>
      <dsp:spPr>
        <a:xfrm>
          <a:off x="3655814" y="919577"/>
          <a:ext cx="3203971" cy="3242531"/>
        </a:xfrm>
        <a:prstGeom prst="rect">
          <a:avLst/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369881"/>
              <a:satOff val="-11416"/>
              <a:lumOff val="-14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2000" kern="1200">
              <a:latin typeface="Calibri" panose="020F0502020204030204"/>
              <a:ea typeface="+mn-ea"/>
              <a:cs typeface="+mn-cs"/>
            </a:rPr>
            <a:t> Descurajarea investițiilor și a dezvoltării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2000" kern="1200">
              <a:latin typeface="Calibri" panose="020F0502020204030204"/>
              <a:ea typeface="+mn-ea"/>
              <a:cs typeface="+mn-cs"/>
            </a:rPr>
            <a:t> Distorsionarea piețelor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2000" kern="1200">
              <a:latin typeface="Calibri" panose="020F0502020204030204"/>
              <a:ea typeface="+mn-ea"/>
              <a:cs typeface="+mn-cs"/>
            </a:rPr>
            <a:t>Scăderea eficienței instituțiilor și a calității serviciilor publice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2000" kern="1200">
              <a:latin typeface="Calibri" panose="020F0502020204030204"/>
              <a:ea typeface="+mn-ea"/>
              <a:cs typeface="+mn-cs"/>
            </a:rPr>
            <a:t>Impactul asupra infrastructurii publice și asupra calității generale a vieții</a:t>
          </a:r>
        </a:p>
      </dsp:txBody>
      <dsp:txXfrm>
        <a:off x="3655814" y="919577"/>
        <a:ext cx="3203971" cy="3242531"/>
      </dsp:txXfrm>
    </dsp:sp>
    <dsp:sp modelId="{36763FF8-5C6B-41BE-AA70-545B79532044}">
      <dsp:nvSpPr>
        <dsp:cNvPr id="0" name=""/>
        <dsp:cNvSpPr/>
      </dsp:nvSpPr>
      <dsp:spPr>
        <a:xfrm>
          <a:off x="7308342" y="189229"/>
          <a:ext cx="3203971" cy="730347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kern="1200">
              <a:latin typeface="Calibri" panose="020F0502020204030204"/>
              <a:ea typeface="+mn-ea"/>
              <a:cs typeface="+mn-cs"/>
            </a:rPr>
            <a:t>Impactul pe termen lung</a:t>
          </a:r>
        </a:p>
      </dsp:txBody>
      <dsp:txXfrm>
        <a:off x="7308342" y="189229"/>
        <a:ext cx="3203971" cy="730347"/>
      </dsp:txXfrm>
    </dsp:sp>
    <dsp:sp modelId="{6095DDD7-5611-4357-AB77-0CD48288E142}">
      <dsp:nvSpPr>
        <dsp:cNvPr id="0" name=""/>
        <dsp:cNvSpPr/>
      </dsp:nvSpPr>
      <dsp:spPr>
        <a:xfrm>
          <a:off x="7308342" y="919577"/>
          <a:ext cx="3203971" cy="3242531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2000" kern="1200">
              <a:latin typeface="Calibri" panose="020F0502020204030204"/>
              <a:ea typeface="+mn-ea"/>
              <a:cs typeface="+mn-cs"/>
            </a:rPr>
            <a:t>Amenințare la adresa siguranței naționale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2000" kern="1200">
              <a:latin typeface="Calibri" panose="020F0502020204030204"/>
              <a:ea typeface="+mn-ea"/>
              <a:cs typeface="+mn-cs"/>
            </a:rPr>
            <a:t>Reducerea încrederii în sistemul democratic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2000" kern="1200">
              <a:latin typeface="Calibri" panose="020F0502020204030204"/>
              <a:ea typeface="+mn-ea"/>
              <a:cs typeface="+mn-cs"/>
            </a:rPr>
            <a:t>Reducerea încrederii în economia de piață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2000" kern="1200">
              <a:latin typeface="Calibri" panose="020F0502020204030204"/>
              <a:ea typeface="+mn-ea"/>
              <a:cs typeface="+mn-cs"/>
            </a:rPr>
            <a:t>Efecte sociale sistemice negative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o-RO" sz="2000" kern="1200">
            <a:latin typeface="Calibri" panose="020F0502020204030204"/>
            <a:ea typeface="+mn-ea"/>
            <a:cs typeface="+mn-cs"/>
          </a:endParaRPr>
        </a:p>
      </dsp:txBody>
      <dsp:txXfrm>
        <a:off x="7308342" y="919577"/>
        <a:ext cx="3203971" cy="32425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9D5FC-7676-47D9-18F0-5FD6E98B5C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337824-55C3-D672-70D0-DD6F783162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F6F2B6-C5DC-D39C-8FD8-B3EC6239E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5D97-C221-4357-B2A6-CAE7D14FE8BE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68266-1919-B6FE-A9BA-1E08C6447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A0DCD-0FB8-6322-692D-6E0C5CFE8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A2E9-B353-49CA-9440-6E8C9430B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105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7398A-9338-034B-CA37-C28738C5C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4DB056-9147-E112-17ED-AC5DB53CD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63D04C-7057-7E4C-8DBE-67B3036F7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5D97-C221-4357-B2A6-CAE7D14FE8BE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0A370-EA86-1DEF-452B-B3C1654AD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B2D3B-BA17-E663-DA99-A965107F1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A2E9-B353-49CA-9440-6E8C9430B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69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D262D-5C8B-93CD-11D4-9CB06D51C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9AA2E-E47C-2980-BC96-FE1861286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A0F90-8A9A-AC44-5FE0-17E088F1E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5D97-C221-4357-B2A6-CAE7D14FE8BE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91F83-123B-BE38-EF80-DFDDF76A0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C05F1-464B-0201-42F8-5EA27C41B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A2E9-B353-49CA-9440-6E8C9430B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851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15156-F4EF-2FD6-0190-B610AD01B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40BE1-75CE-6BD5-A7A4-B2DF70717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1FD3D5-2EEC-096D-7D9B-456582D664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5E1351-56FC-76FB-70DA-1E6B9E480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5D97-C221-4357-B2A6-CAE7D14FE8BE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8C405B-68C2-A509-3345-03F73C033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6A52A1-B844-9DB5-BE5C-F8856C4E1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A2E9-B353-49CA-9440-6E8C9430B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857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E8C90-88FF-9AF1-B839-49A997084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F6E7EF-B118-9418-8CE5-C678F1CA80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49123F-E497-92B2-D806-6950F5FE2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68F25C-9DD3-DA40-5950-8287EA75D1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F154A0-4A24-7CC6-B7C7-217499BDC0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CCED4E-11B8-50CE-0CE3-CDB047245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5D97-C221-4357-B2A6-CAE7D14FE8BE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A8E0BF-CCD5-9D15-226B-D20BF5BA8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658F4C-E768-9D9E-84E3-579A1D223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A2E9-B353-49CA-9440-6E8C9430B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637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EEC2C-6D45-2AA5-55A6-B9DE1D4BB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407E3F-5FBE-2EE6-1C1E-5333B9C55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5D97-C221-4357-B2A6-CAE7D14FE8BE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045688-0B71-7AAC-601E-D3B2DAD4F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E9266E-ABA6-C4A4-CDFC-C13E0B685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A2E9-B353-49CA-9440-6E8C9430B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250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C4B037-95BF-4B9F-6B1D-69C4F15A2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5D97-C221-4357-B2A6-CAE7D14FE8BE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CC8723-23EF-BCBB-1833-FE70D19A8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0DA4A1-6F7C-9A60-0715-776D73531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A2E9-B353-49CA-9440-6E8C9430B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379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2FF09-1151-6F85-BC2C-D6B489BFC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C70CF-7A26-4176-ACA0-E7D97E8E8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3C0A8-A370-C4F9-A942-D6EE6F144F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8F9F22-4A02-D3A3-177C-8CEB3C675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5D97-C221-4357-B2A6-CAE7D14FE8BE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4EF163-9090-C485-1AD6-FD20E2D7B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24B659-05BB-1306-784A-4CE809C2B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A2E9-B353-49CA-9440-6E8C9430B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347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A9FDF-E095-8B92-202D-BD116F1F2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AAF995-C95B-46D3-F950-EFC0DD857E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857D9-AE1D-CA3C-7297-F48C32FDEA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73612B-2ABB-D93A-42E5-42A43BC14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5D97-C221-4357-B2A6-CAE7D14FE8BE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7D9CF-A47B-3AAC-D24F-0ABA24B62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7B07DA-5130-C5CC-1837-637C7C188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A2E9-B353-49CA-9440-6E8C9430B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584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40281-403F-FFA8-AE42-FFF12C9BB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2C533-0A8B-BBAB-9661-02FF52265D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06875-E6EF-65FA-6BBB-5A6344924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5D97-C221-4357-B2A6-CAE7D14FE8BE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63403-83C7-3F19-8541-49BA7A319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B9FAC-99DC-C0F7-A4F9-85EB9C756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A2E9-B353-49CA-9440-6E8C9430B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805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D4CBDE-9BB7-3964-0E93-ACE483009A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F86F26-B2C2-2744-3A03-A6BE4C6AFF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A694D-A302-65E5-18D0-BEBBA9283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5D97-C221-4357-B2A6-CAE7D14FE8BE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F6DD7-025D-05CB-5AE0-6782EF3EF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B61377-89B5-2E6C-E433-88F9930AB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A2E9-B353-49CA-9440-6E8C9430B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763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8F6796-E22C-F0D8-CFB2-6F50DA90F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10C5D7-4949-8D79-8838-CAE09F5A37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F2789F-9502-FC13-24E0-A324D3BF4D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15D97-C221-4357-B2A6-CAE7D14FE8BE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F22DC-C7A5-68E2-9A29-534CB21A44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EF53A-E293-3611-AE50-F26C8E622D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5A2E9-B353-49CA-9440-6E8C9430B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845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BBFC1D-DC14-967C-1427-3CE9993A81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5709" r="-1" b="-1"/>
          <a:stretch/>
        </p:blipFill>
        <p:spPr>
          <a:xfrm>
            <a:off x="0" y="10"/>
            <a:ext cx="1218893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FC0E9F-039F-A097-500B-A892D69107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ro-RO" sz="6600" dirty="0">
                <a:solidFill>
                  <a:schemeClr val="bg1"/>
                </a:solidFill>
              </a:rPr>
              <a:t>Costurile ascunse ale corupției</a:t>
            </a:r>
            <a:br>
              <a:rPr lang="ro-RO" sz="6600" dirty="0">
                <a:solidFill>
                  <a:schemeClr val="bg1"/>
                </a:solidFill>
              </a:rPr>
            </a:br>
            <a:endParaRPr lang="en-US" sz="66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4D6F15-07C8-B112-935B-5D5724A597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r>
              <a:rPr lang="ro-RO" dirty="0">
                <a:solidFill>
                  <a:schemeClr val="bg1"/>
                </a:solidFill>
              </a:rPr>
              <a:t>Marius I. Voineag</a:t>
            </a:r>
          </a:p>
          <a:p>
            <a:r>
              <a:rPr lang="ro-RO" sz="2000" dirty="0">
                <a:solidFill>
                  <a:schemeClr val="bg1"/>
                </a:solidFill>
              </a:rPr>
              <a:t>procuror-șef DNA 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211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05912B-C6BE-2490-2A31-5E25A3731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ro-RO" sz="5400"/>
              <a:t>Există două dimensiuni ale corupției</a:t>
            </a:r>
            <a:endParaRPr lang="en-US" sz="5400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FBB3611-4C03-1786-307E-014289331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endParaRPr lang="ro-RO" sz="2200" dirty="0"/>
          </a:p>
          <a:p>
            <a:r>
              <a:rPr lang="ro-RO" sz="2200" dirty="0"/>
              <a:t>Ceea ce vedem – fapta și impactul ei direct</a:t>
            </a:r>
          </a:p>
          <a:p>
            <a:pPr marL="0" indent="0">
              <a:buNone/>
            </a:pPr>
            <a:r>
              <a:rPr lang="ro-RO" sz="2200" dirty="0"/>
              <a:t>- vizibil și ușor de estimat</a:t>
            </a:r>
          </a:p>
          <a:p>
            <a:pPr marL="0" indent="0">
              <a:buNone/>
            </a:pPr>
            <a:endParaRPr lang="ro-RO" sz="2200" dirty="0"/>
          </a:p>
          <a:p>
            <a:pPr marL="0" indent="0">
              <a:buNone/>
            </a:pPr>
            <a:endParaRPr lang="ro-RO" sz="2200" dirty="0"/>
          </a:p>
          <a:p>
            <a:r>
              <a:rPr lang="ro-RO" sz="2200" dirty="0"/>
              <a:t>Ceea ce nu vedem – costul de oportunitate</a:t>
            </a:r>
          </a:p>
          <a:p>
            <a:pPr marL="0" indent="0">
              <a:buNone/>
            </a:pPr>
            <a:r>
              <a:rPr lang="ro-RO" sz="2200" dirty="0"/>
              <a:t>- ascuns, dificil de estimat, probabil mult mai important</a:t>
            </a:r>
            <a:endParaRPr lang="en-US" sz="2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BB2CB9-B083-32B6-FC87-83650078E1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662" r="-1" b="1623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858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3BA7C0-878B-43D9-7CFD-6ECC9DE4F3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042" r="16139" b="9090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5D7AE-1B2E-4A5D-3DD8-5F87A6FCB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2"/>
            <a:ext cx="4023360" cy="463588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ro-RO" sz="4800" dirty="0">
                <a:solidFill>
                  <a:schemeClr val="bg1"/>
                </a:solidFill>
              </a:rPr>
              <a:t>Podurile care se prăbușesc sunt vizibile.</a:t>
            </a:r>
            <a:br>
              <a:rPr lang="ro-RO" sz="4800" dirty="0">
                <a:solidFill>
                  <a:schemeClr val="bg1"/>
                </a:solidFill>
              </a:rPr>
            </a:br>
            <a:br>
              <a:rPr lang="ro-RO" sz="4800" dirty="0">
                <a:solidFill>
                  <a:schemeClr val="bg1"/>
                </a:solidFill>
              </a:rPr>
            </a:br>
            <a:r>
              <a:rPr lang="ro-RO" sz="4800" dirty="0">
                <a:solidFill>
                  <a:schemeClr val="bg1"/>
                </a:solidFill>
              </a:rPr>
              <a:t>Nu vedem podurile care nu sunt construite.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6040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6A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diagram of corruption&#10;&#10;Description automatically generated">
            <a:extLst>
              <a:ext uri="{FF2B5EF4-FFF2-40B4-BE49-F238E27FC236}">
                <a16:creationId xmlns:a16="http://schemas.microsoft.com/office/drawing/2014/main" id="{EC7926A5-908F-DDE6-4A8C-E090AF96C3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7029" y="643467"/>
            <a:ext cx="7477941" cy="557106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12CE2C2-1F7C-3B9D-97F4-0B22E82F6F84}"/>
              </a:ext>
            </a:extLst>
          </p:cNvPr>
          <p:cNvSpPr/>
          <p:nvPr/>
        </p:nvSpPr>
        <p:spPr>
          <a:xfrm>
            <a:off x="7098957" y="1964724"/>
            <a:ext cx="1872048" cy="6734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228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8761DDFE-071F-4200-B0AA-394476C2D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0E739E-08AE-3709-D84E-95666CBE5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200" y="547815"/>
            <a:ext cx="10141073" cy="1680519"/>
          </a:xfrm>
        </p:spPr>
        <p:txBody>
          <a:bodyPr>
            <a:normAutofit fontScale="90000"/>
          </a:bodyPr>
          <a:lstStyle/>
          <a:p>
            <a:r>
              <a:rPr lang="ro-RO" sz="4000" dirty="0"/>
              <a:t>Fenomenul corupției este invers corelat cu toate variabilele economice și sociale importante din perspectiva dezvoltării unei țări</a:t>
            </a:r>
            <a:endParaRPr lang="en-US" sz="4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BA0283-FE56-91F4-0827-EDFB85079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01" y="2421924"/>
            <a:ext cx="4773179" cy="37111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0127CCA-33EF-AE3B-3EF5-523672982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7699" y="2421924"/>
            <a:ext cx="4788575" cy="371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649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1AEBEC-A9CA-76A9-2529-A82A82FC62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9826" b="517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C50B68-0D7B-AACB-6C79-196CB288C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ro-RO" dirty="0">
                <a:solidFill>
                  <a:srgbClr val="FFFFFF"/>
                </a:solidFill>
              </a:rPr>
              <a:t>Dincolo de impactul imediat, corupția subminează chiar fundamentul statului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A220F1F-E041-DC7D-4801-622C73A614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276387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24274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A9A225-498B-07F5-81C9-627AA1307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7016" y="489507"/>
            <a:ext cx="3834983" cy="5919233"/>
          </a:xfrm>
        </p:spPr>
        <p:txBody>
          <a:bodyPr anchor="b">
            <a:normAutofit/>
          </a:bodyPr>
          <a:lstStyle/>
          <a:p>
            <a:r>
              <a:rPr lang="ro-RO" sz="2800" dirty="0"/>
              <a:t>Corupția este în centrul mai multor bucle de feedback care generează subdezvoltare</a:t>
            </a:r>
            <a:br>
              <a:rPr lang="ro-RO" sz="2800" dirty="0"/>
            </a:br>
            <a:br>
              <a:rPr lang="ro-RO" sz="2800" dirty="0"/>
            </a:br>
            <a:r>
              <a:rPr lang="ro-RO" sz="2800" dirty="0"/>
              <a:t>Este atât o cauză, cât și un efect al multor fenomene din societate... Ceea ce indică și responsabilități multiple...</a:t>
            </a:r>
            <a:br>
              <a:rPr lang="ro-RO" sz="2800" dirty="0"/>
            </a:br>
            <a:br>
              <a:rPr lang="ro-RO" sz="2800" dirty="0"/>
            </a:br>
            <a:endParaRPr lang="en-US" sz="2800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4520EEB-758B-A318-49DC-FE93161003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8" r="12641" b="-2"/>
          <a:stretch/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903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9BAD2D-9FBF-8100-B067-D2127DDB5A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B3E8630-67AE-CC93-99CC-88DE1EBD0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9666"/>
            <a:ext cx="10515600" cy="566729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o-RO" dirty="0">
                <a:solidFill>
                  <a:srgbClr val="FFFFFF"/>
                </a:solidFill>
              </a:rPr>
              <a:t>Poate că nu ne putem abține de la căutarea soluțiilor magice, dar e mai bine să investim energie în ceea ce știm că funcționează:</a:t>
            </a:r>
          </a:p>
          <a:p>
            <a:pPr marL="0" indent="0">
              <a:buNone/>
            </a:pPr>
            <a:endParaRPr lang="ro-RO" dirty="0">
              <a:solidFill>
                <a:srgbClr val="FFFFFF"/>
              </a:solidFill>
            </a:endParaRPr>
          </a:p>
          <a:p>
            <a:r>
              <a:rPr lang="ro-RO" dirty="0">
                <a:solidFill>
                  <a:srgbClr val="FFFFFF"/>
                </a:solidFill>
              </a:rPr>
              <a:t>Instituții eficiente și transparente;</a:t>
            </a:r>
          </a:p>
          <a:p>
            <a:r>
              <a:rPr lang="ro-RO" dirty="0">
                <a:solidFill>
                  <a:srgbClr val="FFFFFF"/>
                </a:solidFill>
              </a:rPr>
              <a:t>Management profesionist;</a:t>
            </a:r>
          </a:p>
          <a:p>
            <a:r>
              <a:rPr lang="ro-RO" dirty="0">
                <a:solidFill>
                  <a:srgbClr val="FFFFFF"/>
                </a:solidFill>
              </a:rPr>
              <a:t>Implicarea </a:t>
            </a:r>
            <a:r>
              <a:rPr lang="ro-RO" dirty="0" err="1">
                <a:solidFill>
                  <a:srgbClr val="FFFFFF"/>
                </a:solidFill>
              </a:rPr>
              <a:t>stakeholderilor</a:t>
            </a:r>
            <a:r>
              <a:rPr lang="ro-RO" dirty="0">
                <a:solidFill>
                  <a:srgbClr val="FFFFFF"/>
                </a:solidFill>
              </a:rPr>
              <a:t> diverși în problemele complexe;</a:t>
            </a:r>
          </a:p>
          <a:p>
            <a:r>
              <a:rPr lang="ro-RO" dirty="0">
                <a:solidFill>
                  <a:srgbClr val="FFFFFF"/>
                </a:solidFill>
              </a:rPr>
              <a:t>Acțiunea interdisciplinară și multidimensională la nivelul statului.</a:t>
            </a:r>
          </a:p>
          <a:p>
            <a:pPr marL="0" indent="0">
              <a:buNone/>
            </a:pPr>
            <a:endParaRPr lang="ro-RO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ro-RO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ro-RO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ro-RO" dirty="0">
                <a:solidFill>
                  <a:srgbClr val="FFFFFF"/>
                </a:solidFill>
              </a:rPr>
              <a:t>Acestea </a:t>
            </a:r>
            <a:r>
              <a:rPr lang="en-US" dirty="0">
                <a:solidFill>
                  <a:srgbClr val="FFFFFF"/>
                </a:solidFill>
              </a:rPr>
              <a:t>au </a:t>
            </a:r>
            <a:r>
              <a:rPr lang="en-US" dirty="0" err="1">
                <a:solidFill>
                  <a:srgbClr val="FFFFFF"/>
                </a:solidFill>
              </a:rPr>
              <a:t>fost</a:t>
            </a:r>
            <a:r>
              <a:rPr lang="ro-RO" dirty="0">
                <a:solidFill>
                  <a:srgbClr val="FFFFFF"/>
                </a:solidFill>
              </a:rPr>
              <a:t> și </a:t>
            </a:r>
            <a:r>
              <a:rPr lang="en-US" dirty="0">
                <a:solidFill>
                  <a:srgbClr val="FFFFFF"/>
                </a:solidFill>
              </a:rPr>
              <a:t>sunt </a:t>
            </a:r>
            <a:r>
              <a:rPr lang="ro-RO" dirty="0">
                <a:solidFill>
                  <a:srgbClr val="FFFFFF"/>
                </a:solidFill>
              </a:rPr>
              <a:t>coordonatele planului meu de management pentru </a:t>
            </a:r>
            <a:r>
              <a:rPr lang="en-US" dirty="0" err="1">
                <a:solidFill>
                  <a:srgbClr val="FFFFFF"/>
                </a:solidFill>
              </a:rPr>
              <a:t>conducerea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ro-RO" dirty="0">
                <a:solidFill>
                  <a:srgbClr val="FFFFFF"/>
                </a:solidFill>
              </a:rPr>
              <a:t>D</a:t>
            </a:r>
            <a:r>
              <a:rPr lang="en-US" dirty="0" err="1">
                <a:solidFill>
                  <a:srgbClr val="FFFFFF"/>
                </a:solidFill>
              </a:rPr>
              <a:t>irec</a:t>
            </a:r>
            <a:r>
              <a:rPr lang="ro-RO" dirty="0" err="1">
                <a:solidFill>
                  <a:srgbClr val="FFFFFF"/>
                </a:solidFill>
              </a:rPr>
              <a:t>ției</a:t>
            </a:r>
            <a:r>
              <a:rPr lang="ro-RO" dirty="0">
                <a:solidFill>
                  <a:srgbClr val="FFFFFF"/>
                </a:solidFill>
              </a:rPr>
              <a:t> Naționale Anticorupție.  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7341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Content Placeholder 6" descr="A stack of wooden blocks with words on them&#10;&#10;Description automatically generated">
            <a:extLst>
              <a:ext uri="{FF2B5EF4-FFF2-40B4-BE49-F238E27FC236}">
                <a16:creationId xmlns:a16="http://schemas.microsoft.com/office/drawing/2014/main" id="{5FFAB7DF-D1EB-BFFC-9DDA-749A68280B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1026" b="1182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11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282</Words>
  <Application>Microsoft Office PowerPoint</Application>
  <PresentationFormat>Ecran lat</PresentationFormat>
  <Paragraphs>40</Paragraphs>
  <Slides>9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3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Costurile ascunse ale corupției </vt:lpstr>
      <vt:lpstr>Există două dimensiuni ale corupției</vt:lpstr>
      <vt:lpstr>Podurile care se prăbușesc sunt vizibile.  Nu vedem podurile care nu sunt construite.</vt:lpstr>
      <vt:lpstr>Prezentare PowerPoint</vt:lpstr>
      <vt:lpstr>Fenomenul corupției este invers corelat cu toate variabilele economice și sociale importante din perspectiva dezvoltării unei țări</vt:lpstr>
      <vt:lpstr>Dincolo de impactul imediat, corupția subminează chiar fundamentul statului</vt:lpstr>
      <vt:lpstr>Corupția este în centrul mai multor bucle de feedback care generează subdezvoltare  Este atât o cauză, cât și un efect al multor fenomene din societate... Ceea ce indică și responsabilități multiple...  </vt:lpstr>
      <vt:lpstr>Prezentare PowerPoint</vt:lpstr>
      <vt:lpstr>Prezentare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Costurile ascunse ale corupției</dc:title>
  <cp:lastModifiedBy>Marius_Ionut Voineag</cp:lastModifiedBy>
  <cp:revision>4</cp:revision>
  <dcterms:created xsi:type="dcterms:W3CDTF">2023-10-15T12:44:28Z</dcterms:created>
  <dcterms:modified xsi:type="dcterms:W3CDTF">2023-10-16T06:21:33Z</dcterms:modified>
</cp:coreProperties>
</file>